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09025-4C69-4619-BBE9-D8FF2C2C698A}" type="datetimeFigureOut">
              <a:rPr lang="ru-RU" smtClean="0"/>
              <a:t>27.11.2022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D0000-0C32-4C6F-9BDF-7431F70B9B1F}" type="slidenum">
              <a:rPr lang="ru-RU" smtClean="0"/>
              <a:t>‹#›</a:t>
            </a:fld>
            <a:endParaRPr lang="ru-RU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488676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09025-4C69-4619-BBE9-D8FF2C2C698A}" type="datetimeFigureOut">
              <a:rPr lang="ru-RU" smtClean="0"/>
              <a:t>27.11.2022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D0000-0C32-4C6F-9BDF-7431F70B9B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38222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09025-4C69-4619-BBE9-D8FF2C2C698A}" type="datetimeFigureOut">
              <a:rPr lang="ru-RU" smtClean="0"/>
              <a:t>27.11.2022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D0000-0C32-4C6F-9BDF-7431F70B9B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62208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09025-4C69-4619-BBE9-D8FF2C2C698A}" type="datetimeFigureOut">
              <a:rPr lang="ru-RU" smtClean="0"/>
              <a:t>27.11.2022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D0000-0C32-4C6F-9BDF-7431F70B9B1F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745814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09025-4C69-4619-BBE9-D8FF2C2C698A}" type="datetimeFigureOut">
              <a:rPr lang="ru-RU" smtClean="0"/>
              <a:t>27.11.2022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D0000-0C32-4C6F-9BDF-7431F70B9B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23227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09025-4C69-4619-BBE9-D8FF2C2C698A}" type="datetimeFigureOut">
              <a:rPr lang="ru-RU" smtClean="0"/>
              <a:t>27.11.2022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D0000-0C32-4C6F-9BDF-7431F70B9B1F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9699707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09025-4C69-4619-BBE9-D8FF2C2C698A}" type="datetimeFigureOut">
              <a:rPr lang="ru-RU" smtClean="0"/>
              <a:t>27.11.2022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D0000-0C32-4C6F-9BDF-7431F70B9B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94197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09025-4C69-4619-BBE9-D8FF2C2C698A}" type="datetimeFigureOut">
              <a:rPr lang="ru-RU" smtClean="0"/>
              <a:t>27.11.2022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D0000-0C32-4C6F-9BDF-7431F70B9B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330392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09025-4C69-4619-BBE9-D8FF2C2C698A}" type="datetimeFigureOut">
              <a:rPr lang="ru-RU" smtClean="0"/>
              <a:t>27.11.2022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D0000-0C32-4C6F-9BDF-7431F70B9B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15718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09025-4C69-4619-BBE9-D8FF2C2C698A}" type="datetimeFigureOut">
              <a:rPr lang="ru-RU" smtClean="0"/>
              <a:t>27.11.2022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D0000-0C32-4C6F-9BDF-7431F70B9B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32103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09025-4C69-4619-BBE9-D8FF2C2C698A}" type="datetimeFigureOut">
              <a:rPr lang="ru-RU" smtClean="0"/>
              <a:t>27.11.2022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D0000-0C32-4C6F-9BDF-7431F70B9B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08753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09025-4C69-4619-BBE9-D8FF2C2C698A}" type="datetimeFigureOut">
              <a:rPr lang="ru-RU" smtClean="0"/>
              <a:t>27.11.2022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D0000-0C32-4C6F-9BDF-7431F70B9B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58548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09025-4C69-4619-BBE9-D8FF2C2C698A}" type="datetimeFigureOut">
              <a:rPr lang="ru-RU" smtClean="0"/>
              <a:t>27.11.2022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D0000-0C32-4C6F-9BDF-7431F70B9B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68616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09025-4C69-4619-BBE9-D8FF2C2C698A}" type="datetimeFigureOut">
              <a:rPr lang="ru-RU" smtClean="0"/>
              <a:t>27.11.2022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D0000-0C32-4C6F-9BDF-7431F70B9B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40386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09025-4C69-4619-BBE9-D8FF2C2C698A}" type="datetimeFigureOut">
              <a:rPr lang="ru-RU" smtClean="0"/>
              <a:t>27.11.2022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D0000-0C32-4C6F-9BDF-7431F70B9B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38746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09025-4C69-4619-BBE9-D8FF2C2C698A}" type="datetimeFigureOut">
              <a:rPr lang="ru-RU" smtClean="0"/>
              <a:t>27.11.2022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D0000-0C32-4C6F-9BDF-7431F70B9B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29632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09025-4C69-4619-BBE9-D8FF2C2C698A}" type="datetimeFigureOut">
              <a:rPr lang="ru-RU" smtClean="0"/>
              <a:t>27.11.2022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D0000-0C32-4C6F-9BDF-7431F70B9B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79020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CB609025-4C69-4619-BBE9-D8FF2C2C698A}" type="datetimeFigureOut">
              <a:rPr lang="ru-RU" smtClean="0"/>
              <a:t>27.11.2022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3FDD0000-0C32-4C6F-9BDF-7431F70B9B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789908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4211" y="296214"/>
            <a:ext cx="9090853" cy="4172755"/>
          </a:xfrm>
        </p:spPr>
        <p:txBody>
          <a:bodyPr>
            <a:normAutofit/>
          </a:bodyPr>
          <a:lstStyle/>
          <a:p>
            <a:pPr algn="ctr"/>
            <a:r>
              <a:rPr lang="ru-RU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ПРОБЛЕМА ПОДБОРА УЧЕБНОГО МАТЕРИАЛА ПРИ РАЗРАБОТКЕ РАБОЧЕЙ ПРОГРАММЫ С ПРОФИЛЬНОЙ СОСТАВЛЯЮЩЕЙ </a:t>
            </a:r>
            <a:r>
              <a:rPr lang="ru-RU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</a:t>
            </a:r>
            <a:r>
              <a:rPr lang="ru-RU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ПРИМЕРЕ СПЕЦИАЛЬНОСТИ </a:t>
            </a:r>
            <a:r>
              <a:rPr lang="ru-RU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08.02.05 </a:t>
            </a:r>
            <a:r>
              <a:rPr lang="ru-RU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СТРОИТЕЛЬСТВО И ЭКСПЛУАТАЦИЯ АВТОМОБИЛЬНЫХ ДОРОГ И АЭРОДРОМОВ.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4211" y="5009882"/>
            <a:ext cx="10958289" cy="759853"/>
          </a:xfrm>
        </p:spPr>
        <p:txBody>
          <a:bodyPr/>
          <a:lstStyle/>
          <a:p>
            <a:r>
              <a:rPr lang="ru-RU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Автор: преподаватель иностранного языка ГБПОУ СО «ТПК» Добросердова Е.А.</a:t>
            </a:r>
          </a:p>
        </p:txBody>
      </p:sp>
    </p:spTree>
    <p:extLst>
      <p:ext uri="{BB962C8B-B14F-4D97-AF65-F5344CB8AC3E}">
        <p14:creationId xmlns:p14="http://schemas.microsoft.com/office/powerpoint/2010/main" val="31045714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518" y="1447800"/>
            <a:ext cx="5694094" cy="1143000"/>
          </a:xfrm>
        </p:spPr>
        <p:txBody>
          <a:bodyPr/>
          <a:lstStyle/>
          <a:p>
            <a:r>
              <a:rPr lang="ru-RU" dirty="0"/>
              <a:t>Сайт </a:t>
            </a:r>
            <a:r>
              <a:rPr lang="ru-RU" dirty="0" err="1"/>
              <a:t>Френглиш</a:t>
            </a:r>
            <a:r>
              <a:rPr lang="ru-RU" dirty="0"/>
              <a:t> </a:t>
            </a:r>
            <a:r>
              <a:rPr lang="ru-RU" dirty="0" err="1"/>
              <a:t>ру</a:t>
            </a:r>
            <a:r>
              <a:rPr lang="ru-RU" dirty="0"/>
              <a:t> </a:t>
            </a:r>
          </a:p>
        </p:txBody>
      </p:sp>
      <p:pic>
        <p:nvPicPr>
          <p:cNvPr id="5" name="Рисунок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051" b="10051"/>
          <a:stretch>
            <a:fillRect/>
          </a:stretch>
        </p:blipFill>
        <p:spPr>
          <a:xfrm>
            <a:off x="354213" y="437881"/>
            <a:ext cx="4368599" cy="6087593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048518" y="2777066"/>
            <a:ext cx="5695682" cy="2554788"/>
          </a:xfrm>
        </p:spPr>
        <p:txBody>
          <a:bodyPr/>
          <a:lstStyle/>
          <a:p>
            <a:r>
              <a:rPr lang="ru-RU" dirty="0"/>
              <a:t>портал каталог ссылок для изучающих английский и французский языки</a:t>
            </a:r>
          </a:p>
        </p:txBody>
      </p:sp>
    </p:spTree>
    <p:extLst>
      <p:ext uri="{BB962C8B-B14F-4D97-AF65-F5344CB8AC3E}">
        <p14:creationId xmlns:p14="http://schemas.microsoft.com/office/powerpoint/2010/main" val="26072283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257992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211" y="244699"/>
            <a:ext cx="10687834" cy="1764405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стратегия </a:t>
            </a:r>
            <a:r>
              <a:rPr lang="ru-RU" dirty="0">
                <a:solidFill>
                  <a:schemeClr val="bg1"/>
                </a:solidFill>
              </a:rPr>
              <a:t>развития среднего профобразования до 2030 года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4213" y="2009104"/>
            <a:ext cx="10687832" cy="4391696"/>
          </a:xfrm>
        </p:spPr>
        <p:txBody>
          <a:bodyPr>
            <a:norm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2400" dirty="0">
                <a:solidFill>
                  <a:schemeClr val="tx1"/>
                </a:solidFill>
              </a:rPr>
              <a:t>обновление </a:t>
            </a:r>
            <a:r>
              <a:rPr lang="ru-RU" sz="2400" dirty="0" smtClean="0">
                <a:solidFill>
                  <a:schemeClr val="tx1"/>
                </a:solidFill>
              </a:rPr>
              <a:t>содержания;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2400" dirty="0">
                <a:solidFill>
                  <a:schemeClr val="tx1"/>
                </a:solidFill>
              </a:rPr>
              <a:t>формирование нового ландшафта сети СПО (повышение материально- технического оснащения</a:t>
            </a:r>
            <a:r>
              <a:rPr lang="ru-RU" sz="2400" dirty="0" smtClean="0">
                <a:solidFill>
                  <a:schemeClr val="tx1"/>
                </a:solidFill>
              </a:rPr>
              <a:t>);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2400" dirty="0">
                <a:solidFill>
                  <a:schemeClr val="tx1"/>
                </a:solidFill>
              </a:rPr>
              <a:t>повышение финансовой устойчивости и целевая поддержка </a:t>
            </a:r>
            <a:r>
              <a:rPr lang="ru-RU" sz="2400" dirty="0" smtClean="0">
                <a:solidFill>
                  <a:schemeClr val="tx1"/>
                </a:solidFill>
              </a:rPr>
              <a:t>колледжей;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2400" dirty="0">
                <a:solidFill>
                  <a:schemeClr val="tx1"/>
                </a:solidFill>
              </a:rPr>
              <a:t>повышение квалификации работников системы </a:t>
            </a:r>
            <a:r>
              <a:rPr lang="ru-RU" sz="2400" dirty="0" smtClean="0">
                <a:solidFill>
                  <a:schemeClr val="tx1"/>
                </a:solidFill>
              </a:rPr>
              <a:t>СПО;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2400" dirty="0">
                <a:solidFill>
                  <a:schemeClr val="tx1"/>
                </a:solidFill>
              </a:rPr>
              <a:t>развитие культуры профессиональных соревнований (проведение национальных чемпионатов по стандартам </a:t>
            </a:r>
            <a:r>
              <a:rPr lang="ru-RU" sz="2400" dirty="0" err="1">
                <a:solidFill>
                  <a:schemeClr val="tx1"/>
                </a:solidFill>
              </a:rPr>
              <a:t>WorldSkills</a:t>
            </a:r>
            <a:r>
              <a:rPr lang="ru-RU" sz="2400" dirty="0">
                <a:solidFill>
                  <a:schemeClr val="tx1"/>
                </a:solidFill>
              </a:rPr>
              <a:t>; организация национального чемпионата «</a:t>
            </a:r>
            <a:r>
              <a:rPr lang="ru-RU" sz="2400" dirty="0" err="1">
                <a:solidFill>
                  <a:schemeClr val="tx1"/>
                </a:solidFill>
              </a:rPr>
              <a:t>Абилимпикс</a:t>
            </a:r>
            <a:r>
              <a:rPr lang="ru-RU" sz="2400" dirty="0">
                <a:solidFill>
                  <a:schemeClr val="tx1"/>
                </a:solidFill>
              </a:rPr>
              <a:t>» для детей с ОВЗ).</a:t>
            </a:r>
          </a:p>
        </p:txBody>
      </p:sp>
    </p:spTree>
    <p:extLst>
      <p:ext uri="{BB962C8B-B14F-4D97-AF65-F5344CB8AC3E}">
        <p14:creationId xmlns:p14="http://schemas.microsoft.com/office/powerpoint/2010/main" val="12838948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213" y="128790"/>
            <a:ext cx="10058400" cy="1648496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Обновление содержания профессиональных программ обучения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62130" y="2176530"/>
            <a:ext cx="9480482" cy="4224270"/>
          </a:xfrm>
        </p:spPr>
        <p:txBody>
          <a:bodyPr>
            <a:normAutofit fontScale="70000" lnSpcReduction="2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ru-RU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300" dirty="0" smtClean="0">
                <a:solidFill>
                  <a:schemeClr val="tx1"/>
                </a:solidFill>
              </a:rPr>
              <a:t>актуализация </a:t>
            </a:r>
            <a:r>
              <a:rPr lang="ru-RU" sz="2300" dirty="0">
                <a:solidFill>
                  <a:schemeClr val="tx1"/>
                </a:solidFill>
              </a:rPr>
              <a:t>существующих ФГОС и разработка новых с учетом конгломерации квалификаций, профессий и </a:t>
            </a:r>
            <a:r>
              <a:rPr lang="ru-RU" sz="2300" dirty="0" smtClean="0">
                <a:solidFill>
                  <a:schemeClr val="tx1"/>
                </a:solidFill>
              </a:rPr>
              <a:t>специальностей;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300" dirty="0">
                <a:solidFill>
                  <a:schemeClr val="tx1"/>
                </a:solidFill>
              </a:rPr>
              <a:t>учет профстандартов при разработке примерных образовательных </a:t>
            </a:r>
            <a:r>
              <a:rPr lang="ru-RU" sz="2300" dirty="0" smtClean="0">
                <a:solidFill>
                  <a:schemeClr val="tx1"/>
                </a:solidFill>
              </a:rPr>
              <a:t>программ;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300" dirty="0">
                <a:solidFill>
                  <a:schemeClr val="tx1"/>
                </a:solidFill>
              </a:rPr>
              <a:t>возобновление работы реестра примерных ООП (не действует с 2019 года) в части образовательных программ СПО с обновлением соответствующей нормативной базы</a:t>
            </a:r>
            <a:r>
              <a:rPr lang="ru-RU" sz="2300" dirty="0" smtClean="0">
                <a:solidFill>
                  <a:schemeClr val="tx1"/>
                </a:solidFill>
              </a:rPr>
              <a:t>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300" dirty="0">
                <a:solidFill>
                  <a:schemeClr val="tx1"/>
                </a:solidFill>
              </a:rPr>
              <a:t>формирование концептуальных подходов к разработке, использованию и обновлению учебных </a:t>
            </a:r>
            <a:r>
              <a:rPr lang="ru-RU" sz="2300" dirty="0" smtClean="0">
                <a:solidFill>
                  <a:schemeClr val="tx1"/>
                </a:solidFill>
              </a:rPr>
              <a:t>пособий;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300" dirty="0">
                <a:solidFill>
                  <a:schemeClr val="tx1"/>
                </a:solidFill>
              </a:rPr>
              <a:t>повышение качества общеобразовательной подготовки посредством обновления методик и технологий преподавания с учетом профессиональной направленности программ </a:t>
            </a:r>
            <a:r>
              <a:rPr lang="ru-RU" sz="2300" dirty="0" smtClean="0">
                <a:solidFill>
                  <a:schemeClr val="tx1"/>
                </a:solidFill>
              </a:rPr>
              <a:t>СПО;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300" dirty="0">
                <a:solidFill>
                  <a:schemeClr val="tx1"/>
                </a:solidFill>
              </a:rPr>
              <a:t>организация международного сопоставительного исследования национальных систем </a:t>
            </a:r>
            <a:r>
              <a:rPr lang="ru-RU" sz="2300" dirty="0" smtClean="0">
                <a:solidFill>
                  <a:schemeClr val="tx1"/>
                </a:solidFill>
              </a:rPr>
              <a:t>СПО;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092486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9554" y="618186"/>
            <a:ext cx="8925059" cy="5376213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Профессионально- ориентированный учебный материал </a:t>
            </a:r>
            <a:r>
              <a:rPr lang="ru-RU" dirty="0">
                <a:solidFill>
                  <a:schemeClr val="bg1"/>
                </a:solidFill>
              </a:rPr>
              <a:t>для специальности</a:t>
            </a:r>
            <a:br>
              <a:rPr lang="ru-RU" dirty="0">
                <a:solidFill>
                  <a:schemeClr val="bg1"/>
                </a:solidFill>
              </a:rPr>
            </a:br>
            <a:r>
              <a:rPr lang="ru-RU" dirty="0">
                <a:solidFill>
                  <a:schemeClr val="bg1"/>
                </a:solidFill>
              </a:rPr>
              <a:t>08.02.05 СТРОИТЕЛЬСТВО И ЭКСПЛУАТАЦИЯ АВТОМОБИЛЬНЫХ ДОРОГ И АЭРОДРОМОВ.</a:t>
            </a:r>
          </a:p>
        </p:txBody>
      </p:sp>
    </p:spTree>
    <p:extLst>
      <p:ext uri="{BB962C8B-B14F-4D97-AF65-F5344CB8AC3E}">
        <p14:creationId xmlns:p14="http://schemas.microsoft.com/office/powerpoint/2010/main" val="38268110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24398" y="914400"/>
            <a:ext cx="6338553" cy="1676400"/>
          </a:xfrm>
        </p:spPr>
        <p:txBody>
          <a:bodyPr>
            <a:noAutofit/>
          </a:bodyPr>
          <a:lstStyle/>
          <a:p>
            <a:pPr algn="ctr"/>
            <a:r>
              <a:rPr lang="ru-RU" sz="2400" dirty="0">
                <a:solidFill>
                  <a:schemeClr val="bg1"/>
                </a:solidFill>
              </a:rPr>
              <a:t>«Англо-русский словарь дорожника», </a:t>
            </a:r>
            <a:r>
              <a:rPr lang="ru-RU" sz="2400" dirty="0" smtClean="0">
                <a:solidFill>
                  <a:schemeClr val="bg1"/>
                </a:solidFill>
              </a:rPr>
              <a:t/>
            </a:r>
            <a:br>
              <a:rPr lang="ru-RU" sz="2400" dirty="0" smtClean="0">
                <a:solidFill>
                  <a:schemeClr val="bg1"/>
                </a:solidFill>
              </a:rPr>
            </a:br>
            <a:r>
              <a:rPr lang="ru-RU" sz="2400" dirty="0" smtClean="0">
                <a:solidFill>
                  <a:schemeClr val="bg1"/>
                </a:solidFill>
              </a:rPr>
              <a:t>авторы  </a:t>
            </a:r>
            <a:r>
              <a:rPr lang="ru-RU" sz="2400" dirty="0">
                <a:solidFill>
                  <a:schemeClr val="bg1"/>
                </a:solidFill>
              </a:rPr>
              <a:t>В. В. </a:t>
            </a:r>
            <a:r>
              <a:rPr lang="ru-RU" sz="2400" dirty="0" err="1">
                <a:solidFill>
                  <a:schemeClr val="bg1"/>
                </a:solidFill>
              </a:rPr>
              <a:t>Космин</a:t>
            </a:r>
            <a:r>
              <a:rPr lang="ru-RU" sz="2400" dirty="0">
                <a:solidFill>
                  <a:schemeClr val="bg1"/>
                </a:solidFill>
              </a:rPr>
              <a:t>, О. А. </a:t>
            </a:r>
            <a:r>
              <a:rPr lang="ru-RU" sz="2400" dirty="0" err="1" smtClean="0">
                <a:solidFill>
                  <a:schemeClr val="bg1"/>
                </a:solidFill>
              </a:rPr>
              <a:t>Космина</a:t>
            </a:r>
            <a:endParaRPr lang="ru-RU" sz="2400" dirty="0">
              <a:solidFill>
                <a:schemeClr val="bg1"/>
              </a:solidFill>
            </a:endParaRPr>
          </a:p>
        </p:txBody>
      </p:sp>
      <p:pic>
        <p:nvPicPr>
          <p:cNvPr id="5" name="Рисунок 4"/>
          <p:cNvPicPr>
            <a:picLocks noGrp="1" noChangeAspect="1"/>
          </p:cNvPicPr>
          <p:nvPr>
            <p:ph type="pic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459" b="6459"/>
          <a:stretch>
            <a:fillRect/>
          </a:stretch>
        </p:blipFill>
        <p:spPr/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267458" y="3206838"/>
            <a:ext cx="5476741" cy="1803043"/>
          </a:xfrm>
        </p:spPr>
        <p:txBody>
          <a:bodyPr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Словарь содержит терминологию, охватывающую изыскания, проектирование, строительство, ремонт и эксплуатацию автомобильных дорог. </a:t>
            </a:r>
          </a:p>
        </p:txBody>
      </p:sp>
    </p:spTree>
    <p:extLst>
      <p:ext uri="{BB962C8B-B14F-4D97-AF65-F5344CB8AC3E}">
        <p14:creationId xmlns:p14="http://schemas.microsoft.com/office/powerpoint/2010/main" val="450658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22812" y="528034"/>
            <a:ext cx="6019800" cy="2062766"/>
          </a:xfrm>
        </p:spPr>
        <p:txBody>
          <a:bodyPr>
            <a:normAutofit/>
          </a:bodyPr>
          <a:lstStyle/>
          <a:p>
            <a:pPr algn="ctr"/>
            <a:r>
              <a:rPr lang="ru-RU" dirty="0"/>
              <a:t>«Учебный англо-русский и русско-английский терминологический словарь-минимум»</a:t>
            </a:r>
          </a:p>
        </p:txBody>
      </p:sp>
      <p:pic>
        <p:nvPicPr>
          <p:cNvPr id="5" name="Рисунок 4"/>
          <p:cNvPicPr>
            <a:picLocks noGrp="1" noChangeAspect="1"/>
          </p:cNvPicPr>
          <p:nvPr>
            <p:ph type="pic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090" b="6090"/>
          <a:stretch>
            <a:fillRect/>
          </a:stretch>
        </p:blipFill>
        <p:spPr>
          <a:xfrm>
            <a:off x="963255" y="1133341"/>
            <a:ext cx="3541628" cy="4121239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422006" y="2777066"/>
            <a:ext cx="5322194" cy="2048933"/>
          </a:xfrm>
        </p:spPr>
        <p:txBody>
          <a:bodyPr/>
          <a:lstStyle/>
          <a:p>
            <a:r>
              <a:rPr lang="ru-RU" dirty="0">
                <a:solidFill>
                  <a:schemeClr val="bg1"/>
                </a:solidFill>
              </a:rPr>
              <a:t>Словарь-минимум «Автомобильные дороги» содержит основные термины, необходимые для устного и письменного профессионального общения в сфере проектирования, строительства и эксплуатации автомобильных </a:t>
            </a:r>
            <a:r>
              <a:rPr lang="ru-RU" dirty="0" smtClean="0">
                <a:solidFill>
                  <a:schemeClr val="bg1"/>
                </a:solidFill>
              </a:rPr>
              <a:t>дорог.</a:t>
            </a: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9526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Онлайн словарь </a:t>
            </a:r>
            <a:r>
              <a:rPr lang="ru-RU" dirty="0" err="1" smtClean="0"/>
              <a:t>Мультитран</a:t>
            </a:r>
            <a:endParaRPr lang="ru-RU" dirty="0"/>
          </a:p>
        </p:txBody>
      </p:sp>
      <p:pic>
        <p:nvPicPr>
          <p:cNvPr id="6" name="Рисунок 5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037" b="8037"/>
          <a:stretch>
            <a:fillRect/>
          </a:stretch>
        </p:blipFill>
        <p:spPr/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u-RU" dirty="0" smtClean="0"/>
              <a:t>Есть темы: </a:t>
            </a:r>
            <a:r>
              <a:rPr lang="ru-RU" dirty="0"/>
              <a:t>«Дорожное движение», «Дорожное дело», «Дорожное покрытие», «Дорожное строительство», «Дорожный знак», «Автомобили», «Инженерная геология», «Строительные конструкции», «Строительные материалы». </a:t>
            </a:r>
          </a:p>
        </p:txBody>
      </p:sp>
    </p:spTree>
    <p:extLst>
      <p:ext uri="{BB962C8B-B14F-4D97-AF65-F5344CB8AC3E}">
        <p14:creationId xmlns:p14="http://schemas.microsoft.com/office/powerpoint/2010/main" val="10061363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22812" y="244700"/>
            <a:ext cx="6019800" cy="1043187"/>
          </a:xfrm>
        </p:spPr>
        <p:txBody>
          <a:bodyPr/>
          <a:lstStyle/>
          <a:p>
            <a:pPr algn="ctr"/>
            <a:r>
              <a:rPr lang="ru-RU" dirty="0" smtClean="0"/>
              <a:t>Учебное пособие</a:t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ru-RU" dirty="0"/>
              <a:t>«</a:t>
            </a:r>
            <a:r>
              <a:rPr lang="en-US" dirty="0"/>
              <a:t>English for road builders</a:t>
            </a:r>
            <a:r>
              <a:rPr lang="ru-RU" dirty="0"/>
              <a:t>»</a:t>
            </a:r>
            <a:endParaRPr lang="ru-RU" dirty="0"/>
          </a:p>
        </p:txBody>
      </p:sp>
      <p:pic>
        <p:nvPicPr>
          <p:cNvPr id="5" name="Рисунок 4"/>
          <p:cNvPicPr>
            <a:picLocks noGrp="1" noChangeAspect="1"/>
          </p:cNvPicPr>
          <p:nvPr>
            <p:ph type="pic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678" b="3678"/>
          <a:stretch>
            <a:fillRect/>
          </a:stretch>
        </p:blipFill>
        <p:spPr>
          <a:xfrm>
            <a:off x="229159" y="618187"/>
            <a:ext cx="4201502" cy="5499277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722812" y="1635618"/>
            <a:ext cx="6021388" cy="2717441"/>
          </a:xfrm>
        </p:spPr>
        <p:txBody>
          <a:bodyPr>
            <a:normAutofit/>
          </a:bodyPr>
          <a:lstStyle/>
          <a:p>
            <a:r>
              <a:rPr lang="ru-RU" dirty="0"/>
              <a:t>Основная цель учебного пособия – развитие и совершенствование навыков устной коммуникации и письменной речи по профилям «Автомобильные дороги», «Автодорожные мосты и тоннели», «Организация и безопасность движения», «Подъемно-транспортные, строительные, дорожные машины и оборудование».</a:t>
            </a:r>
          </a:p>
        </p:txBody>
      </p:sp>
    </p:spTree>
    <p:extLst>
      <p:ext uri="{BB962C8B-B14F-4D97-AF65-F5344CB8AC3E}">
        <p14:creationId xmlns:p14="http://schemas.microsoft.com/office/powerpoint/2010/main" val="1644540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2125" y="5061397"/>
            <a:ext cx="11217498" cy="1622738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Career Paths Construction II Roads </a:t>
            </a:r>
            <a:r>
              <a:rPr lang="en-US" dirty="0" smtClean="0"/>
              <a:t>and</a:t>
            </a:r>
            <a:r>
              <a:rPr lang="ru-RU" dirty="0" smtClean="0"/>
              <a:t> </a:t>
            </a:r>
            <a:r>
              <a:rPr lang="en-US" dirty="0" smtClean="0"/>
              <a:t>Highways-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en-US" dirty="0" smtClean="0"/>
              <a:t> </a:t>
            </a:r>
            <a:r>
              <a:rPr lang="ru-RU" dirty="0"/>
              <a:t>пособие по профессии строитель дорог</a:t>
            </a: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154" y="453980"/>
            <a:ext cx="3064418" cy="4226784"/>
          </a:xfrm>
        </p:spPr>
      </p:pic>
      <p:pic>
        <p:nvPicPr>
          <p:cNvPr id="6" name="Объект 5"/>
          <p:cNvPicPr>
            <a:picLocks noGrp="1" noChangeAspect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1254" y="557053"/>
            <a:ext cx="3078300" cy="4020638"/>
          </a:xfrm>
        </p:spPr>
      </p:pic>
    </p:spTree>
    <p:extLst>
      <p:ext uri="{BB962C8B-B14F-4D97-AF65-F5344CB8AC3E}">
        <p14:creationId xmlns:p14="http://schemas.microsoft.com/office/powerpoint/2010/main" val="644844860"/>
      </p:ext>
    </p:extLst>
  </p:cSld>
  <p:clrMapOvr>
    <a:masterClrMapping/>
  </p:clrMapOvr>
</p:sld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Сектор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415</TotalTime>
  <Words>340</Words>
  <Application>Microsoft Office PowerPoint</Application>
  <PresentationFormat>Широкоэкранный</PresentationFormat>
  <Paragraphs>33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Arial</vt:lpstr>
      <vt:lpstr>Century Gothic</vt:lpstr>
      <vt:lpstr>Wingdings</vt:lpstr>
      <vt:lpstr>Wingdings 3</vt:lpstr>
      <vt:lpstr>Сектор</vt:lpstr>
      <vt:lpstr>ПРОБЛЕМА ПОДБОРА УЧЕБНОГО МАТЕРИАЛА ПРИ РАЗРАБОТКЕ РАБОЧЕЙ ПРОГРАММЫ С ПРОФИЛЬНОЙ СОСТАВЛЯЮЩЕЙ  НА ПРИМЕРЕ СПЕЦИАЛЬНОСТИ  08.02.05 СТРОИТЕЛЬСТВО И ЭКСПЛУАТАЦИЯ АВТОМОБИЛЬНЫХ ДОРОГ И АЭРОДРОМОВ.</vt:lpstr>
      <vt:lpstr>стратегия развития среднего профобразования до 2030 года</vt:lpstr>
      <vt:lpstr>Обновление содержания профессиональных программ обучения</vt:lpstr>
      <vt:lpstr>Профессионально- ориентированный учебный материал для специальности 08.02.05 СТРОИТЕЛЬСТВО И ЭКСПЛУАТАЦИЯ АВТОМОБИЛЬНЫХ ДОРОГ И АЭРОДРОМОВ.</vt:lpstr>
      <vt:lpstr>«Англо-русский словарь дорожника»,  авторы  В. В. Космин, О. А. Космина</vt:lpstr>
      <vt:lpstr>«Учебный англо-русский и русско-английский терминологический словарь-минимум»</vt:lpstr>
      <vt:lpstr>Онлайн словарь Мультитран</vt:lpstr>
      <vt:lpstr>Учебное пособие  «English for road builders»</vt:lpstr>
      <vt:lpstr>Career Paths Construction II Roads and Highways-   пособие по профессии строитель дорог</vt:lpstr>
      <vt:lpstr>Сайт Френглиш ру </vt:lpstr>
      <vt:lpstr>Спасибо за внимание!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Кирилл</dc:creator>
  <cp:lastModifiedBy>Кирилл</cp:lastModifiedBy>
  <cp:revision>17</cp:revision>
  <dcterms:created xsi:type="dcterms:W3CDTF">2022-11-27T11:06:09Z</dcterms:created>
  <dcterms:modified xsi:type="dcterms:W3CDTF">2022-11-27T18:01:55Z</dcterms:modified>
</cp:coreProperties>
</file>