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71" r:id="rId2"/>
    <p:sldId id="263" r:id="rId3"/>
    <p:sldId id="264" r:id="rId4"/>
    <p:sldId id="265" r:id="rId5"/>
    <p:sldId id="266" r:id="rId6"/>
    <p:sldId id="267" r:id="rId7"/>
    <p:sldId id="268" r:id="rId8"/>
    <p:sldId id="270" r:id="rId9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6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lang="ru-RU" spc="-5" smtClean="0"/>
              <a:t>‹#›</a:t>
            </a:fld>
            <a:endParaRPr lang="ru-RU" spc="-5" dirty="0"/>
          </a:p>
        </p:txBody>
      </p:sp>
    </p:spTree>
    <p:extLst>
      <p:ext uri="{BB962C8B-B14F-4D97-AF65-F5344CB8AC3E}">
        <p14:creationId xmlns:p14="http://schemas.microsoft.com/office/powerpoint/2010/main" val="1109749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lang="ru-RU" spc="-5" smtClean="0"/>
              <a:t>‹#›</a:t>
            </a:fld>
            <a:endParaRPr lang="ru-RU" spc="-5" dirty="0"/>
          </a:p>
        </p:txBody>
      </p:sp>
    </p:spTree>
    <p:extLst>
      <p:ext uri="{BB962C8B-B14F-4D97-AF65-F5344CB8AC3E}">
        <p14:creationId xmlns:p14="http://schemas.microsoft.com/office/powerpoint/2010/main" val="309701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lang="ru-RU" spc="-5" smtClean="0"/>
              <a:t>‹#›</a:t>
            </a:fld>
            <a:endParaRPr lang="ru-RU" spc="-5" dirty="0"/>
          </a:p>
        </p:txBody>
      </p:sp>
    </p:spTree>
    <p:extLst>
      <p:ext uri="{BB962C8B-B14F-4D97-AF65-F5344CB8AC3E}">
        <p14:creationId xmlns:p14="http://schemas.microsoft.com/office/powerpoint/2010/main" val="1724546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lang="ru-RU" spc="-5" smtClean="0"/>
              <a:t>‹#›</a:t>
            </a:fld>
            <a:endParaRPr lang="ru-RU" spc="-5" dirty="0"/>
          </a:p>
        </p:txBody>
      </p:sp>
    </p:spTree>
    <p:extLst>
      <p:ext uri="{BB962C8B-B14F-4D97-AF65-F5344CB8AC3E}">
        <p14:creationId xmlns:p14="http://schemas.microsoft.com/office/powerpoint/2010/main" val="4076967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lang="ru-RU" spc="-5" smtClean="0"/>
              <a:t>‹#›</a:t>
            </a:fld>
            <a:endParaRPr lang="ru-RU" spc="-5" dirty="0"/>
          </a:p>
        </p:txBody>
      </p:sp>
    </p:spTree>
    <p:extLst>
      <p:ext uri="{BB962C8B-B14F-4D97-AF65-F5344CB8AC3E}">
        <p14:creationId xmlns:p14="http://schemas.microsoft.com/office/powerpoint/2010/main" val="3713499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lang="ru-RU" spc="-5" smtClean="0"/>
              <a:t>‹#›</a:t>
            </a:fld>
            <a:endParaRPr lang="ru-RU" spc="-5" dirty="0"/>
          </a:p>
        </p:txBody>
      </p:sp>
    </p:spTree>
    <p:extLst>
      <p:ext uri="{BB962C8B-B14F-4D97-AF65-F5344CB8AC3E}">
        <p14:creationId xmlns:p14="http://schemas.microsoft.com/office/powerpoint/2010/main" val="209429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lang="ru-RU" spc="-5" smtClean="0"/>
              <a:t>‹#›</a:t>
            </a:fld>
            <a:endParaRPr lang="ru-RU" spc="-5" dirty="0"/>
          </a:p>
        </p:txBody>
      </p:sp>
    </p:spTree>
    <p:extLst>
      <p:ext uri="{BB962C8B-B14F-4D97-AF65-F5344CB8AC3E}">
        <p14:creationId xmlns:p14="http://schemas.microsoft.com/office/powerpoint/2010/main" val="6325993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lang="ru-RU" spc="-5" smtClean="0"/>
              <a:t>‹#›</a:t>
            </a:fld>
            <a:endParaRPr lang="ru-RU" spc="-5" dirty="0"/>
          </a:p>
        </p:txBody>
      </p:sp>
    </p:spTree>
    <p:extLst>
      <p:ext uri="{BB962C8B-B14F-4D97-AF65-F5344CB8AC3E}">
        <p14:creationId xmlns:p14="http://schemas.microsoft.com/office/powerpoint/2010/main" val="3887846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lang="ru-RU" spc="-5" smtClean="0"/>
              <a:t>‹#›</a:t>
            </a:fld>
            <a:endParaRPr lang="ru-RU" spc="-5" dirty="0"/>
          </a:p>
        </p:txBody>
      </p:sp>
    </p:spTree>
    <p:extLst>
      <p:ext uri="{BB962C8B-B14F-4D97-AF65-F5344CB8AC3E}">
        <p14:creationId xmlns:p14="http://schemas.microsoft.com/office/powerpoint/2010/main" val="3494785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864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10316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lang="ru-RU" spc="-5" smtClean="0"/>
              <a:t>‹#›</a:t>
            </a:fld>
            <a:endParaRPr lang="ru-RU" spc="-5" dirty="0"/>
          </a:p>
        </p:txBody>
      </p:sp>
    </p:spTree>
    <p:extLst>
      <p:ext uri="{BB962C8B-B14F-4D97-AF65-F5344CB8AC3E}">
        <p14:creationId xmlns:p14="http://schemas.microsoft.com/office/powerpoint/2010/main" val="4001418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lang="ru-RU" spc="-5" smtClean="0"/>
              <a:t>‹#›</a:t>
            </a:fld>
            <a:endParaRPr lang="ru-RU" spc="-5" dirty="0"/>
          </a:p>
        </p:txBody>
      </p:sp>
    </p:spTree>
    <p:extLst>
      <p:ext uri="{BB962C8B-B14F-4D97-AF65-F5344CB8AC3E}">
        <p14:creationId xmlns:p14="http://schemas.microsoft.com/office/powerpoint/2010/main" val="223784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lang="ru-RU" spc="-5" smtClean="0"/>
              <a:t>‹#›</a:t>
            </a:fld>
            <a:endParaRPr lang="ru-RU" spc="-5" dirty="0"/>
          </a:p>
        </p:txBody>
      </p:sp>
    </p:spTree>
    <p:extLst>
      <p:ext uri="{BB962C8B-B14F-4D97-AF65-F5344CB8AC3E}">
        <p14:creationId xmlns:p14="http://schemas.microsoft.com/office/powerpoint/2010/main" val="173856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lang="ru-RU" spc="-5" smtClean="0"/>
              <a:t>‹#›</a:t>
            </a:fld>
            <a:endParaRPr lang="ru-RU" spc="-5" dirty="0"/>
          </a:p>
        </p:txBody>
      </p:sp>
    </p:spTree>
    <p:extLst>
      <p:ext uri="{BB962C8B-B14F-4D97-AF65-F5344CB8AC3E}">
        <p14:creationId xmlns:p14="http://schemas.microsoft.com/office/powerpoint/2010/main" val="146642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lang="ru-RU" spc="-5" smtClean="0"/>
              <a:t>‹#›</a:t>
            </a:fld>
            <a:endParaRPr lang="ru-RU" spc="-5" dirty="0"/>
          </a:p>
        </p:txBody>
      </p:sp>
    </p:spTree>
    <p:extLst>
      <p:ext uri="{BB962C8B-B14F-4D97-AF65-F5344CB8AC3E}">
        <p14:creationId xmlns:p14="http://schemas.microsoft.com/office/powerpoint/2010/main" val="1501043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lang="ru-RU" spc="-5" smtClean="0"/>
              <a:t>‹#›</a:t>
            </a:fld>
            <a:endParaRPr lang="ru-RU" spc="-5" dirty="0"/>
          </a:p>
        </p:txBody>
      </p:sp>
    </p:spTree>
    <p:extLst>
      <p:ext uri="{BB962C8B-B14F-4D97-AF65-F5344CB8AC3E}">
        <p14:creationId xmlns:p14="http://schemas.microsoft.com/office/powerpoint/2010/main" val="21160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lang="ru-RU" spc="-5" smtClean="0"/>
              <a:t>‹#›</a:t>
            </a:fld>
            <a:endParaRPr lang="ru-RU" spc="-5" dirty="0"/>
          </a:p>
        </p:txBody>
      </p:sp>
    </p:spTree>
    <p:extLst>
      <p:ext uri="{BB962C8B-B14F-4D97-AF65-F5344CB8AC3E}">
        <p14:creationId xmlns:p14="http://schemas.microsoft.com/office/powerpoint/2010/main" val="536630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864"/>
              </a:lnSpc>
            </a:pPr>
            <a:fld id="{81D60167-4931-47E6-BA6A-407CBD079E47}" type="slidenum">
              <a:rPr lang="ru-RU" spc="-5" smtClean="0"/>
              <a:t>‹#›</a:t>
            </a:fld>
            <a:endParaRPr lang="ru-RU" spc="-5" dirty="0"/>
          </a:p>
        </p:txBody>
      </p:sp>
    </p:spTree>
    <p:extLst>
      <p:ext uri="{BB962C8B-B14F-4D97-AF65-F5344CB8AC3E}">
        <p14:creationId xmlns:p14="http://schemas.microsoft.com/office/powerpoint/2010/main" val="423196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pPr marL="38100">
              <a:lnSpc>
                <a:spcPts val="1864"/>
              </a:lnSpc>
            </a:pPr>
            <a:fld id="{81D60167-4931-47E6-BA6A-407CBD079E47}" type="slidenum">
              <a:rPr lang="ru-RU" spc="-5" smtClean="0"/>
              <a:t>‹#›</a:t>
            </a:fld>
            <a:endParaRPr lang="ru-RU" spc="-5" dirty="0"/>
          </a:p>
        </p:txBody>
      </p:sp>
    </p:spTree>
    <p:extLst>
      <p:ext uri="{BB962C8B-B14F-4D97-AF65-F5344CB8AC3E}">
        <p14:creationId xmlns:p14="http://schemas.microsoft.com/office/powerpoint/2010/main" val="1255355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3891" y="152401"/>
            <a:ext cx="8224217" cy="45719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33600" y="2624934"/>
            <a:ext cx="7848600" cy="3654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lvl="0" algn="ctr">
              <a:spcBef>
                <a:spcPts val="100"/>
              </a:spcBef>
            </a:pPr>
            <a:r>
              <a:rPr lang="ru-RU" sz="2400" dirty="0">
                <a:solidFill>
                  <a:prstClr val="black"/>
                </a:solidFill>
              </a:rPr>
              <a:t>Основные проблемы и пути их</a:t>
            </a:r>
          </a:p>
          <a:p>
            <a:pPr marL="12700" marR="5080" lvl="0" algn="ctr">
              <a:spcBef>
                <a:spcPts val="100"/>
              </a:spcBef>
            </a:pP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решения при составлении </a:t>
            </a:r>
          </a:p>
          <a:p>
            <a:pPr marL="12700" marR="5080" lvl="0" algn="ctr">
              <a:spcBef>
                <a:spcPts val="100"/>
              </a:spcBef>
            </a:pPr>
            <a:r>
              <a:rPr lang="ru-RU" sz="2400" dirty="0">
                <a:solidFill>
                  <a:prstClr val="black"/>
                </a:solidFill>
              </a:rPr>
              <a:t>общеобразовательных программ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для</a:t>
            </a:r>
          </a:p>
          <a:p>
            <a:pPr marL="12700" marR="5080" lvl="0" algn="ctr">
              <a:spcBef>
                <a:spcPts val="100"/>
              </a:spcBef>
            </a:pPr>
            <a:r>
              <a:rPr lang="ru-RU" sz="2400" dirty="0">
                <a:solidFill>
                  <a:prstClr val="black"/>
                </a:solidFill>
              </a:rPr>
              <a:t> специальностей и </a:t>
            </a:r>
            <a:r>
              <a:rPr lang="ru-RU" sz="2400" dirty="0" smtClean="0">
                <a:solidFill>
                  <a:prstClr val="black"/>
                </a:solidFill>
              </a:rPr>
              <a:t>профессий</a:t>
            </a:r>
          </a:p>
          <a:p>
            <a:pPr marL="12700" marR="5080" lvl="0" algn="ctr">
              <a:spcBef>
                <a:spcPts val="100"/>
              </a:spcBef>
            </a:pPr>
            <a:endParaRPr lang="ru-RU" sz="2400" dirty="0">
              <a:solidFill>
                <a:prstClr val="black"/>
              </a:solidFill>
            </a:endParaRPr>
          </a:p>
          <a:p>
            <a:pPr marL="12700" marR="5080" lvl="0" algn="ctr">
              <a:spcBef>
                <a:spcPts val="100"/>
              </a:spcBef>
            </a:pPr>
            <a:endParaRPr lang="ru-RU" sz="2400" dirty="0" smtClean="0">
              <a:solidFill>
                <a:prstClr val="black"/>
              </a:solidFill>
            </a:endParaRPr>
          </a:p>
          <a:p>
            <a:pPr marL="12700" marR="5080" lvl="0" algn="r">
              <a:spcBef>
                <a:spcPts val="100"/>
              </a:spcBef>
            </a:pPr>
            <a:r>
              <a:rPr lang="ru-RU" sz="1400" dirty="0" smtClean="0">
                <a:solidFill>
                  <a:prstClr val="black"/>
                </a:solidFill>
              </a:rPr>
              <a:t>Безбородова Елена Алексеевна</a:t>
            </a:r>
          </a:p>
          <a:p>
            <a:pPr marL="12700" marR="5080" lvl="0" algn="ctr">
              <a:spcBef>
                <a:spcPts val="100"/>
              </a:spcBef>
            </a:pPr>
            <a:endParaRPr lang="ru-RU" sz="2400" dirty="0">
              <a:solidFill>
                <a:prstClr val="black"/>
              </a:solidFill>
            </a:endParaRPr>
          </a:p>
          <a:p>
            <a:pPr marL="12700" marR="5080" lvl="0" algn="ctr">
              <a:spcBef>
                <a:spcPts val="100"/>
              </a:spcBef>
            </a:pPr>
            <a:endParaRPr lang="ru-RU" sz="2400" dirty="0" smtClean="0">
              <a:solidFill>
                <a:prstClr val="black"/>
              </a:solidFill>
            </a:endParaRPr>
          </a:p>
          <a:p>
            <a:pPr marL="12700" marR="5080" lvl="0" algn="ctr">
              <a:spcBef>
                <a:spcPts val="10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308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58092" y="6471005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8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117091"/>
            <a:ext cx="1858010" cy="0"/>
          </a:xfrm>
          <a:custGeom>
            <a:avLst/>
            <a:gdLst/>
            <a:ahLst/>
            <a:cxnLst/>
            <a:rect l="l" t="t" r="r" b="b"/>
            <a:pathLst>
              <a:path w="1858010">
                <a:moveTo>
                  <a:pt x="0" y="0"/>
                </a:moveTo>
                <a:lnTo>
                  <a:pt x="1857883" y="0"/>
                </a:lnTo>
              </a:path>
            </a:pathLst>
          </a:custGeom>
          <a:ln w="76200">
            <a:solidFill>
              <a:srgbClr val="0071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09600" y="381076"/>
            <a:ext cx="10514965" cy="8207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2875"/>
              </a:lnSpc>
              <a:spcBef>
                <a:spcPts val="100"/>
              </a:spcBef>
            </a:pPr>
            <a:r>
              <a:rPr sz="1200" b="1" dirty="0">
                <a:solidFill>
                  <a:schemeClr val="bg1"/>
                </a:solidFill>
              </a:rPr>
              <a:t>Основные</a:t>
            </a:r>
            <a:r>
              <a:rPr sz="1200" b="1" spc="-10" dirty="0">
                <a:solidFill>
                  <a:schemeClr val="bg1"/>
                </a:solidFill>
              </a:rPr>
              <a:t> направления</a:t>
            </a:r>
            <a:r>
              <a:rPr sz="1200" b="1" spc="10" dirty="0">
                <a:solidFill>
                  <a:schemeClr val="bg1"/>
                </a:solidFill>
              </a:rPr>
              <a:t> </a:t>
            </a:r>
            <a:r>
              <a:rPr sz="1200" b="1" spc="-15" dirty="0">
                <a:solidFill>
                  <a:schemeClr val="bg1"/>
                </a:solidFill>
              </a:rPr>
              <a:t>совершенствования</a:t>
            </a:r>
            <a:r>
              <a:rPr sz="1200" b="1" spc="45" dirty="0">
                <a:solidFill>
                  <a:schemeClr val="bg1"/>
                </a:solidFill>
              </a:rPr>
              <a:t> </a:t>
            </a:r>
            <a:r>
              <a:rPr sz="1200" b="1" spc="-15" dirty="0">
                <a:solidFill>
                  <a:schemeClr val="bg1"/>
                </a:solidFill>
              </a:rPr>
              <a:t>системы</a:t>
            </a:r>
            <a:r>
              <a:rPr sz="1200" b="1" spc="35" dirty="0">
                <a:solidFill>
                  <a:schemeClr val="bg1"/>
                </a:solidFill>
              </a:rPr>
              <a:t> </a:t>
            </a:r>
            <a:r>
              <a:rPr sz="1200" b="1" spc="-10" dirty="0">
                <a:solidFill>
                  <a:schemeClr val="bg1"/>
                </a:solidFill>
              </a:rPr>
              <a:t>преподавания</a:t>
            </a:r>
          </a:p>
          <a:p>
            <a:pPr marL="12700" algn="ctr">
              <a:lnSpc>
                <a:spcPts val="3354"/>
              </a:lnSpc>
            </a:pPr>
            <a:r>
              <a:rPr sz="1200" b="1" spc="-10" dirty="0" err="1" smtClean="0">
                <a:solidFill>
                  <a:schemeClr val="bg1"/>
                </a:solidFill>
              </a:rPr>
              <a:t>учебных</a:t>
            </a:r>
            <a:r>
              <a:rPr sz="1200" b="1" spc="10" dirty="0" smtClean="0">
                <a:solidFill>
                  <a:schemeClr val="bg1"/>
                </a:solidFill>
              </a:rPr>
              <a:t> </a:t>
            </a:r>
            <a:r>
              <a:rPr sz="1200" b="1" spc="-10" dirty="0" err="1" smtClean="0">
                <a:solidFill>
                  <a:schemeClr val="bg1"/>
                </a:solidFill>
              </a:rPr>
              <a:t>предметов</a:t>
            </a:r>
            <a:endParaRPr sz="1200" b="1" dirty="0">
              <a:solidFill>
                <a:schemeClr val="bg1"/>
              </a:solidFill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55191" y="1943100"/>
            <a:ext cx="2828925" cy="3854450"/>
          </a:xfrm>
          <a:prstGeom prst="rect">
            <a:avLst/>
          </a:prstGeom>
          <a:solidFill>
            <a:srgbClr val="63BCE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391160" marR="119380" indent="-155575">
              <a:lnSpc>
                <a:spcPct val="100000"/>
              </a:lnSpc>
              <a:spcBef>
                <a:spcPts val="715"/>
              </a:spcBef>
              <a:buChar char="•"/>
              <a:tabLst>
                <a:tab pos="391795" algn="l"/>
              </a:tabLst>
            </a:pP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оптимизация</a:t>
            </a:r>
            <a:r>
              <a:rPr sz="10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сроков</a:t>
            </a:r>
            <a:r>
              <a:rPr sz="10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освоения учебных </a:t>
            </a:r>
            <a:r>
              <a:rPr sz="1000" spc="-2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предметов;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Clr>
                <a:srgbClr val="273478"/>
              </a:buClr>
              <a:buFont typeface="Microsoft Sans Serif"/>
              <a:buChar char="•"/>
            </a:pPr>
            <a:endParaRPr sz="1050">
              <a:latin typeface="Microsoft Sans Serif"/>
              <a:cs typeface="Microsoft Sans Serif"/>
            </a:endParaRPr>
          </a:p>
          <a:p>
            <a:pPr marL="391160" marR="727075" indent="-155575">
              <a:lnSpc>
                <a:spcPct val="100000"/>
              </a:lnSpc>
              <a:buChar char="•"/>
              <a:tabLst>
                <a:tab pos="391795" algn="l"/>
              </a:tabLst>
            </a:pP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оптимальный</a:t>
            </a:r>
            <a:r>
              <a:rPr sz="10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отбор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учебных </a:t>
            </a:r>
            <a:r>
              <a:rPr sz="1000" spc="-2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предметов,</a:t>
            </a:r>
            <a:r>
              <a:rPr sz="100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курсов;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273478"/>
              </a:buClr>
              <a:buFont typeface="Microsoft Sans Serif"/>
              <a:buChar char="•"/>
            </a:pPr>
            <a:endParaRPr sz="1100">
              <a:latin typeface="Microsoft Sans Serif"/>
              <a:cs typeface="Microsoft Sans Serif"/>
            </a:endParaRPr>
          </a:p>
          <a:p>
            <a:pPr marL="391160" marR="487680" indent="-155575">
              <a:lnSpc>
                <a:spcPts val="1190"/>
              </a:lnSpc>
              <a:buChar char="•"/>
              <a:tabLst>
                <a:tab pos="391795" algn="l"/>
              </a:tabLst>
            </a:pP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интеграция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содержания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учебных </a:t>
            </a:r>
            <a:r>
              <a:rPr sz="1000" spc="-254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предметов;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273478"/>
              </a:buClr>
              <a:buFont typeface="Microsoft Sans Serif"/>
              <a:buChar char="•"/>
            </a:pPr>
            <a:endParaRPr sz="1000">
              <a:latin typeface="Microsoft Sans Serif"/>
              <a:cs typeface="Microsoft Sans Serif"/>
            </a:endParaRPr>
          </a:p>
          <a:p>
            <a:pPr marL="391160" marR="266065" indent="-155575">
              <a:lnSpc>
                <a:spcPct val="100000"/>
              </a:lnSpc>
              <a:buChar char="•"/>
              <a:tabLst>
                <a:tab pos="391795" algn="l"/>
              </a:tabLst>
            </a:pP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отбор</a:t>
            </a:r>
            <a:r>
              <a:rPr sz="100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эффективных</a:t>
            </a:r>
            <a:r>
              <a:rPr sz="10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методов,</a:t>
            </a:r>
            <a:r>
              <a:rPr sz="10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форм, </a:t>
            </a:r>
            <a:r>
              <a:rPr sz="1000" spc="-254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средств</a:t>
            </a:r>
            <a:r>
              <a:rPr sz="10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технологии;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Clr>
                <a:srgbClr val="273478"/>
              </a:buClr>
              <a:buFont typeface="Microsoft Sans Serif"/>
              <a:buChar char="•"/>
            </a:pPr>
            <a:endParaRPr sz="1050">
              <a:latin typeface="Microsoft Sans Serif"/>
              <a:cs typeface="Microsoft Sans Serif"/>
            </a:endParaRPr>
          </a:p>
          <a:p>
            <a:pPr marL="391160" marR="248285" indent="-155575">
              <a:lnSpc>
                <a:spcPct val="100000"/>
              </a:lnSpc>
              <a:buChar char="•"/>
              <a:tabLst>
                <a:tab pos="391795" algn="l"/>
              </a:tabLst>
            </a:pP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интеграция</a:t>
            </a:r>
            <a:r>
              <a:rPr sz="10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предметных</a:t>
            </a:r>
            <a:r>
              <a:rPr sz="10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результатов </a:t>
            </a:r>
            <a:r>
              <a:rPr sz="1000" spc="-2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с</a:t>
            </a:r>
            <a:r>
              <a:rPr sz="10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общими</a:t>
            </a:r>
            <a:r>
              <a:rPr sz="10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и</a:t>
            </a:r>
            <a:r>
              <a:rPr sz="10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профессиональными 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компетенциями;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273478"/>
              </a:buClr>
              <a:buFont typeface="Microsoft Sans Serif"/>
              <a:buChar char="•"/>
            </a:pPr>
            <a:endParaRPr sz="1100">
              <a:latin typeface="Microsoft Sans Serif"/>
              <a:cs typeface="Microsoft Sans Serif"/>
            </a:endParaRPr>
          </a:p>
          <a:p>
            <a:pPr marL="391160" marR="613410" indent="-155575">
              <a:lnSpc>
                <a:spcPts val="1190"/>
              </a:lnSpc>
              <a:spcBef>
                <a:spcPts val="5"/>
              </a:spcBef>
              <a:buChar char="•"/>
              <a:tabLst>
                <a:tab pos="391795" algn="l"/>
              </a:tabLst>
            </a:pP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обеспечение</a:t>
            </a:r>
            <a:r>
              <a:rPr sz="10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межпредметных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и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междисциплинарных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связей;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273478"/>
              </a:buClr>
              <a:buFont typeface="Microsoft Sans Serif"/>
              <a:buChar char="•"/>
            </a:pPr>
            <a:endParaRPr sz="1000">
              <a:latin typeface="Microsoft Sans Serif"/>
              <a:cs typeface="Microsoft Sans Serif"/>
            </a:endParaRPr>
          </a:p>
          <a:p>
            <a:pPr marL="391160" marR="542925" indent="-155575">
              <a:lnSpc>
                <a:spcPct val="99700"/>
              </a:lnSpc>
              <a:buChar char="•"/>
              <a:tabLst>
                <a:tab pos="391795" algn="l"/>
              </a:tabLst>
            </a:pP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усиление</a:t>
            </a:r>
            <a:r>
              <a:rPr sz="1000" spc="4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пропедевтической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 направленности 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общеобразовательных учебных </a:t>
            </a:r>
            <a:r>
              <a:rPr sz="1000" spc="-254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предметов.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94988" y="1933955"/>
            <a:ext cx="3214370" cy="3854450"/>
          </a:xfrm>
          <a:prstGeom prst="rect">
            <a:avLst/>
          </a:prstGeom>
          <a:solidFill>
            <a:srgbClr val="63BCE0"/>
          </a:solidFill>
        </p:spPr>
        <p:txBody>
          <a:bodyPr vert="horz" wrap="square" lIns="0" tIns="118745" rIns="0" bIns="0" rtlCol="0">
            <a:spAutoFit/>
          </a:bodyPr>
          <a:lstStyle/>
          <a:p>
            <a:pPr marL="257175" indent="-156210" algn="just">
              <a:lnSpc>
                <a:spcPct val="100000"/>
              </a:lnSpc>
              <a:spcBef>
                <a:spcPts val="935"/>
              </a:spcBef>
              <a:buChar char="•"/>
              <a:tabLst>
                <a:tab pos="257810" algn="l"/>
              </a:tabLst>
            </a:pP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связь</a:t>
            </a:r>
            <a:r>
              <a:rPr sz="100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общеобразовательной</a:t>
            </a:r>
            <a:r>
              <a:rPr sz="10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подготовки</a:t>
            </a:r>
            <a:endParaRPr sz="1000">
              <a:latin typeface="Microsoft Sans Serif"/>
              <a:cs typeface="Microsoft Sans Serif"/>
            </a:endParaRPr>
          </a:p>
          <a:p>
            <a:pPr marL="257175" marR="461009">
              <a:lnSpc>
                <a:spcPts val="1190"/>
              </a:lnSpc>
              <a:spcBef>
                <a:spcPts val="50"/>
              </a:spcBef>
            </a:pP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с</a:t>
            </a:r>
            <a:r>
              <a:rPr sz="10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профессиональной,</a:t>
            </a:r>
            <a:r>
              <a:rPr sz="10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осуществляемой</a:t>
            </a:r>
            <a:r>
              <a:rPr sz="1000" spc="6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на </a:t>
            </a:r>
            <a:r>
              <a:rPr sz="1000" spc="-2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основе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межпредметной</a:t>
            </a:r>
            <a:r>
              <a:rPr sz="10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интеграции;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Microsoft Sans Serif"/>
              <a:cs typeface="Microsoft Sans Serif"/>
            </a:endParaRPr>
          </a:p>
          <a:p>
            <a:pPr marL="257175" indent="-156210" algn="just">
              <a:lnSpc>
                <a:spcPct val="100000"/>
              </a:lnSpc>
              <a:buChar char="•"/>
              <a:tabLst>
                <a:tab pos="257810" algn="l"/>
              </a:tabLst>
            </a:pP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корреляция</a:t>
            </a:r>
            <a:r>
              <a:rPr sz="10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предметных,</a:t>
            </a:r>
            <a:r>
              <a:rPr sz="100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метапредметных</a:t>
            </a:r>
            <a:endParaRPr sz="1000">
              <a:latin typeface="Microsoft Sans Serif"/>
              <a:cs typeface="Microsoft Sans Serif"/>
            </a:endParaRPr>
          </a:p>
          <a:p>
            <a:pPr marL="257175" marR="313055" algn="just">
              <a:lnSpc>
                <a:spcPct val="99600"/>
              </a:lnSpc>
              <a:spcBef>
                <a:spcPts val="5"/>
              </a:spcBef>
            </a:pP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и личностных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образовательных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результатов </a:t>
            </a:r>
            <a:r>
              <a:rPr sz="1000" spc="-254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35" dirty="0">
                <a:solidFill>
                  <a:srgbClr val="273478"/>
                </a:solidFill>
                <a:latin typeface="Microsoft Sans Serif"/>
                <a:cs typeface="Microsoft Sans Serif"/>
              </a:rPr>
              <a:t>ФГОС 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СОО с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общими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компетенциями </a:t>
            </a:r>
            <a:r>
              <a:rPr sz="1000" spc="-35" dirty="0">
                <a:solidFill>
                  <a:srgbClr val="273478"/>
                </a:solidFill>
                <a:latin typeface="Microsoft Sans Serif"/>
                <a:cs typeface="Microsoft Sans Serif"/>
              </a:rPr>
              <a:t>ФГОС </a:t>
            </a:r>
            <a:r>
              <a:rPr sz="1000" spc="-254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СПО;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Microsoft Sans Serif"/>
              <a:cs typeface="Microsoft Sans Serif"/>
            </a:endParaRPr>
          </a:p>
          <a:p>
            <a:pPr marL="257175" marR="348615" indent="-155575">
              <a:lnSpc>
                <a:spcPct val="100000"/>
              </a:lnSpc>
              <a:spcBef>
                <a:spcPts val="5"/>
              </a:spcBef>
              <a:buChar char="•"/>
              <a:tabLst>
                <a:tab pos="257810" algn="l"/>
              </a:tabLst>
            </a:pP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формирование</a:t>
            </a:r>
            <a:r>
              <a:rPr sz="100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определенных</a:t>
            </a:r>
            <a:r>
              <a:rPr sz="100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практических </a:t>
            </a:r>
            <a:r>
              <a:rPr sz="1000" spc="-2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навыков,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ориентированных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на</a:t>
            </a:r>
            <a:r>
              <a:rPr sz="10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будущую</a:t>
            </a:r>
            <a:endParaRPr sz="1000">
              <a:latin typeface="Microsoft Sans Serif"/>
              <a:cs typeface="Microsoft Sans Serif"/>
            </a:endParaRPr>
          </a:p>
          <a:p>
            <a:pPr marL="257175">
              <a:lnSpc>
                <a:spcPct val="100000"/>
              </a:lnSpc>
            </a:pP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профессиональную</a:t>
            </a:r>
            <a:r>
              <a:rPr sz="1000" spc="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деятельность;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>
              <a:latin typeface="Microsoft Sans Serif"/>
              <a:cs typeface="Microsoft Sans Serif"/>
            </a:endParaRPr>
          </a:p>
          <a:p>
            <a:pPr marL="257175" marR="1068705" indent="-155575">
              <a:lnSpc>
                <a:spcPct val="100000"/>
              </a:lnSpc>
              <a:buChar char="•"/>
              <a:tabLst>
                <a:tab pos="257810" algn="l"/>
              </a:tabLst>
            </a:pP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развитие</a:t>
            </a:r>
            <a:r>
              <a:rPr sz="10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практических</a:t>
            </a:r>
            <a:r>
              <a:rPr sz="10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навыков </a:t>
            </a:r>
            <a:r>
              <a:rPr sz="1000" spc="-254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и</a:t>
            </a:r>
            <a:r>
              <a:rPr sz="10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компетенций</a:t>
            </a:r>
            <a:r>
              <a:rPr sz="10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по профилю;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273478"/>
              </a:buClr>
              <a:buFont typeface="Microsoft Sans Serif"/>
              <a:buChar char="•"/>
            </a:pPr>
            <a:endParaRPr sz="1050">
              <a:latin typeface="Microsoft Sans Serif"/>
              <a:cs typeface="Microsoft Sans Serif"/>
            </a:endParaRPr>
          </a:p>
          <a:p>
            <a:pPr marL="257175" marR="571500" indent="-155575">
              <a:lnSpc>
                <a:spcPct val="99500"/>
              </a:lnSpc>
              <a:buChar char="•"/>
              <a:tabLst>
                <a:tab pos="257810" algn="l"/>
              </a:tabLst>
            </a:pP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методически</a:t>
            </a:r>
            <a:r>
              <a:rPr sz="10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обоснованное</a:t>
            </a:r>
            <a:r>
              <a:rPr sz="1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применение </a:t>
            </a:r>
            <a:r>
              <a:rPr sz="1000" spc="-2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конкретного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материала</a:t>
            </a:r>
            <a:r>
              <a:rPr sz="10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30" dirty="0">
                <a:solidFill>
                  <a:srgbClr val="273478"/>
                </a:solidFill>
                <a:latin typeface="Microsoft Sans Serif"/>
                <a:cs typeface="Microsoft Sans Serif"/>
              </a:rPr>
              <a:t>из</a:t>
            </a:r>
            <a:r>
              <a:rPr sz="10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содержания 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дисциплин,</a:t>
            </a:r>
            <a:r>
              <a:rPr sz="1000" spc="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курсов,</a:t>
            </a:r>
            <a:r>
              <a:rPr sz="10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55" dirty="0">
                <a:solidFill>
                  <a:srgbClr val="273478"/>
                </a:solidFill>
                <a:latin typeface="Microsoft Sans Serif"/>
                <a:cs typeface="Microsoft Sans Serif"/>
              </a:rPr>
              <a:t>МДК;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273478"/>
              </a:buClr>
              <a:buFont typeface="Microsoft Sans Serif"/>
              <a:buChar char="•"/>
            </a:pPr>
            <a:endParaRPr sz="1050">
              <a:latin typeface="Microsoft Sans Serif"/>
              <a:cs typeface="Microsoft Sans Serif"/>
            </a:endParaRPr>
          </a:p>
          <a:p>
            <a:pPr marL="257175" indent="-156210">
              <a:lnSpc>
                <a:spcPct val="100000"/>
              </a:lnSpc>
              <a:buChar char="•"/>
              <a:tabLst>
                <a:tab pos="257810" algn="l"/>
              </a:tabLst>
            </a:pP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формирование</a:t>
            </a:r>
            <a:r>
              <a:rPr sz="10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задач</a:t>
            </a:r>
            <a:r>
              <a:rPr sz="10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и</a:t>
            </a:r>
            <a:r>
              <a:rPr sz="10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практических</a:t>
            </a:r>
            <a:r>
              <a:rPr sz="10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работ,</a:t>
            </a:r>
            <a:endParaRPr sz="1000">
              <a:latin typeface="Microsoft Sans Serif"/>
              <a:cs typeface="Microsoft Sans Serif"/>
            </a:endParaRPr>
          </a:p>
          <a:p>
            <a:pPr marL="257175" marR="197485">
              <a:lnSpc>
                <a:spcPct val="99500"/>
              </a:lnSpc>
              <a:spcBef>
                <a:spcPts val="5"/>
              </a:spcBef>
            </a:pP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предусматривающих</a:t>
            </a:r>
            <a:r>
              <a:rPr sz="10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моделирование</a:t>
            </a:r>
            <a:r>
              <a:rPr sz="10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условий, </a:t>
            </a:r>
            <a:r>
              <a:rPr sz="1000" spc="-2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связанных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с</a:t>
            </a:r>
            <a:r>
              <a:rPr sz="10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будущей</a:t>
            </a:r>
            <a:r>
              <a:rPr sz="1000" spc="6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профессиональной 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 деятельностью.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44740" y="1926335"/>
            <a:ext cx="2985770" cy="3854450"/>
          </a:xfrm>
          <a:prstGeom prst="rect">
            <a:avLst/>
          </a:prstGeom>
          <a:solidFill>
            <a:srgbClr val="63BCE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278130" indent="-156210">
              <a:lnSpc>
                <a:spcPct val="100000"/>
              </a:lnSpc>
              <a:spcBef>
                <a:spcPts val="925"/>
              </a:spcBef>
              <a:buChar char="•"/>
              <a:tabLst>
                <a:tab pos="278765" algn="l"/>
              </a:tabLst>
            </a:pP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Образовательная</a:t>
            </a:r>
            <a:r>
              <a:rPr sz="10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деятельность:</a:t>
            </a:r>
            <a:endParaRPr sz="1000">
              <a:latin typeface="Microsoft Sans Serif"/>
              <a:cs typeface="Microsoft Sans Serif"/>
            </a:endParaRPr>
          </a:p>
          <a:p>
            <a:pPr marL="366395" marR="310515" lvl="1" indent="-68580">
              <a:lnSpc>
                <a:spcPts val="1190"/>
              </a:lnSpc>
              <a:spcBef>
                <a:spcPts val="45"/>
              </a:spcBef>
              <a:buChar char="-"/>
              <a:tabLst>
                <a:tab pos="376555" algn="l"/>
              </a:tabLst>
            </a:pP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в</a:t>
            </a:r>
            <a:r>
              <a:rPr sz="10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учебных</a:t>
            </a:r>
            <a:r>
              <a:rPr sz="10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и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учебно-производственных </a:t>
            </a:r>
            <a:r>
              <a:rPr sz="1000" spc="-2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лабораториях;</a:t>
            </a:r>
            <a:endParaRPr sz="1000">
              <a:latin typeface="Microsoft Sans Serif"/>
              <a:cs typeface="Microsoft Sans Serif"/>
            </a:endParaRPr>
          </a:p>
          <a:p>
            <a:pPr marL="375920" lvl="1" indent="-78105">
              <a:lnSpc>
                <a:spcPts val="1160"/>
              </a:lnSpc>
              <a:buChar char="-"/>
              <a:tabLst>
                <a:tab pos="376555" algn="l"/>
              </a:tabLst>
            </a:pP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мастерских;</a:t>
            </a:r>
            <a:endParaRPr sz="1000">
              <a:latin typeface="Microsoft Sans Serif"/>
              <a:cs typeface="Microsoft Sans Serif"/>
            </a:endParaRPr>
          </a:p>
          <a:p>
            <a:pPr marL="375920" lvl="1" indent="-78105">
              <a:lnSpc>
                <a:spcPct val="100000"/>
              </a:lnSpc>
              <a:buChar char="-"/>
              <a:tabLst>
                <a:tab pos="376555" algn="l"/>
              </a:tabLst>
            </a:pP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учебно-опытных</a:t>
            </a:r>
            <a:r>
              <a:rPr sz="100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хозяйствах;</a:t>
            </a:r>
            <a:endParaRPr sz="1000">
              <a:latin typeface="Microsoft Sans Serif"/>
              <a:cs typeface="Microsoft Sans Serif"/>
            </a:endParaRPr>
          </a:p>
          <a:p>
            <a:pPr marL="375920" lvl="1" indent="-78105">
              <a:lnSpc>
                <a:spcPct val="100000"/>
              </a:lnSpc>
              <a:buChar char="-"/>
              <a:tabLst>
                <a:tab pos="376555" algn="l"/>
              </a:tabLst>
            </a:pP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учебных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полигонах;</a:t>
            </a:r>
            <a:endParaRPr sz="1000">
              <a:latin typeface="Microsoft Sans Serif"/>
              <a:cs typeface="Microsoft Sans Serif"/>
            </a:endParaRPr>
          </a:p>
          <a:p>
            <a:pPr marL="366395" marR="607060" lvl="1" indent="-68580">
              <a:lnSpc>
                <a:spcPts val="1190"/>
              </a:lnSpc>
              <a:spcBef>
                <a:spcPts val="50"/>
              </a:spcBef>
              <a:buChar char="-"/>
              <a:tabLst>
                <a:tab pos="376555" algn="l"/>
              </a:tabLst>
            </a:pP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иных 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специально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оборудованных </a:t>
            </a:r>
            <a:r>
              <a:rPr sz="1000" spc="-254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структурных</a:t>
            </a:r>
            <a:r>
              <a:rPr sz="1000" spc="4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подразделениях</a:t>
            </a:r>
            <a:r>
              <a:rPr sz="1000" spc="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ОО.</a:t>
            </a:r>
            <a:endParaRPr sz="1000">
              <a:latin typeface="Microsoft Sans Serif"/>
              <a:cs typeface="Microsoft Sans Serif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Clr>
                <a:srgbClr val="273478"/>
              </a:buClr>
              <a:buFont typeface="Microsoft Sans Serif"/>
              <a:buChar char="-"/>
            </a:pPr>
            <a:endParaRPr sz="1000">
              <a:latin typeface="Microsoft Sans Serif"/>
              <a:cs typeface="Microsoft Sans Serif"/>
            </a:endParaRPr>
          </a:p>
          <a:p>
            <a:pPr marL="298450" marR="262890" indent="-175260">
              <a:lnSpc>
                <a:spcPct val="100000"/>
              </a:lnSpc>
              <a:buChar char="•"/>
              <a:tabLst>
                <a:tab pos="278765" algn="l"/>
              </a:tabLst>
            </a:pP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Образовательная</a:t>
            </a:r>
            <a:r>
              <a:rPr sz="10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деятельность</a:t>
            </a:r>
            <a:r>
              <a:rPr sz="1000" spc="4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в</a:t>
            </a:r>
            <a:r>
              <a:rPr sz="100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форме </a:t>
            </a:r>
            <a:r>
              <a:rPr sz="1000" spc="-2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практической</a:t>
            </a:r>
            <a:r>
              <a:rPr sz="10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подготовки:</a:t>
            </a:r>
            <a:endParaRPr sz="1000">
              <a:latin typeface="Microsoft Sans Serif"/>
              <a:cs typeface="Microsoft Sans Serif"/>
            </a:endParaRPr>
          </a:p>
          <a:p>
            <a:pPr marL="366395" marR="977900" lvl="1" indent="-68580">
              <a:lnSpc>
                <a:spcPts val="1190"/>
              </a:lnSpc>
              <a:spcBef>
                <a:spcPts val="50"/>
              </a:spcBef>
              <a:buChar char="-"/>
              <a:tabLst>
                <a:tab pos="376555" algn="l"/>
              </a:tabLst>
            </a:pP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проведение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практических</a:t>
            </a:r>
            <a:r>
              <a:rPr sz="10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и </a:t>
            </a:r>
            <a:r>
              <a:rPr sz="1000" spc="-2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лабораторных</a:t>
            </a:r>
            <a:r>
              <a:rPr sz="10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занятий,</a:t>
            </a:r>
            <a:endParaRPr sz="1000">
              <a:latin typeface="Microsoft Sans Serif"/>
              <a:cs typeface="Microsoft Sans Serif"/>
            </a:endParaRPr>
          </a:p>
          <a:p>
            <a:pPr marL="366395" marR="466725">
              <a:lnSpc>
                <a:spcPts val="1200"/>
              </a:lnSpc>
            </a:pP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предусматривающих</a:t>
            </a:r>
            <a:r>
              <a:rPr sz="10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демонстрацию </a:t>
            </a:r>
            <a:r>
              <a:rPr sz="1000" spc="-254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практических</a:t>
            </a:r>
            <a:r>
              <a:rPr sz="1000" spc="4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навыков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(например,</a:t>
            </a:r>
            <a:endParaRPr sz="1000">
              <a:latin typeface="Microsoft Sans Serif"/>
              <a:cs typeface="Microsoft Sans Serif"/>
            </a:endParaRPr>
          </a:p>
          <a:p>
            <a:pPr marL="366395" marR="397510">
              <a:lnSpc>
                <a:spcPts val="1200"/>
              </a:lnSpc>
            </a:pP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моделирование</a:t>
            </a:r>
            <a:r>
              <a:rPr sz="10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определенных</a:t>
            </a:r>
            <a:r>
              <a:rPr sz="1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видов </a:t>
            </a:r>
            <a:r>
              <a:rPr sz="1000" spc="-2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работ).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07083" y="1362583"/>
            <a:ext cx="2669540" cy="480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1790">
              <a:lnSpc>
                <a:spcPct val="99500"/>
              </a:lnSpc>
              <a:spcBef>
                <a:spcPts val="100"/>
              </a:spcBef>
            </a:pPr>
            <a:r>
              <a:rPr sz="1000" b="1" spc="-10" dirty="0">
                <a:solidFill>
                  <a:srgbClr val="0071BB"/>
                </a:solidFill>
                <a:latin typeface="Arial"/>
                <a:cs typeface="Arial"/>
              </a:rPr>
              <a:t>ИНТЕНСИВНАЯ</a:t>
            </a:r>
            <a:r>
              <a:rPr sz="1000" b="1" spc="30" dirty="0">
                <a:solidFill>
                  <a:srgbClr val="0071BB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0071BB"/>
                </a:solidFill>
                <a:latin typeface="Arial"/>
                <a:cs typeface="Arial"/>
              </a:rPr>
              <a:t>ПОДГОТОВКА, </a:t>
            </a:r>
            <a:r>
              <a:rPr sz="1000" b="1" spc="-5" dirty="0">
                <a:solidFill>
                  <a:srgbClr val="0071BB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0071BB"/>
                </a:solidFill>
                <a:latin typeface="Arial"/>
                <a:cs typeface="Arial"/>
              </a:rPr>
              <a:t>ИНТЕГРАЦИЯ ОБЩЕОБРАЗОВАТЕЛЬНОЙ </a:t>
            </a:r>
            <a:r>
              <a:rPr sz="1000" b="1" spc="-265" dirty="0">
                <a:solidFill>
                  <a:srgbClr val="0071BB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71BB"/>
                </a:solidFill>
                <a:latin typeface="Arial"/>
                <a:cs typeface="Arial"/>
              </a:rPr>
              <a:t>И</a:t>
            </a:r>
            <a:r>
              <a:rPr sz="1000" b="1" spc="-20" dirty="0">
                <a:solidFill>
                  <a:srgbClr val="0071BB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0071BB"/>
                </a:solidFill>
                <a:latin typeface="Arial"/>
                <a:cs typeface="Arial"/>
              </a:rPr>
              <a:t>ПРОФЕССИОНАЛЬНОЙ</a:t>
            </a:r>
            <a:r>
              <a:rPr sz="1000" b="1" spc="5" dirty="0">
                <a:solidFill>
                  <a:srgbClr val="0071BB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71BB"/>
                </a:solidFill>
                <a:latin typeface="Arial"/>
                <a:cs typeface="Arial"/>
              </a:rPr>
              <a:t>ПОДГОТОВКИ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92295" y="1428749"/>
            <a:ext cx="278828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6515" marR="5080" indent="-4445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0071BB"/>
                </a:solidFill>
                <a:latin typeface="Arial"/>
                <a:cs typeface="Arial"/>
              </a:rPr>
              <a:t>ПРОФЕССИОНАЛЬНАЯ</a:t>
            </a:r>
            <a:r>
              <a:rPr sz="1000" b="1" spc="20" dirty="0">
                <a:solidFill>
                  <a:srgbClr val="0071BB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0071BB"/>
                </a:solidFill>
                <a:latin typeface="Arial"/>
                <a:cs typeface="Arial"/>
              </a:rPr>
              <a:t>НАПРАВЛЕННОСТЬ </a:t>
            </a:r>
            <a:r>
              <a:rPr sz="1000" b="1" spc="-265" dirty="0">
                <a:solidFill>
                  <a:srgbClr val="0071BB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0071BB"/>
                </a:solidFill>
                <a:latin typeface="Arial"/>
                <a:cs typeface="Arial"/>
              </a:rPr>
              <a:t>ОБЩЕОБРАЗОВАТЕЛЬНОЙ</a:t>
            </a:r>
            <a:r>
              <a:rPr sz="1000" b="1" spc="20" dirty="0">
                <a:solidFill>
                  <a:srgbClr val="0071BB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71BB"/>
                </a:solidFill>
                <a:latin typeface="Arial"/>
                <a:cs typeface="Arial"/>
              </a:rPr>
              <a:t>ПОДГОТОВКИ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19668" y="1417066"/>
            <a:ext cx="201739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5904" marR="5080" indent="-24384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0071BB"/>
                </a:solidFill>
                <a:latin typeface="Arial"/>
                <a:cs typeface="Arial"/>
              </a:rPr>
              <a:t>ПРАКТИЧЕСКАЯ</a:t>
            </a:r>
            <a:r>
              <a:rPr sz="1000" b="1" spc="20" dirty="0">
                <a:solidFill>
                  <a:srgbClr val="0071BB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0071BB"/>
                </a:solidFill>
                <a:latin typeface="Arial"/>
                <a:cs typeface="Arial"/>
              </a:rPr>
              <a:t>ПОДГОТОВКА, </a:t>
            </a:r>
            <a:r>
              <a:rPr sz="1000" b="1" spc="-260" dirty="0">
                <a:solidFill>
                  <a:srgbClr val="0071BB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0071BB"/>
                </a:solidFill>
                <a:latin typeface="Arial"/>
                <a:cs typeface="Arial"/>
              </a:rPr>
              <a:t>ПРИКЛАДНЫЕ</a:t>
            </a:r>
            <a:r>
              <a:rPr sz="1000" b="1" spc="30" dirty="0">
                <a:solidFill>
                  <a:srgbClr val="0071BB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71BB"/>
                </a:solidFill>
                <a:latin typeface="Arial"/>
                <a:cs typeface="Arial"/>
              </a:rPr>
              <a:t>МОДУЛИ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155953" y="5865114"/>
            <a:ext cx="9267825" cy="311150"/>
          </a:xfrm>
          <a:custGeom>
            <a:avLst/>
            <a:gdLst/>
            <a:ahLst/>
            <a:cxnLst/>
            <a:rect l="l" t="t" r="r" b="b"/>
            <a:pathLst>
              <a:path w="9267825" h="311150">
                <a:moveTo>
                  <a:pt x="9267444" y="0"/>
                </a:moveTo>
                <a:lnTo>
                  <a:pt x="9265413" y="60507"/>
                </a:lnTo>
                <a:lnTo>
                  <a:pt x="9259871" y="109918"/>
                </a:lnTo>
                <a:lnTo>
                  <a:pt x="9251638" y="143232"/>
                </a:lnTo>
                <a:lnTo>
                  <a:pt x="9241536" y="155448"/>
                </a:lnTo>
                <a:lnTo>
                  <a:pt x="4641596" y="155448"/>
                </a:lnTo>
                <a:lnTo>
                  <a:pt x="4631547" y="167665"/>
                </a:lnTo>
                <a:lnTo>
                  <a:pt x="4623308" y="200983"/>
                </a:lnTo>
                <a:lnTo>
                  <a:pt x="4617735" y="250399"/>
                </a:lnTo>
                <a:lnTo>
                  <a:pt x="4615688" y="310908"/>
                </a:lnTo>
                <a:lnTo>
                  <a:pt x="4613657" y="250399"/>
                </a:lnTo>
                <a:lnTo>
                  <a:pt x="4608115" y="200983"/>
                </a:lnTo>
                <a:lnTo>
                  <a:pt x="4599882" y="167665"/>
                </a:lnTo>
                <a:lnTo>
                  <a:pt x="4589780" y="155448"/>
                </a:lnTo>
                <a:lnTo>
                  <a:pt x="25908" y="155448"/>
                </a:lnTo>
                <a:lnTo>
                  <a:pt x="15821" y="143232"/>
                </a:lnTo>
                <a:lnTo>
                  <a:pt x="7586" y="109918"/>
                </a:lnTo>
                <a:lnTo>
                  <a:pt x="2035" y="60507"/>
                </a:lnTo>
                <a:lnTo>
                  <a:pt x="0" y="0"/>
                </a:lnTo>
              </a:path>
            </a:pathLst>
          </a:custGeom>
          <a:ln w="19812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45594" y="1063416"/>
            <a:ext cx="1858010" cy="0"/>
          </a:xfrm>
          <a:custGeom>
            <a:avLst/>
            <a:gdLst/>
            <a:ahLst/>
            <a:cxnLst/>
            <a:rect l="l" t="t" r="r" b="b"/>
            <a:pathLst>
              <a:path w="1858010">
                <a:moveTo>
                  <a:pt x="0" y="0"/>
                </a:moveTo>
                <a:lnTo>
                  <a:pt x="1857883" y="0"/>
                </a:lnTo>
              </a:path>
            </a:pathLst>
          </a:custGeom>
          <a:ln w="76200">
            <a:solidFill>
              <a:srgbClr val="0071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10471" y="4878323"/>
            <a:ext cx="1833372" cy="178155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425066" y="1634489"/>
            <a:ext cx="8441690" cy="462661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394970">
              <a:lnSpc>
                <a:spcPct val="102499"/>
              </a:lnSpc>
              <a:spcBef>
                <a:spcPts val="80"/>
              </a:spcBef>
            </a:pPr>
            <a:r>
              <a:rPr sz="16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оптимизация</a:t>
            </a:r>
            <a:r>
              <a:rPr sz="16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73478"/>
                </a:solidFill>
                <a:latin typeface="Microsoft Sans Serif"/>
                <a:cs typeface="Microsoft Sans Serif"/>
              </a:rPr>
              <a:t>сроков</a:t>
            </a:r>
            <a:r>
              <a:rPr sz="16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освоения</a:t>
            </a:r>
            <a:r>
              <a:rPr sz="16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общеобразовательных</a:t>
            </a:r>
            <a:r>
              <a:rPr sz="1600" spc="5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учебных</a:t>
            </a:r>
            <a:r>
              <a:rPr sz="1600" spc="6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предметов</a:t>
            </a:r>
            <a:r>
              <a:rPr sz="16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с</a:t>
            </a:r>
            <a:r>
              <a:rPr sz="16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учетом </a:t>
            </a:r>
            <a:r>
              <a:rPr sz="1600" spc="-409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73478"/>
                </a:solidFill>
                <a:latin typeface="Microsoft Sans Serif"/>
                <a:cs typeface="Microsoft Sans Serif"/>
              </a:rPr>
              <a:t>получаемой</a:t>
            </a:r>
            <a:r>
              <a:rPr sz="1600" spc="5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профессии</a:t>
            </a:r>
            <a:r>
              <a:rPr sz="16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или</a:t>
            </a:r>
            <a:r>
              <a:rPr sz="16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специальности;</a:t>
            </a:r>
            <a:endParaRPr sz="16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6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оптимальный</a:t>
            </a:r>
            <a:r>
              <a:rPr sz="16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отбор</a:t>
            </a:r>
            <a:r>
              <a:rPr sz="16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учебных</a:t>
            </a:r>
            <a:r>
              <a:rPr sz="1600" spc="5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предметов,</a:t>
            </a:r>
            <a:r>
              <a:rPr sz="16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курсов,</a:t>
            </a:r>
            <a:r>
              <a:rPr sz="16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изучаемых</a:t>
            </a:r>
            <a:r>
              <a:rPr sz="1600" spc="6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в</a:t>
            </a:r>
            <a:r>
              <a:rPr sz="16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общеобразовательном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6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цикле</a:t>
            </a:r>
            <a:r>
              <a:rPr sz="16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основной</a:t>
            </a:r>
            <a:r>
              <a:rPr sz="16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образовательной</a:t>
            </a:r>
            <a:r>
              <a:rPr sz="1600" spc="7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программы</a:t>
            </a:r>
            <a:r>
              <a:rPr sz="16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73478"/>
                </a:solidFill>
                <a:latin typeface="Microsoft Sans Serif"/>
                <a:cs typeface="Microsoft Sans Serif"/>
              </a:rPr>
              <a:t>среднего</a:t>
            </a:r>
            <a:r>
              <a:rPr sz="1600" spc="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профессионального</a:t>
            </a:r>
            <a:endParaRPr sz="1600">
              <a:latin typeface="Microsoft Sans Serif"/>
              <a:cs typeface="Microsoft Sans Serif"/>
            </a:endParaRPr>
          </a:p>
          <a:p>
            <a:pPr marL="12700" marR="5080">
              <a:lnSpc>
                <a:spcPct val="101899"/>
              </a:lnSpc>
              <a:spcBef>
                <a:spcPts val="15"/>
              </a:spcBef>
            </a:pPr>
            <a:r>
              <a:rPr sz="160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образования</a:t>
            </a:r>
            <a:r>
              <a:rPr sz="1600" spc="7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с</a:t>
            </a:r>
            <a:r>
              <a:rPr sz="16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учетом</a:t>
            </a:r>
            <a:r>
              <a:rPr sz="1600" spc="8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профессиональной</a:t>
            </a:r>
            <a:r>
              <a:rPr sz="16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направленности</a:t>
            </a:r>
            <a:r>
              <a:rPr sz="1600" spc="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73478"/>
                </a:solidFill>
                <a:latin typeface="Microsoft Sans Serif"/>
                <a:cs typeface="Microsoft Sans Serif"/>
              </a:rPr>
              <a:t>получаемой</a:t>
            </a:r>
            <a:r>
              <a:rPr sz="1600" spc="7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специальности </a:t>
            </a:r>
            <a:r>
              <a:rPr sz="1600" spc="-409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или</a:t>
            </a:r>
            <a:r>
              <a:rPr sz="16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профессии;</a:t>
            </a:r>
            <a:endParaRPr sz="16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Microsoft Sans Serif"/>
              <a:cs typeface="Microsoft Sans Serif"/>
            </a:endParaRPr>
          </a:p>
          <a:p>
            <a:pPr marL="12700" marR="488315">
              <a:lnSpc>
                <a:spcPct val="102099"/>
              </a:lnSpc>
              <a:spcBef>
                <a:spcPts val="5"/>
              </a:spcBef>
            </a:pPr>
            <a:r>
              <a:rPr sz="16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интеграция</a:t>
            </a:r>
            <a:r>
              <a:rPr sz="1600" spc="6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содержания</a:t>
            </a:r>
            <a:r>
              <a:rPr sz="16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общеобразовательных</a:t>
            </a:r>
            <a:r>
              <a:rPr sz="1600" spc="6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учебных</a:t>
            </a:r>
            <a:r>
              <a:rPr sz="1600" spc="8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предметов</a:t>
            </a:r>
            <a:r>
              <a:rPr sz="16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с</a:t>
            </a:r>
            <a:r>
              <a:rPr sz="16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отдельными </a:t>
            </a:r>
            <a:r>
              <a:rPr sz="1600" spc="-409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курсами,</a:t>
            </a:r>
            <a:r>
              <a:rPr sz="16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дополнительными</a:t>
            </a:r>
            <a:r>
              <a:rPr sz="16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73478"/>
                </a:solidFill>
                <a:latin typeface="Microsoft Sans Serif"/>
                <a:cs typeface="Microsoft Sans Serif"/>
              </a:rPr>
              <a:t>учебными</a:t>
            </a:r>
            <a:r>
              <a:rPr sz="1600" spc="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предметами</a:t>
            </a:r>
            <a:r>
              <a:rPr sz="16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общеобразовательного</a:t>
            </a:r>
            <a:r>
              <a:rPr sz="1600" spc="5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73478"/>
                </a:solidFill>
                <a:latin typeface="Microsoft Sans Serif"/>
                <a:cs typeface="Microsoft Sans Serif"/>
              </a:rPr>
              <a:t>цикла, </a:t>
            </a:r>
            <a:r>
              <a:rPr sz="1600" spc="-409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дисциплинами,</a:t>
            </a:r>
            <a:r>
              <a:rPr sz="16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модулями</a:t>
            </a:r>
            <a:r>
              <a:rPr sz="1600" spc="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73478"/>
                </a:solidFill>
                <a:latin typeface="Microsoft Sans Serif"/>
                <a:cs typeface="Microsoft Sans Serif"/>
              </a:rPr>
              <a:t>(темы,</a:t>
            </a:r>
            <a:r>
              <a:rPr sz="16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разделы)</a:t>
            </a:r>
            <a:r>
              <a:rPr sz="16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с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учетом</a:t>
            </a:r>
            <a:r>
              <a:rPr sz="1600" spc="5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профессиональной </a:t>
            </a:r>
            <a:r>
              <a:rPr sz="16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направленности</a:t>
            </a:r>
            <a:r>
              <a:rPr sz="16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73478"/>
                </a:solidFill>
                <a:latin typeface="Microsoft Sans Serif"/>
                <a:cs typeface="Microsoft Sans Serif"/>
              </a:rPr>
              <a:t>получаемой</a:t>
            </a:r>
            <a:r>
              <a:rPr sz="1600" spc="5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специальности</a:t>
            </a:r>
            <a:r>
              <a:rPr sz="16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или</a:t>
            </a:r>
            <a:r>
              <a:rPr sz="16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профессии;</a:t>
            </a:r>
            <a:endParaRPr sz="16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>
              <a:latin typeface="Microsoft Sans Serif"/>
              <a:cs typeface="Microsoft Sans Serif"/>
            </a:endParaRPr>
          </a:p>
          <a:p>
            <a:pPr marL="12700" marR="1873885">
              <a:lnSpc>
                <a:spcPct val="102200"/>
              </a:lnSpc>
            </a:pPr>
            <a:r>
              <a:rPr sz="16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обеспечение</a:t>
            </a:r>
            <a:r>
              <a:rPr sz="16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межпредметных</a:t>
            </a:r>
            <a:r>
              <a:rPr sz="16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и</a:t>
            </a:r>
            <a:r>
              <a:rPr sz="16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междисциплинарных</a:t>
            </a:r>
            <a:r>
              <a:rPr sz="16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связей</a:t>
            </a:r>
            <a:r>
              <a:rPr sz="1600" spc="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между </a:t>
            </a:r>
            <a:r>
              <a:rPr sz="1600" spc="-409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общеобразовательными</a:t>
            </a:r>
            <a:r>
              <a:rPr sz="1600" spc="5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73478"/>
                </a:solidFill>
                <a:latin typeface="Microsoft Sans Serif"/>
                <a:cs typeface="Microsoft Sans Serif"/>
              </a:rPr>
              <a:t>учебными</a:t>
            </a:r>
            <a:r>
              <a:rPr sz="1600" spc="5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предметами</a:t>
            </a:r>
            <a:r>
              <a:rPr sz="16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и</a:t>
            </a:r>
            <a:r>
              <a:rPr sz="16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дисциплинами</a:t>
            </a:r>
            <a:r>
              <a:rPr sz="16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по </a:t>
            </a:r>
            <a:r>
              <a:rPr sz="1600" spc="-409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циклам</a:t>
            </a:r>
            <a:r>
              <a:rPr sz="1600" spc="4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основной</a:t>
            </a:r>
            <a:r>
              <a:rPr sz="16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профессиональной</a:t>
            </a:r>
            <a:r>
              <a:rPr sz="16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образовательной</a:t>
            </a:r>
            <a:r>
              <a:rPr sz="1600" spc="9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программы, </a:t>
            </a:r>
            <a:r>
              <a:rPr sz="1600" spc="-409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между</a:t>
            </a:r>
            <a:r>
              <a:rPr sz="16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отдельными</a:t>
            </a:r>
            <a:r>
              <a:rPr sz="16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компонентами</a:t>
            </a:r>
            <a:r>
              <a:rPr sz="16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образовательной</a:t>
            </a:r>
            <a:r>
              <a:rPr sz="1600" spc="6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программы</a:t>
            </a:r>
            <a:r>
              <a:rPr sz="16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и </a:t>
            </a:r>
            <a:r>
              <a:rPr sz="16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синхронизация</a:t>
            </a:r>
            <a:r>
              <a:rPr sz="16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полученных</a:t>
            </a:r>
            <a:r>
              <a:rPr sz="1600" spc="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результатов.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600200" y="1248923"/>
            <a:ext cx="925068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/>
              <a:t>Интенсивная</a:t>
            </a:r>
            <a:r>
              <a:rPr sz="1200" spc="20" dirty="0"/>
              <a:t> </a:t>
            </a:r>
            <a:r>
              <a:rPr sz="1200" spc="-20" dirty="0"/>
              <a:t>подготовка,</a:t>
            </a:r>
            <a:r>
              <a:rPr sz="1200" spc="30" dirty="0"/>
              <a:t> </a:t>
            </a:r>
            <a:r>
              <a:rPr sz="1200" spc="-5" dirty="0"/>
              <a:t>интеграция</a:t>
            </a:r>
            <a:r>
              <a:rPr sz="1200" spc="20" dirty="0"/>
              <a:t> </a:t>
            </a:r>
            <a:r>
              <a:rPr sz="1200" spc="-10" dirty="0"/>
              <a:t>общеобразовательной</a:t>
            </a:r>
          </a:p>
          <a:p>
            <a:pPr marL="12700" algn="ctr">
              <a:lnSpc>
                <a:spcPct val="100000"/>
              </a:lnSpc>
              <a:spcBef>
                <a:spcPts val="5"/>
              </a:spcBef>
            </a:pPr>
            <a:r>
              <a:rPr sz="1200" dirty="0"/>
              <a:t>и</a:t>
            </a:r>
            <a:r>
              <a:rPr sz="1200" spc="-20" dirty="0"/>
              <a:t> </a:t>
            </a:r>
            <a:r>
              <a:rPr sz="1200" spc="-10" dirty="0"/>
              <a:t>профессиональной</a:t>
            </a:r>
            <a:r>
              <a:rPr sz="1200" spc="15" dirty="0"/>
              <a:t> </a:t>
            </a:r>
            <a:r>
              <a:rPr sz="1200" spc="-20" dirty="0"/>
              <a:t>подготовки</a:t>
            </a:r>
          </a:p>
        </p:txBody>
      </p:sp>
      <p:sp>
        <p:nvSpPr>
          <p:cNvPr id="6" name="object 6"/>
          <p:cNvSpPr/>
          <p:nvPr/>
        </p:nvSpPr>
        <p:spPr>
          <a:xfrm>
            <a:off x="704087" y="1691639"/>
            <a:ext cx="341630" cy="341630"/>
          </a:xfrm>
          <a:custGeom>
            <a:avLst/>
            <a:gdLst/>
            <a:ahLst/>
            <a:cxnLst/>
            <a:rect l="l" t="t" r="r" b="b"/>
            <a:pathLst>
              <a:path w="341630" h="341630">
                <a:moveTo>
                  <a:pt x="170687" y="0"/>
                </a:moveTo>
                <a:lnTo>
                  <a:pt x="125311" y="6099"/>
                </a:lnTo>
                <a:lnTo>
                  <a:pt x="84536" y="23311"/>
                </a:lnTo>
                <a:lnTo>
                  <a:pt x="49991" y="50006"/>
                </a:lnTo>
                <a:lnTo>
                  <a:pt x="23303" y="84553"/>
                </a:lnTo>
                <a:lnTo>
                  <a:pt x="6096" y="125324"/>
                </a:lnTo>
                <a:lnTo>
                  <a:pt x="0" y="170687"/>
                </a:lnTo>
                <a:lnTo>
                  <a:pt x="6096" y="216051"/>
                </a:lnTo>
                <a:lnTo>
                  <a:pt x="23303" y="256822"/>
                </a:lnTo>
                <a:lnTo>
                  <a:pt x="49991" y="291369"/>
                </a:lnTo>
                <a:lnTo>
                  <a:pt x="84536" y="318064"/>
                </a:lnTo>
                <a:lnTo>
                  <a:pt x="125311" y="335276"/>
                </a:lnTo>
                <a:lnTo>
                  <a:pt x="170687" y="341375"/>
                </a:lnTo>
                <a:lnTo>
                  <a:pt x="216064" y="335276"/>
                </a:lnTo>
                <a:lnTo>
                  <a:pt x="256839" y="318064"/>
                </a:lnTo>
                <a:lnTo>
                  <a:pt x="291384" y="291369"/>
                </a:lnTo>
                <a:lnTo>
                  <a:pt x="318072" y="256822"/>
                </a:lnTo>
                <a:lnTo>
                  <a:pt x="335279" y="216051"/>
                </a:lnTo>
                <a:lnTo>
                  <a:pt x="341375" y="170687"/>
                </a:lnTo>
                <a:lnTo>
                  <a:pt x="335279" y="125324"/>
                </a:lnTo>
                <a:lnTo>
                  <a:pt x="318072" y="84553"/>
                </a:lnTo>
                <a:lnTo>
                  <a:pt x="291384" y="50006"/>
                </a:lnTo>
                <a:lnTo>
                  <a:pt x="256839" y="23311"/>
                </a:lnTo>
                <a:lnTo>
                  <a:pt x="216064" y="6099"/>
                </a:lnTo>
                <a:lnTo>
                  <a:pt x="170687" y="0"/>
                </a:lnTo>
                <a:close/>
              </a:path>
            </a:pathLst>
          </a:custGeom>
          <a:solidFill>
            <a:srgbClr val="0071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13231" y="2548127"/>
            <a:ext cx="340360" cy="341630"/>
          </a:xfrm>
          <a:custGeom>
            <a:avLst/>
            <a:gdLst/>
            <a:ahLst/>
            <a:cxnLst/>
            <a:rect l="l" t="t" r="r" b="b"/>
            <a:pathLst>
              <a:path w="340359" h="341630">
                <a:moveTo>
                  <a:pt x="169926" y="0"/>
                </a:moveTo>
                <a:lnTo>
                  <a:pt x="124751" y="6099"/>
                </a:lnTo>
                <a:lnTo>
                  <a:pt x="84158" y="23311"/>
                </a:lnTo>
                <a:lnTo>
                  <a:pt x="49768" y="50006"/>
                </a:lnTo>
                <a:lnTo>
                  <a:pt x="23198" y="84553"/>
                </a:lnTo>
                <a:lnTo>
                  <a:pt x="6069" y="125324"/>
                </a:lnTo>
                <a:lnTo>
                  <a:pt x="0" y="170687"/>
                </a:lnTo>
                <a:lnTo>
                  <a:pt x="6069" y="216051"/>
                </a:lnTo>
                <a:lnTo>
                  <a:pt x="23198" y="256822"/>
                </a:lnTo>
                <a:lnTo>
                  <a:pt x="49768" y="291369"/>
                </a:lnTo>
                <a:lnTo>
                  <a:pt x="84158" y="318064"/>
                </a:lnTo>
                <a:lnTo>
                  <a:pt x="124751" y="335276"/>
                </a:lnTo>
                <a:lnTo>
                  <a:pt x="169926" y="341375"/>
                </a:lnTo>
                <a:lnTo>
                  <a:pt x="215100" y="335276"/>
                </a:lnTo>
                <a:lnTo>
                  <a:pt x="255693" y="318064"/>
                </a:lnTo>
                <a:lnTo>
                  <a:pt x="290083" y="291369"/>
                </a:lnTo>
                <a:lnTo>
                  <a:pt x="316653" y="256822"/>
                </a:lnTo>
                <a:lnTo>
                  <a:pt x="333782" y="216051"/>
                </a:lnTo>
                <a:lnTo>
                  <a:pt x="339852" y="170687"/>
                </a:lnTo>
                <a:lnTo>
                  <a:pt x="333782" y="125324"/>
                </a:lnTo>
                <a:lnTo>
                  <a:pt x="316653" y="84553"/>
                </a:lnTo>
                <a:lnTo>
                  <a:pt x="290083" y="50006"/>
                </a:lnTo>
                <a:lnTo>
                  <a:pt x="255693" y="23311"/>
                </a:lnTo>
                <a:lnTo>
                  <a:pt x="215100" y="6099"/>
                </a:lnTo>
                <a:lnTo>
                  <a:pt x="169926" y="0"/>
                </a:lnTo>
                <a:close/>
              </a:path>
            </a:pathLst>
          </a:custGeom>
          <a:solidFill>
            <a:srgbClr val="0071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04087" y="3831335"/>
            <a:ext cx="341630" cy="341630"/>
          </a:xfrm>
          <a:custGeom>
            <a:avLst/>
            <a:gdLst/>
            <a:ahLst/>
            <a:cxnLst/>
            <a:rect l="l" t="t" r="r" b="b"/>
            <a:pathLst>
              <a:path w="341630" h="341629">
                <a:moveTo>
                  <a:pt x="170687" y="0"/>
                </a:moveTo>
                <a:lnTo>
                  <a:pt x="125311" y="6099"/>
                </a:lnTo>
                <a:lnTo>
                  <a:pt x="84536" y="23311"/>
                </a:lnTo>
                <a:lnTo>
                  <a:pt x="49991" y="50006"/>
                </a:lnTo>
                <a:lnTo>
                  <a:pt x="23303" y="84553"/>
                </a:lnTo>
                <a:lnTo>
                  <a:pt x="6096" y="125324"/>
                </a:lnTo>
                <a:lnTo>
                  <a:pt x="0" y="170687"/>
                </a:lnTo>
                <a:lnTo>
                  <a:pt x="6096" y="216051"/>
                </a:lnTo>
                <a:lnTo>
                  <a:pt x="23303" y="256822"/>
                </a:lnTo>
                <a:lnTo>
                  <a:pt x="49991" y="291369"/>
                </a:lnTo>
                <a:lnTo>
                  <a:pt x="84536" y="318064"/>
                </a:lnTo>
                <a:lnTo>
                  <a:pt x="125311" y="335276"/>
                </a:lnTo>
                <a:lnTo>
                  <a:pt x="170687" y="341375"/>
                </a:lnTo>
                <a:lnTo>
                  <a:pt x="216064" y="335276"/>
                </a:lnTo>
                <a:lnTo>
                  <a:pt x="256839" y="318064"/>
                </a:lnTo>
                <a:lnTo>
                  <a:pt x="291384" y="291369"/>
                </a:lnTo>
                <a:lnTo>
                  <a:pt x="318072" y="256822"/>
                </a:lnTo>
                <a:lnTo>
                  <a:pt x="335279" y="216051"/>
                </a:lnTo>
                <a:lnTo>
                  <a:pt x="341375" y="170687"/>
                </a:lnTo>
                <a:lnTo>
                  <a:pt x="335279" y="125324"/>
                </a:lnTo>
                <a:lnTo>
                  <a:pt x="318072" y="84553"/>
                </a:lnTo>
                <a:lnTo>
                  <a:pt x="291384" y="50006"/>
                </a:lnTo>
                <a:lnTo>
                  <a:pt x="256839" y="23311"/>
                </a:lnTo>
                <a:lnTo>
                  <a:pt x="216064" y="6099"/>
                </a:lnTo>
                <a:lnTo>
                  <a:pt x="170687" y="0"/>
                </a:lnTo>
                <a:close/>
              </a:path>
            </a:pathLst>
          </a:custGeom>
          <a:solidFill>
            <a:srgbClr val="0071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04087" y="5049011"/>
            <a:ext cx="341630" cy="340360"/>
          </a:xfrm>
          <a:custGeom>
            <a:avLst/>
            <a:gdLst/>
            <a:ahLst/>
            <a:cxnLst/>
            <a:rect l="l" t="t" r="r" b="b"/>
            <a:pathLst>
              <a:path w="341630" h="340360">
                <a:moveTo>
                  <a:pt x="170687" y="0"/>
                </a:moveTo>
                <a:lnTo>
                  <a:pt x="125311" y="6069"/>
                </a:lnTo>
                <a:lnTo>
                  <a:pt x="84536" y="23198"/>
                </a:lnTo>
                <a:lnTo>
                  <a:pt x="49991" y="49768"/>
                </a:lnTo>
                <a:lnTo>
                  <a:pt x="23303" y="84158"/>
                </a:lnTo>
                <a:lnTo>
                  <a:pt x="6096" y="124751"/>
                </a:lnTo>
                <a:lnTo>
                  <a:pt x="0" y="169925"/>
                </a:lnTo>
                <a:lnTo>
                  <a:pt x="6096" y="215100"/>
                </a:lnTo>
                <a:lnTo>
                  <a:pt x="23303" y="255693"/>
                </a:lnTo>
                <a:lnTo>
                  <a:pt x="49991" y="290083"/>
                </a:lnTo>
                <a:lnTo>
                  <a:pt x="84536" y="316653"/>
                </a:lnTo>
                <a:lnTo>
                  <a:pt x="125311" y="333782"/>
                </a:lnTo>
                <a:lnTo>
                  <a:pt x="170687" y="339851"/>
                </a:lnTo>
                <a:lnTo>
                  <a:pt x="216064" y="333782"/>
                </a:lnTo>
                <a:lnTo>
                  <a:pt x="256839" y="316653"/>
                </a:lnTo>
                <a:lnTo>
                  <a:pt x="291384" y="290083"/>
                </a:lnTo>
                <a:lnTo>
                  <a:pt x="318072" y="255693"/>
                </a:lnTo>
                <a:lnTo>
                  <a:pt x="335279" y="215100"/>
                </a:lnTo>
                <a:lnTo>
                  <a:pt x="341375" y="169925"/>
                </a:lnTo>
                <a:lnTo>
                  <a:pt x="335279" y="124751"/>
                </a:lnTo>
                <a:lnTo>
                  <a:pt x="318072" y="84158"/>
                </a:lnTo>
                <a:lnTo>
                  <a:pt x="291384" y="49768"/>
                </a:lnTo>
                <a:lnTo>
                  <a:pt x="256839" y="23198"/>
                </a:lnTo>
                <a:lnTo>
                  <a:pt x="216064" y="6069"/>
                </a:lnTo>
                <a:lnTo>
                  <a:pt x="170687" y="0"/>
                </a:lnTo>
                <a:close/>
              </a:path>
            </a:pathLst>
          </a:custGeom>
          <a:solidFill>
            <a:srgbClr val="0071BB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117091"/>
            <a:ext cx="1858010" cy="0"/>
          </a:xfrm>
          <a:custGeom>
            <a:avLst/>
            <a:gdLst/>
            <a:ahLst/>
            <a:cxnLst/>
            <a:rect l="l" t="t" r="r" b="b"/>
            <a:pathLst>
              <a:path w="1858010">
                <a:moveTo>
                  <a:pt x="0" y="0"/>
                </a:moveTo>
                <a:lnTo>
                  <a:pt x="1857883" y="0"/>
                </a:lnTo>
              </a:path>
            </a:pathLst>
          </a:custGeom>
          <a:ln w="76200">
            <a:solidFill>
              <a:srgbClr val="0071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02777" y="737416"/>
            <a:ext cx="91547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10" dirty="0"/>
              <a:t>Профессиональная</a:t>
            </a:r>
            <a:r>
              <a:rPr sz="1400" spc="40" dirty="0"/>
              <a:t> </a:t>
            </a:r>
            <a:r>
              <a:rPr sz="1400" spc="-15" dirty="0"/>
              <a:t>направленность</a:t>
            </a:r>
            <a:r>
              <a:rPr sz="1400" spc="50" dirty="0"/>
              <a:t> </a:t>
            </a:r>
            <a:r>
              <a:rPr sz="1400" spc="-10" dirty="0"/>
              <a:t>общеобразовательной </a:t>
            </a:r>
            <a:r>
              <a:rPr sz="1400" spc="-650" dirty="0"/>
              <a:t> </a:t>
            </a:r>
            <a:r>
              <a:rPr sz="1400" spc="-25" dirty="0"/>
              <a:t>подготовки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0382" y="1287185"/>
            <a:ext cx="877247" cy="204711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5059679" y="1168908"/>
            <a:ext cx="2212340" cy="455295"/>
            <a:chOff x="5059679" y="1168908"/>
            <a:chExt cx="2212340" cy="45529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59679" y="1168908"/>
              <a:ext cx="1512570" cy="45491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65747" y="1168908"/>
              <a:ext cx="838961" cy="45491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932675" y="1168908"/>
              <a:ext cx="339102" cy="454913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734059" y="1206507"/>
            <a:ext cx="10162540" cy="520446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600" b="1" spc="-5" dirty="0">
                <a:solidFill>
                  <a:schemeClr val="bg1"/>
                </a:solidFill>
                <a:latin typeface="Arial"/>
                <a:cs typeface="Arial"/>
              </a:rPr>
              <a:t>Принцип</a:t>
            </a:r>
            <a:r>
              <a:rPr sz="1600" b="1" spc="3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chemeClr val="bg1"/>
                </a:solidFill>
                <a:latin typeface="Microsoft Sans Serif"/>
                <a:cs typeface="Microsoft Sans Serif"/>
              </a:rPr>
              <a:t>профессиональной</a:t>
            </a:r>
            <a:r>
              <a:rPr sz="1600" spc="100" dirty="0">
                <a:solidFill>
                  <a:schemeClr val="bg1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chemeClr val="bg1"/>
                </a:solidFill>
                <a:latin typeface="Microsoft Sans Serif"/>
                <a:cs typeface="Microsoft Sans Serif"/>
              </a:rPr>
              <a:t>направленности</a:t>
            </a:r>
            <a:r>
              <a:rPr sz="1600" spc="85" dirty="0">
                <a:solidFill>
                  <a:schemeClr val="bg1"/>
                </a:solidFill>
                <a:latin typeface="Microsoft Sans Serif"/>
                <a:cs typeface="Microsoft Sans Serif"/>
              </a:rPr>
              <a:t> </a:t>
            </a:r>
            <a:r>
              <a:rPr sz="1600" b="1" spc="-20" dirty="0">
                <a:solidFill>
                  <a:schemeClr val="bg1"/>
                </a:solidFill>
                <a:latin typeface="Arial"/>
                <a:cs typeface="Arial"/>
              </a:rPr>
              <a:t>реализуется</a:t>
            </a:r>
            <a:r>
              <a:rPr sz="1600" b="1" spc="9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chemeClr val="bg1"/>
                </a:solidFill>
                <a:latin typeface="Arial"/>
                <a:cs typeface="Arial"/>
              </a:rPr>
              <a:t>через:</a:t>
            </a:r>
            <a:endParaRPr sz="16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SzPct val="128125"/>
              <a:buChar char="•"/>
              <a:tabLst>
                <a:tab pos="299085" algn="l"/>
                <a:tab pos="299720" algn="l"/>
              </a:tabLst>
            </a:pPr>
            <a:r>
              <a:rPr sz="16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связь</a:t>
            </a:r>
            <a:r>
              <a:rPr sz="1600" spc="4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общеобразовательной</a:t>
            </a:r>
            <a:r>
              <a:rPr sz="16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273478"/>
                </a:solidFill>
                <a:latin typeface="Microsoft Sans Serif"/>
                <a:cs typeface="Microsoft Sans Serif"/>
              </a:rPr>
              <a:t>подготовки</a:t>
            </a:r>
            <a:r>
              <a:rPr sz="1600" spc="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с</a:t>
            </a:r>
            <a:r>
              <a:rPr sz="16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профессиональной,</a:t>
            </a:r>
            <a:r>
              <a:rPr sz="1600" spc="9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осуществляемой</a:t>
            </a:r>
            <a:r>
              <a:rPr sz="1600" spc="7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на</a:t>
            </a:r>
            <a:r>
              <a:rPr sz="1600" spc="6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основе</a:t>
            </a:r>
            <a:endParaRPr sz="1600" dirty="0">
              <a:latin typeface="Microsoft Sans Serif"/>
              <a:cs typeface="Microsoft Sans Serif"/>
            </a:endParaRPr>
          </a:p>
          <a:p>
            <a:pPr marL="299085" marR="609600">
              <a:lnSpc>
                <a:spcPct val="100000"/>
              </a:lnSpc>
            </a:pPr>
            <a:r>
              <a:rPr sz="1600" spc="-30" dirty="0">
                <a:solidFill>
                  <a:srgbClr val="273478"/>
                </a:solidFill>
                <a:latin typeface="Microsoft Sans Serif"/>
                <a:cs typeface="Microsoft Sans Serif"/>
              </a:rPr>
              <a:t>межпредметной</a:t>
            </a:r>
            <a:r>
              <a:rPr sz="1600" spc="7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интеграции,</a:t>
            </a:r>
            <a:r>
              <a:rPr sz="1600" spc="9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направленной</a:t>
            </a:r>
            <a:r>
              <a:rPr sz="1600" spc="8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на</a:t>
            </a:r>
            <a:r>
              <a:rPr sz="1600" spc="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формирование</a:t>
            </a:r>
            <a:r>
              <a:rPr sz="1600" spc="8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определенных</a:t>
            </a:r>
            <a:r>
              <a:rPr sz="1600" spc="6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компонентов</a:t>
            </a:r>
            <a:r>
              <a:rPr sz="1600" spc="8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общих </a:t>
            </a:r>
            <a:r>
              <a:rPr sz="1600" spc="-409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73478"/>
                </a:solidFill>
                <a:latin typeface="Microsoft Sans Serif"/>
                <a:cs typeface="Microsoft Sans Serif"/>
              </a:rPr>
              <a:t>компетенций</a:t>
            </a:r>
            <a:r>
              <a:rPr sz="1600" spc="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75" dirty="0">
                <a:solidFill>
                  <a:srgbClr val="273478"/>
                </a:solidFill>
                <a:latin typeface="Microsoft Sans Serif"/>
                <a:cs typeface="Microsoft Sans Serif"/>
              </a:rPr>
              <a:t>ФГОС</a:t>
            </a:r>
            <a:r>
              <a:rPr sz="16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СПО;</a:t>
            </a:r>
            <a:endParaRPr sz="1600" dirty="0">
              <a:latin typeface="Microsoft Sans Serif"/>
              <a:cs typeface="Microsoft Sans Serif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SzPct val="128125"/>
              <a:buChar char="•"/>
              <a:tabLst>
                <a:tab pos="299085" algn="l"/>
                <a:tab pos="299720" algn="l"/>
              </a:tabLst>
            </a:pPr>
            <a:r>
              <a:rPr sz="16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корреляцию</a:t>
            </a:r>
            <a:r>
              <a:rPr sz="1600" spc="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предметных,</a:t>
            </a:r>
            <a:r>
              <a:rPr sz="1600" spc="6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метапредметных</a:t>
            </a:r>
            <a:r>
              <a:rPr sz="1600" spc="5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и</a:t>
            </a:r>
            <a:r>
              <a:rPr sz="16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личностных</a:t>
            </a:r>
            <a:r>
              <a:rPr sz="1600" spc="8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образовательных</a:t>
            </a:r>
            <a:r>
              <a:rPr sz="16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273478"/>
                </a:solidFill>
                <a:latin typeface="Microsoft Sans Serif"/>
                <a:cs typeface="Microsoft Sans Serif"/>
              </a:rPr>
              <a:t>результатов</a:t>
            </a:r>
            <a:r>
              <a:rPr sz="1600" spc="7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75" dirty="0">
                <a:solidFill>
                  <a:srgbClr val="273478"/>
                </a:solidFill>
                <a:latin typeface="Microsoft Sans Serif"/>
                <a:cs typeface="Microsoft Sans Serif"/>
              </a:rPr>
              <a:t>ФГОС</a:t>
            </a:r>
            <a:r>
              <a:rPr sz="16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СОО</a:t>
            </a:r>
            <a:endParaRPr sz="1600" dirty="0">
              <a:latin typeface="Microsoft Sans Serif"/>
              <a:cs typeface="Microsoft Sans Serif"/>
            </a:endParaRPr>
          </a:p>
          <a:p>
            <a:pPr marL="299085">
              <a:lnSpc>
                <a:spcPct val="100000"/>
              </a:lnSpc>
            </a:pP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с</a:t>
            </a:r>
            <a:r>
              <a:rPr sz="16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общими</a:t>
            </a:r>
            <a:r>
              <a:rPr sz="1600" spc="5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73478"/>
                </a:solidFill>
                <a:latin typeface="Microsoft Sans Serif"/>
                <a:cs typeface="Microsoft Sans Serif"/>
              </a:rPr>
              <a:t>компетенциями</a:t>
            </a:r>
            <a:r>
              <a:rPr sz="1600" spc="6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75" dirty="0">
                <a:solidFill>
                  <a:srgbClr val="273478"/>
                </a:solidFill>
                <a:latin typeface="Microsoft Sans Serif"/>
                <a:cs typeface="Microsoft Sans Serif"/>
              </a:rPr>
              <a:t>ФГОС</a:t>
            </a:r>
            <a:r>
              <a:rPr sz="16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СПО;</a:t>
            </a:r>
            <a:endParaRPr sz="1600" dirty="0">
              <a:latin typeface="Microsoft Sans Serif"/>
              <a:cs typeface="Microsoft Sans Serif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SzPct val="128125"/>
              <a:buChar char="•"/>
              <a:tabLst>
                <a:tab pos="299085" algn="l"/>
                <a:tab pos="299720" algn="l"/>
              </a:tabLst>
            </a:pP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опору</a:t>
            </a:r>
            <a:r>
              <a:rPr sz="16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на</a:t>
            </a:r>
            <a:r>
              <a:rPr sz="16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передовые,</a:t>
            </a:r>
            <a:r>
              <a:rPr sz="16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инновационные</a:t>
            </a:r>
            <a:r>
              <a:rPr sz="1600" spc="8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технологии,</a:t>
            </a:r>
            <a:r>
              <a:rPr sz="1600" spc="7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внедряемые</a:t>
            </a:r>
            <a:r>
              <a:rPr sz="16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в</a:t>
            </a:r>
            <a:r>
              <a:rPr sz="16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современное</a:t>
            </a:r>
            <a:r>
              <a:rPr sz="16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производство;</a:t>
            </a:r>
            <a:endParaRPr sz="1600" dirty="0">
              <a:latin typeface="Microsoft Sans Serif"/>
              <a:cs typeface="Microsoft Sans Serif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SzPct val="128125"/>
              <a:buChar char="•"/>
              <a:tabLst>
                <a:tab pos="299085" algn="l"/>
                <a:tab pos="299720" algn="l"/>
              </a:tabLst>
            </a:pP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формирование</a:t>
            </a:r>
            <a:r>
              <a:rPr sz="1600" spc="7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определенных</a:t>
            </a:r>
            <a:r>
              <a:rPr sz="1600" spc="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практических</a:t>
            </a:r>
            <a:r>
              <a:rPr sz="1600" spc="7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навыков,</a:t>
            </a:r>
            <a:r>
              <a:rPr sz="1600" spc="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ориентированных</a:t>
            </a:r>
            <a:r>
              <a:rPr sz="1600" spc="9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на</a:t>
            </a:r>
            <a:r>
              <a:rPr sz="16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будущую</a:t>
            </a:r>
            <a:endParaRPr sz="1600" dirty="0">
              <a:latin typeface="Microsoft Sans Serif"/>
              <a:cs typeface="Microsoft Sans Serif"/>
            </a:endParaRPr>
          </a:p>
          <a:p>
            <a:pPr marL="299085" marR="1008380">
              <a:lnSpc>
                <a:spcPct val="100000"/>
              </a:lnSpc>
            </a:pP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профессиональную</a:t>
            </a:r>
            <a:r>
              <a:rPr sz="1600" spc="8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деятельность</a:t>
            </a:r>
            <a:r>
              <a:rPr sz="1600" spc="6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с</a:t>
            </a:r>
            <a:r>
              <a:rPr sz="16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73478"/>
                </a:solidFill>
                <a:latin typeface="Microsoft Sans Serif"/>
                <a:cs typeface="Microsoft Sans Serif"/>
              </a:rPr>
              <a:t>учетом</a:t>
            </a:r>
            <a:r>
              <a:rPr sz="1600" spc="5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специфики</a:t>
            </a:r>
            <a:r>
              <a:rPr sz="1600" spc="7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273478"/>
                </a:solidFill>
                <a:latin typeface="Microsoft Sans Serif"/>
                <a:cs typeface="Microsoft Sans Serif"/>
              </a:rPr>
              <a:t>подготовки</a:t>
            </a:r>
            <a:r>
              <a:rPr sz="16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в</a:t>
            </a:r>
            <a:r>
              <a:rPr sz="16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рамках</a:t>
            </a:r>
            <a:r>
              <a:rPr sz="16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образовательной </a:t>
            </a:r>
            <a:r>
              <a:rPr sz="1600" spc="-409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программы</a:t>
            </a:r>
            <a:r>
              <a:rPr sz="16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по</a:t>
            </a:r>
            <a:r>
              <a:rPr sz="16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специальности</a:t>
            </a:r>
            <a:r>
              <a:rPr sz="1600" spc="6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73478"/>
                </a:solidFill>
                <a:latin typeface="Microsoft Sans Serif"/>
                <a:cs typeface="Microsoft Sans Serif"/>
              </a:rPr>
              <a:t>или</a:t>
            </a:r>
            <a:r>
              <a:rPr sz="16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профессии;</a:t>
            </a:r>
            <a:endParaRPr sz="1600" dirty="0">
              <a:latin typeface="Microsoft Sans Serif"/>
              <a:cs typeface="Microsoft Sans Serif"/>
            </a:endParaRPr>
          </a:p>
          <a:p>
            <a:pPr marL="299085" marR="488315" indent="-287020">
              <a:lnSpc>
                <a:spcPct val="100000"/>
              </a:lnSpc>
              <a:spcBef>
                <a:spcPts val="600"/>
              </a:spcBef>
              <a:buSzPct val="128125"/>
              <a:buChar char="•"/>
              <a:tabLst>
                <a:tab pos="299085" algn="l"/>
                <a:tab pos="299720" algn="l"/>
              </a:tabLst>
            </a:pPr>
            <a:r>
              <a:rPr sz="16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развитие</a:t>
            </a:r>
            <a:r>
              <a:rPr sz="1600" spc="5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практических</a:t>
            </a:r>
            <a:r>
              <a:rPr sz="1600" spc="7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навыков</a:t>
            </a:r>
            <a:r>
              <a:rPr sz="16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и</a:t>
            </a:r>
            <a:r>
              <a:rPr sz="16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73478"/>
                </a:solidFill>
                <a:latin typeface="Microsoft Sans Serif"/>
                <a:cs typeface="Microsoft Sans Serif"/>
              </a:rPr>
              <a:t>компетенций</a:t>
            </a:r>
            <a:r>
              <a:rPr sz="1600" spc="6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по</a:t>
            </a:r>
            <a:r>
              <a:rPr sz="16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профилю</a:t>
            </a:r>
            <a:r>
              <a:rPr sz="1600" spc="4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образовательной</a:t>
            </a:r>
            <a:r>
              <a:rPr sz="16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программы,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 соответствующих</a:t>
            </a:r>
            <a:r>
              <a:rPr sz="1600" spc="6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требованиям,</a:t>
            </a:r>
            <a:r>
              <a:rPr sz="1600" spc="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предъявляемым</a:t>
            </a:r>
            <a:r>
              <a:rPr sz="1600" spc="5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работодателями</a:t>
            </a:r>
            <a:r>
              <a:rPr sz="1600" spc="4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5" dirty="0">
                <a:solidFill>
                  <a:srgbClr val="273478"/>
                </a:solidFill>
                <a:latin typeface="Microsoft Sans Serif"/>
                <a:cs typeface="Microsoft Sans Serif"/>
              </a:rPr>
              <a:t>к</a:t>
            </a:r>
            <a:r>
              <a:rPr sz="16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квалификациям</a:t>
            </a:r>
            <a:r>
              <a:rPr sz="1600" spc="7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специалистов, </a:t>
            </a:r>
            <a:r>
              <a:rPr sz="1600" spc="-409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рабочих;</a:t>
            </a:r>
            <a:endParaRPr sz="1600" dirty="0">
              <a:latin typeface="Microsoft Sans Serif"/>
              <a:cs typeface="Microsoft Sans Serif"/>
            </a:endParaRPr>
          </a:p>
          <a:p>
            <a:pPr marL="299085" marR="5080" indent="-287020">
              <a:lnSpc>
                <a:spcPct val="100000"/>
              </a:lnSpc>
              <a:spcBef>
                <a:spcPts val="605"/>
              </a:spcBef>
              <a:buSzPct val="128125"/>
              <a:buChar char="•"/>
              <a:tabLst>
                <a:tab pos="299085" algn="l"/>
                <a:tab pos="299720" algn="l"/>
              </a:tabLst>
            </a:pPr>
            <a:r>
              <a:rPr sz="1600" spc="-30" dirty="0">
                <a:solidFill>
                  <a:srgbClr val="273478"/>
                </a:solidFill>
                <a:latin typeface="Microsoft Sans Serif"/>
                <a:cs typeface="Microsoft Sans Serif"/>
              </a:rPr>
              <a:t>методически</a:t>
            </a:r>
            <a:r>
              <a:rPr sz="1600" spc="5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обоснованное</a:t>
            </a:r>
            <a:r>
              <a:rPr sz="1600" spc="4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применение</a:t>
            </a:r>
            <a:r>
              <a:rPr sz="1600" spc="7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273478"/>
                </a:solidFill>
                <a:latin typeface="Microsoft Sans Serif"/>
                <a:cs typeface="Microsoft Sans Serif"/>
              </a:rPr>
              <a:t>конкретного</a:t>
            </a:r>
            <a:r>
              <a:rPr sz="1600" spc="5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материала</a:t>
            </a:r>
            <a:r>
              <a:rPr sz="1600" spc="4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273478"/>
                </a:solidFill>
                <a:latin typeface="Microsoft Sans Serif"/>
                <a:cs typeface="Microsoft Sans Serif"/>
              </a:rPr>
              <a:t>из</a:t>
            </a:r>
            <a:r>
              <a:rPr sz="16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содержания</a:t>
            </a:r>
            <a:r>
              <a:rPr sz="1600" spc="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учебных</a:t>
            </a:r>
            <a:r>
              <a:rPr sz="1600" spc="6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дисциплин, </a:t>
            </a:r>
            <a:r>
              <a:rPr sz="160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междисциплинарных</a:t>
            </a:r>
            <a:r>
              <a:rPr sz="1600" spc="8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курсов,</a:t>
            </a:r>
            <a:r>
              <a:rPr sz="1600" spc="6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модулей</a:t>
            </a:r>
            <a:r>
              <a:rPr sz="1600" spc="7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профессионального</a:t>
            </a:r>
            <a:r>
              <a:rPr sz="1600" spc="7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цикла</a:t>
            </a:r>
            <a:r>
              <a:rPr sz="1600" spc="6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73478"/>
                </a:solidFill>
                <a:latin typeface="Microsoft Sans Serif"/>
                <a:cs typeface="Microsoft Sans Serif"/>
              </a:rPr>
              <a:t>для</a:t>
            </a:r>
            <a:r>
              <a:rPr sz="16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определенной</a:t>
            </a:r>
            <a:r>
              <a:rPr sz="1600" spc="6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группы</a:t>
            </a:r>
            <a:r>
              <a:rPr sz="16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профессий, </a:t>
            </a:r>
            <a:r>
              <a:rPr sz="1600" spc="-409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специальностей;</a:t>
            </a:r>
            <a:endParaRPr sz="1600" dirty="0">
              <a:latin typeface="Microsoft Sans Serif"/>
              <a:cs typeface="Microsoft Sans Serif"/>
            </a:endParaRPr>
          </a:p>
          <a:p>
            <a:pPr marL="299085" indent="-287020">
              <a:lnSpc>
                <a:spcPct val="100000"/>
              </a:lnSpc>
              <a:spcBef>
                <a:spcPts val="605"/>
              </a:spcBef>
              <a:buSzPct val="128125"/>
              <a:buChar char="•"/>
              <a:tabLst>
                <a:tab pos="299085" algn="l"/>
                <a:tab pos="299720" algn="l"/>
              </a:tabLst>
            </a:pP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формирование</a:t>
            </a:r>
            <a:r>
              <a:rPr sz="1600" spc="7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73478"/>
                </a:solidFill>
                <a:latin typeface="Microsoft Sans Serif"/>
                <a:cs typeface="Microsoft Sans Serif"/>
              </a:rPr>
              <a:t>задач</a:t>
            </a:r>
            <a:r>
              <a:rPr sz="16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и</a:t>
            </a:r>
            <a:r>
              <a:rPr sz="1600" spc="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практических</a:t>
            </a:r>
            <a:r>
              <a:rPr sz="1600" spc="8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работ</a:t>
            </a:r>
            <a:r>
              <a:rPr sz="16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с</a:t>
            </a:r>
            <a:r>
              <a:rPr sz="16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73478"/>
                </a:solidFill>
                <a:latin typeface="Microsoft Sans Serif"/>
                <a:cs typeface="Microsoft Sans Serif"/>
              </a:rPr>
              <a:t>учетом</a:t>
            </a:r>
            <a:r>
              <a:rPr sz="1600" spc="6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профессиональной</a:t>
            </a:r>
            <a:r>
              <a:rPr sz="1600" spc="8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направленности</a:t>
            </a:r>
            <a:r>
              <a:rPr sz="1600" spc="7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и</a:t>
            </a:r>
            <a:endParaRPr sz="1600" dirty="0">
              <a:latin typeface="Microsoft Sans Serif"/>
              <a:cs typeface="Microsoft Sans Serif"/>
            </a:endParaRPr>
          </a:p>
          <a:p>
            <a:pPr marL="299085" marR="422275">
              <a:lnSpc>
                <a:spcPct val="100000"/>
              </a:lnSpc>
            </a:pP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профессиональной</a:t>
            </a:r>
            <a:r>
              <a:rPr sz="1600" spc="8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терминологии,</a:t>
            </a:r>
            <a:r>
              <a:rPr sz="1600" spc="10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предусматривающих</a:t>
            </a:r>
            <a:r>
              <a:rPr sz="1600" spc="8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моделирование</a:t>
            </a:r>
            <a:r>
              <a:rPr sz="1600" spc="6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условий,</a:t>
            </a:r>
            <a:r>
              <a:rPr sz="1600" spc="8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непосредственно </a:t>
            </a:r>
            <a:r>
              <a:rPr sz="1600" spc="-409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связанных</a:t>
            </a:r>
            <a:r>
              <a:rPr sz="16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с</a:t>
            </a:r>
            <a:r>
              <a:rPr sz="16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будущей</a:t>
            </a:r>
            <a:r>
              <a:rPr sz="1600" spc="7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профессиональной</a:t>
            </a:r>
            <a:r>
              <a:rPr sz="1600" spc="7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деятельностью.</a:t>
            </a:r>
            <a:endParaRPr sz="16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117091"/>
            <a:ext cx="1858010" cy="0"/>
          </a:xfrm>
          <a:custGeom>
            <a:avLst/>
            <a:gdLst/>
            <a:ahLst/>
            <a:cxnLst/>
            <a:rect l="l" t="t" r="r" b="b"/>
            <a:pathLst>
              <a:path w="1858010">
                <a:moveTo>
                  <a:pt x="0" y="0"/>
                </a:moveTo>
                <a:lnTo>
                  <a:pt x="1857883" y="0"/>
                </a:lnTo>
              </a:path>
            </a:pathLst>
          </a:custGeom>
          <a:ln w="76200">
            <a:solidFill>
              <a:srgbClr val="0071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688592" y="1731264"/>
            <a:ext cx="917575" cy="3863340"/>
          </a:xfrm>
          <a:prstGeom prst="rect">
            <a:avLst/>
          </a:prstGeom>
          <a:solidFill>
            <a:srgbClr val="63BCE0"/>
          </a:solidFill>
          <a:ln w="12191">
            <a:solidFill>
              <a:srgbClr val="4471C4"/>
            </a:solidFill>
          </a:ln>
        </p:spPr>
        <p:txBody>
          <a:bodyPr vert="vert270" wrap="square" lIns="0" tIns="201930" rIns="0" bIns="0" rtlCol="0">
            <a:spAutoFit/>
          </a:bodyPr>
          <a:lstStyle/>
          <a:p>
            <a:pPr marL="1346200" marR="133985" indent="-1207135">
              <a:lnSpc>
                <a:spcPct val="102499"/>
              </a:lnSpc>
              <a:spcBef>
                <a:spcPts val="1590"/>
              </a:spcBef>
            </a:pPr>
            <a:r>
              <a:rPr sz="1600" b="1" spc="15" dirty="0">
                <a:solidFill>
                  <a:srgbClr val="2E5496"/>
                </a:solidFill>
                <a:latin typeface="Arial"/>
                <a:cs typeface="Arial"/>
              </a:rPr>
              <a:t>Формы</a:t>
            </a:r>
            <a:r>
              <a:rPr sz="1600" b="1" spc="2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2E5496"/>
                </a:solidFill>
                <a:latin typeface="Arial"/>
                <a:cs typeface="Arial"/>
              </a:rPr>
              <a:t>организации</a:t>
            </a:r>
            <a:r>
              <a:rPr sz="1600" b="1" spc="-3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2E5496"/>
                </a:solidFill>
                <a:latin typeface="Arial"/>
                <a:cs typeface="Arial"/>
              </a:rPr>
              <a:t>практической </a:t>
            </a:r>
            <a:r>
              <a:rPr sz="1600" b="1" spc="-43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2E5496"/>
                </a:solidFill>
                <a:latin typeface="Arial"/>
                <a:cs typeface="Arial"/>
              </a:rPr>
              <a:t>подготовки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47379" y="503006"/>
            <a:ext cx="716407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olidFill>
                  <a:schemeClr val="bg1"/>
                </a:solidFill>
              </a:rPr>
              <a:t>Практическая</a:t>
            </a:r>
            <a:r>
              <a:rPr spc="25" dirty="0">
                <a:solidFill>
                  <a:schemeClr val="bg1"/>
                </a:solidFill>
              </a:rPr>
              <a:t> </a:t>
            </a:r>
            <a:r>
              <a:rPr spc="-20" dirty="0">
                <a:solidFill>
                  <a:schemeClr val="bg1"/>
                </a:solidFill>
              </a:rPr>
              <a:t>подготовка,</a:t>
            </a:r>
            <a:r>
              <a:rPr spc="25" dirty="0">
                <a:solidFill>
                  <a:schemeClr val="bg1"/>
                </a:solidFill>
              </a:rPr>
              <a:t> </a:t>
            </a:r>
            <a:r>
              <a:rPr spc="-5" dirty="0">
                <a:solidFill>
                  <a:schemeClr val="bg1"/>
                </a:solidFill>
              </a:rPr>
              <a:t>прикладные </a:t>
            </a:r>
            <a:r>
              <a:rPr spc="-25" dirty="0">
                <a:solidFill>
                  <a:schemeClr val="bg1"/>
                </a:solidFill>
              </a:rPr>
              <a:t>модули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080004" y="1988820"/>
          <a:ext cx="6247130" cy="35996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5140"/>
                <a:gridCol w="5761990"/>
              </a:tblGrid>
              <a:tr h="3802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4471C4"/>
                      </a:solidFill>
                      <a:prstDash val="solid"/>
                    </a:lnR>
                    <a:lnB w="38100">
                      <a:solidFill>
                        <a:srgbClr val="4471C4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92710" marR="90170">
                        <a:lnSpc>
                          <a:spcPct val="101600"/>
                        </a:lnSpc>
                        <a:spcBef>
                          <a:spcPts val="220"/>
                        </a:spcBef>
                      </a:pPr>
                      <a:r>
                        <a:rPr sz="125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организация</a:t>
                      </a:r>
                      <a:r>
                        <a:rPr sz="1250" spc="1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-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образовательной</a:t>
                      </a:r>
                      <a:r>
                        <a:rPr sz="1250" spc="1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деятельности</a:t>
                      </a:r>
                      <a:r>
                        <a:rPr sz="125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1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250" spc="2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условиях</a:t>
                      </a:r>
                      <a:r>
                        <a:rPr sz="1250" spc="5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выполнения </a:t>
                      </a:r>
                      <a:r>
                        <a:rPr sz="1250" spc="1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обучающимися</a:t>
                      </a:r>
                      <a:r>
                        <a:rPr sz="1250" spc="4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определенных</a:t>
                      </a:r>
                      <a:r>
                        <a:rPr sz="1250" spc="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видов</a:t>
                      </a:r>
                      <a:r>
                        <a:rPr sz="1250" spc="3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-2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работ,</a:t>
                      </a:r>
                      <a:r>
                        <a:rPr sz="1250" spc="2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связанных</a:t>
                      </a:r>
                      <a:r>
                        <a:rPr sz="1250" spc="1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1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250" spc="2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-1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будущей </a:t>
                      </a:r>
                      <a:r>
                        <a:rPr sz="1250" spc="-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профессиональной</a:t>
                      </a:r>
                      <a:r>
                        <a:rPr sz="1250" spc="4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деятельностью</a:t>
                      </a:r>
                      <a:r>
                        <a:rPr sz="1250" spc="-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1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250" spc="2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направленных на</a:t>
                      </a:r>
                      <a:r>
                        <a:rPr sz="1250" spc="1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формирование, </a:t>
                      </a:r>
                      <a:r>
                        <a:rPr sz="1250" spc="1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-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закрепление,</a:t>
                      </a:r>
                      <a:r>
                        <a:rPr sz="1250" spc="2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развитие</a:t>
                      </a:r>
                      <a:r>
                        <a:rPr sz="1250" spc="4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-1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практических</a:t>
                      </a:r>
                      <a:r>
                        <a:rPr sz="1250" spc="5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-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навыков</a:t>
                      </a:r>
                      <a:r>
                        <a:rPr sz="1250" spc="3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1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250" spc="2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-1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компетенций</a:t>
                      </a:r>
                      <a:r>
                        <a:rPr sz="1250" spc="2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1250" spc="3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профилю </a:t>
                      </a:r>
                      <a:r>
                        <a:rPr sz="1250" spc="-32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соответствующей</a:t>
                      </a:r>
                      <a:r>
                        <a:rPr sz="1250" spc="4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-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образовательной</a:t>
                      </a:r>
                      <a:r>
                        <a:rPr sz="1250" spc="1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-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программы</a:t>
                      </a:r>
                      <a:endParaRPr sz="12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4471C4"/>
                      </a:solidFill>
                      <a:prstDash val="solid"/>
                    </a:lnL>
                    <a:lnR w="12700">
                      <a:solidFill>
                        <a:srgbClr val="4471C4"/>
                      </a:solidFill>
                      <a:prstDash val="solid"/>
                    </a:lnR>
                    <a:lnT w="12700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4471C4"/>
                      </a:solidFill>
                      <a:prstDash val="solid"/>
                    </a:lnB>
                    <a:solidFill>
                      <a:srgbClr val="63BCE0"/>
                    </a:solidFill>
                  </a:tcPr>
                </a:tc>
              </a:tr>
              <a:tr h="6530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4471C4"/>
                      </a:solidFill>
                      <a:prstDash val="solid"/>
                    </a:lnL>
                    <a:lnR w="12700">
                      <a:solidFill>
                        <a:srgbClr val="4471C4"/>
                      </a:solidFill>
                      <a:prstDash val="solid"/>
                    </a:lnR>
                    <a:lnT w="38100">
                      <a:solidFill>
                        <a:srgbClr val="4471C4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7940" marB="0">
                    <a:lnL w="12700">
                      <a:solidFill>
                        <a:srgbClr val="4471C4"/>
                      </a:solidFill>
                      <a:prstDash val="solid"/>
                    </a:lnL>
                    <a:lnR w="12700">
                      <a:solidFill>
                        <a:srgbClr val="4471C4"/>
                      </a:solidFill>
                      <a:prstDash val="solid"/>
                    </a:lnR>
                    <a:lnT w="12700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4471C4"/>
                      </a:solidFill>
                      <a:prstDash val="solid"/>
                    </a:lnB>
                    <a:solidFill>
                      <a:srgbClr val="63BCE0"/>
                    </a:solidFill>
                  </a:tcPr>
                </a:tc>
              </a:tr>
              <a:tr h="29108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4471C4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90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4471C4"/>
                      </a:solidFill>
                      <a:prstDash val="solid"/>
                    </a:lnL>
                    <a:lnR w="12700">
                      <a:solidFill>
                        <a:srgbClr val="4471C4"/>
                      </a:solidFill>
                      <a:prstDash val="solid"/>
                    </a:lnR>
                    <a:lnB w="38100">
                      <a:solidFill>
                        <a:srgbClr val="4471C4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92710" marR="440055">
                        <a:lnSpc>
                          <a:spcPct val="101600"/>
                        </a:lnSpc>
                        <a:spcBef>
                          <a:spcPts val="220"/>
                        </a:spcBef>
                      </a:pPr>
                      <a:r>
                        <a:rPr sz="125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организация</a:t>
                      </a:r>
                      <a:r>
                        <a:rPr sz="1250" spc="1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-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образовательной</a:t>
                      </a:r>
                      <a:r>
                        <a:rPr sz="1250" spc="1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деятельности </a:t>
                      </a:r>
                      <a:r>
                        <a:rPr sz="1250" spc="1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250" spc="2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учебных,</a:t>
                      </a:r>
                      <a:r>
                        <a:rPr sz="1250" spc="3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учебно- </a:t>
                      </a:r>
                      <a:r>
                        <a:rPr sz="1250" spc="1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производственных</a:t>
                      </a:r>
                      <a:r>
                        <a:rPr sz="1250" spc="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лабораториях,</a:t>
                      </a:r>
                      <a:r>
                        <a:rPr sz="1250" spc="3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-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мастерских,</a:t>
                      </a:r>
                      <a:r>
                        <a:rPr sz="1250" spc="3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учебно-опытных </a:t>
                      </a:r>
                      <a:r>
                        <a:rPr sz="1250" spc="1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хозяйствах,</a:t>
                      </a:r>
                      <a:r>
                        <a:rPr sz="1250" spc="4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учебных</a:t>
                      </a:r>
                      <a:r>
                        <a:rPr sz="1250" spc="3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-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полигонах</a:t>
                      </a:r>
                      <a:r>
                        <a:rPr sz="1250" spc="2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1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250" spc="3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1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иных</a:t>
                      </a:r>
                      <a:r>
                        <a:rPr sz="1250" spc="2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-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структурных</a:t>
                      </a:r>
                      <a:r>
                        <a:rPr sz="1250" spc="7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-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подразделениях </a:t>
                      </a:r>
                      <a:r>
                        <a:rPr sz="125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-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образовательной</a:t>
                      </a:r>
                      <a:r>
                        <a:rPr sz="1250" spc="2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организации,</a:t>
                      </a:r>
                      <a:r>
                        <a:rPr sz="1250" spc="3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1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250" spc="3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-2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также</a:t>
                      </a:r>
                      <a:r>
                        <a:rPr sz="1250" spc="3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1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250" spc="1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специально</a:t>
                      </a:r>
                      <a:r>
                        <a:rPr sz="1250" spc="4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оборудованных </a:t>
                      </a:r>
                      <a:r>
                        <a:rPr sz="1250" spc="-32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помещениях</a:t>
                      </a:r>
                      <a:r>
                        <a:rPr sz="1250" spc="3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профильных</a:t>
                      </a:r>
                      <a:r>
                        <a:rPr sz="1250" spc="2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организаций</a:t>
                      </a:r>
                      <a:endParaRPr sz="12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4471C4"/>
                      </a:solidFill>
                      <a:prstDash val="solid"/>
                    </a:lnL>
                    <a:lnR w="12700">
                      <a:solidFill>
                        <a:srgbClr val="4471C4"/>
                      </a:solidFill>
                      <a:prstDash val="solid"/>
                    </a:lnR>
                    <a:lnT w="12700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4471C4"/>
                      </a:solidFill>
                      <a:prstDash val="solid"/>
                    </a:lnB>
                    <a:solidFill>
                      <a:srgbClr val="63BCE0"/>
                    </a:solidFill>
                  </a:tcPr>
                </a:tc>
              </a:tr>
              <a:tr h="6926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4471C4"/>
                      </a:solidFill>
                      <a:prstDash val="solid"/>
                    </a:lnL>
                    <a:lnR w="12700">
                      <a:solidFill>
                        <a:srgbClr val="4471C4"/>
                      </a:solidFill>
                      <a:prstDash val="solid"/>
                    </a:lnR>
                    <a:lnT w="38100">
                      <a:solidFill>
                        <a:srgbClr val="4471C4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7940" marB="0">
                    <a:lnL w="12700">
                      <a:solidFill>
                        <a:srgbClr val="4471C4"/>
                      </a:solidFill>
                      <a:prstDash val="solid"/>
                    </a:lnL>
                    <a:lnR w="12700">
                      <a:solidFill>
                        <a:srgbClr val="4471C4"/>
                      </a:solidFill>
                      <a:prstDash val="solid"/>
                    </a:lnR>
                    <a:lnT w="12700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4471C4"/>
                      </a:solidFill>
                      <a:prstDash val="solid"/>
                    </a:lnB>
                    <a:solidFill>
                      <a:srgbClr val="63BCE0"/>
                    </a:solidFill>
                  </a:tcPr>
                </a:tc>
              </a:tr>
              <a:tr h="2118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4471C4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311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4471C4"/>
                      </a:solidFill>
                      <a:prstDash val="solid"/>
                    </a:lnL>
                    <a:lnR w="12700">
                      <a:solidFill>
                        <a:srgbClr val="4471C4"/>
                      </a:solidFill>
                      <a:prstDash val="solid"/>
                    </a:lnR>
                    <a:lnB w="38100">
                      <a:solidFill>
                        <a:srgbClr val="4471C4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2710" marR="1357630">
                        <a:lnSpc>
                          <a:spcPct val="101600"/>
                        </a:lnSpc>
                        <a:spcBef>
                          <a:spcPts val="894"/>
                        </a:spcBef>
                      </a:pPr>
                      <a:r>
                        <a:rPr sz="125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обеспечение</a:t>
                      </a:r>
                      <a:r>
                        <a:rPr sz="1250" spc="3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-1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взаимосвязи</a:t>
                      </a:r>
                      <a:r>
                        <a:rPr sz="1250" spc="4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-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образовательной</a:t>
                      </a:r>
                      <a:r>
                        <a:rPr sz="1250" spc="1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организации </a:t>
                      </a:r>
                      <a:r>
                        <a:rPr sz="1250" spc="-31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1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с </a:t>
                      </a:r>
                      <a:r>
                        <a:rPr sz="125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площадками</a:t>
                      </a:r>
                      <a:r>
                        <a:rPr sz="1250" spc="35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50" spc="-20" dirty="0">
                          <a:solidFill>
                            <a:srgbClr val="273478"/>
                          </a:solidFill>
                          <a:latin typeface="Microsoft Sans Serif"/>
                          <a:cs typeface="Microsoft Sans Serif"/>
                        </a:rPr>
                        <a:t>практик</a:t>
                      </a:r>
                      <a:endParaRPr sz="12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4471C4"/>
                      </a:solidFill>
                      <a:prstDash val="solid"/>
                    </a:lnL>
                    <a:lnR w="12700">
                      <a:solidFill>
                        <a:srgbClr val="4471C4"/>
                      </a:solidFill>
                      <a:prstDash val="solid"/>
                    </a:lnR>
                    <a:lnT w="12700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4471C4"/>
                      </a:solidFill>
                      <a:prstDash val="solid"/>
                    </a:lnB>
                    <a:solidFill>
                      <a:srgbClr val="63BCE0"/>
                    </a:solidFill>
                  </a:tcPr>
                </a:tc>
              </a:tr>
              <a:tr h="5006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4471C4"/>
                      </a:solidFill>
                      <a:prstDash val="solid"/>
                    </a:lnR>
                    <a:lnT w="38100">
                      <a:solidFill>
                        <a:srgbClr val="4471C4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4471C4"/>
                      </a:solidFill>
                      <a:prstDash val="solid"/>
                    </a:lnL>
                    <a:lnR w="12700">
                      <a:solidFill>
                        <a:srgbClr val="4471C4"/>
                      </a:solidFill>
                      <a:prstDash val="solid"/>
                    </a:lnR>
                    <a:lnT w="12700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4471C4"/>
                      </a:solidFill>
                      <a:prstDash val="solid"/>
                    </a:lnB>
                    <a:solidFill>
                      <a:srgbClr val="63BC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117091"/>
            <a:ext cx="1858010" cy="0"/>
          </a:xfrm>
          <a:custGeom>
            <a:avLst/>
            <a:gdLst/>
            <a:ahLst/>
            <a:cxnLst/>
            <a:rect l="l" t="t" r="r" b="b"/>
            <a:pathLst>
              <a:path w="1858010">
                <a:moveTo>
                  <a:pt x="0" y="0"/>
                </a:moveTo>
                <a:lnTo>
                  <a:pt x="1857883" y="0"/>
                </a:lnTo>
              </a:path>
            </a:pathLst>
          </a:custGeom>
          <a:ln w="76200">
            <a:solidFill>
              <a:srgbClr val="0071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772157" y="1685543"/>
            <a:ext cx="930275" cy="4103370"/>
            <a:chOff x="1772157" y="1685543"/>
            <a:chExt cx="930275" cy="4103370"/>
          </a:xfrm>
        </p:grpSpPr>
        <p:sp>
          <p:nvSpPr>
            <p:cNvPr id="4" name="object 4"/>
            <p:cNvSpPr/>
            <p:nvPr/>
          </p:nvSpPr>
          <p:spPr>
            <a:xfrm>
              <a:off x="1778507" y="1776984"/>
              <a:ext cx="917575" cy="3996054"/>
            </a:xfrm>
            <a:custGeom>
              <a:avLst/>
              <a:gdLst/>
              <a:ahLst/>
              <a:cxnLst/>
              <a:rect l="l" t="t" r="r" b="b"/>
              <a:pathLst>
                <a:path w="917575" h="3996054">
                  <a:moveTo>
                    <a:pt x="917447" y="0"/>
                  </a:moveTo>
                  <a:lnTo>
                    <a:pt x="0" y="0"/>
                  </a:lnTo>
                  <a:lnTo>
                    <a:pt x="0" y="3995928"/>
                  </a:lnTo>
                  <a:lnTo>
                    <a:pt x="917447" y="3995928"/>
                  </a:lnTo>
                  <a:lnTo>
                    <a:pt x="917447" y="0"/>
                  </a:lnTo>
                  <a:close/>
                </a:path>
              </a:pathLst>
            </a:custGeom>
            <a:solidFill>
              <a:srgbClr val="63BC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778507" y="1776984"/>
              <a:ext cx="917575" cy="3996054"/>
            </a:xfrm>
            <a:custGeom>
              <a:avLst/>
              <a:gdLst/>
              <a:ahLst/>
              <a:cxnLst/>
              <a:rect l="l" t="t" r="r" b="b"/>
              <a:pathLst>
                <a:path w="917575" h="3996054">
                  <a:moveTo>
                    <a:pt x="0" y="3995928"/>
                  </a:moveTo>
                  <a:lnTo>
                    <a:pt x="917447" y="3995928"/>
                  </a:lnTo>
                  <a:lnTo>
                    <a:pt x="917447" y="0"/>
                  </a:lnTo>
                  <a:lnTo>
                    <a:pt x="0" y="0"/>
                  </a:lnTo>
                  <a:lnTo>
                    <a:pt x="0" y="3995928"/>
                  </a:lnTo>
                  <a:close/>
                </a:path>
              </a:pathLst>
            </a:custGeom>
            <a:ln w="12192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55291" y="1685543"/>
              <a:ext cx="415277" cy="410337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76271" y="2471928"/>
              <a:ext cx="415277" cy="2585466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2016171" y="1865688"/>
            <a:ext cx="453390" cy="38233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algn="ctr">
              <a:lnSpc>
                <a:spcPts val="1705"/>
              </a:lnSpc>
            </a:pPr>
            <a:r>
              <a:rPr sz="1450" b="1" spc="-10" dirty="0">
                <a:solidFill>
                  <a:srgbClr val="273478"/>
                </a:solidFill>
                <a:latin typeface="Arial"/>
                <a:cs typeface="Arial"/>
              </a:rPr>
              <a:t>Образовательная</a:t>
            </a:r>
            <a:r>
              <a:rPr sz="1450" b="1" spc="45" dirty="0">
                <a:solidFill>
                  <a:srgbClr val="273478"/>
                </a:solidFill>
                <a:latin typeface="Arial"/>
                <a:cs typeface="Arial"/>
              </a:rPr>
              <a:t> </a:t>
            </a:r>
            <a:r>
              <a:rPr sz="1450" b="1" spc="-5" dirty="0">
                <a:solidFill>
                  <a:srgbClr val="273478"/>
                </a:solidFill>
                <a:latin typeface="Arial"/>
                <a:cs typeface="Arial"/>
              </a:rPr>
              <a:t>деятельность</a:t>
            </a:r>
            <a:r>
              <a:rPr sz="1450" b="1" spc="30" dirty="0">
                <a:solidFill>
                  <a:srgbClr val="273478"/>
                </a:solidFill>
                <a:latin typeface="Arial"/>
                <a:cs typeface="Arial"/>
              </a:rPr>
              <a:t> </a:t>
            </a:r>
            <a:r>
              <a:rPr sz="1450" b="1" dirty="0">
                <a:solidFill>
                  <a:srgbClr val="273478"/>
                </a:solidFill>
                <a:latin typeface="Arial"/>
                <a:cs typeface="Arial"/>
              </a:rPr>
              <a:t>в</a:t>
            </a:r>
            <a:r>
              <a:rPr sz="1450" b="1" spc="-10" dirty="0">
                <a:solidFill>
                  <a:srgbClr val="273478"/>
                </a:solidFill>
                <a:latin typeface="Arial"/>
                <a:cs typeface="Arial"/>
              </a:rPr>
              <a:t> </a:t>
            </a:r>
            <a:r>
              <a:rPr sz="1450" b="1" spc="-15" dirty="0">
                <a:solidFill>
                  <a:srgbClr val="273478"/>
                </a:solidFill>
                <a:latin typeface="Arial"/>
                <a:cs typeface="Arial"/>
              </a:rPr>
              <a:t>форме</a:t>
            </a:r>
            <a:endParaRPr sz="1450">
              <a:latin typeface="Arial"/>
              <a:cs typeface="Arial"/>
            </a:endParaRPr>
          </a:p>
          <a:p>
            <a:pPr marL="1905" algn="ctr">
              <a:lnSpc>
                <a:spcPct val="100000"/>
              </a:lnSpc>
            </a:pPr>
            <a:r>
              <a:rPr sz="1450" b="1" spc="-5" dirty="0">
                <a:solidFill>
                  <a:srgbClr val="273478"/>
                </a:solidFill>
                <a:latin typeface="Arial"/>
                <a:cs typeface="Arial"/>
              </a:rPr>
              <a:t>практической</a:t>
            </a:r>
            <a:r>
              <a:rPr sz="1450" b="1" spc="-20" dirty="0">
                <a:solidFill>
                  <a:srgbClr val="273478"/>
                </a:solidFill>
                <a:latin typeface="Arial"/>
                <a:cs typeface="Arial"/>
              </a:rPr>
              <a:t> </a:t>
            </a:r>
            <a:r>
              <a:rPr sz="1450" b="1" spc="-15" dirty="0">
                <a:solidFill>
                  <a:srgbClr val="273478"/>
                </a:solidFill>
                <a:latin typeface="Arial"/>
                <a:cs typeface="Arial"/>
              </a:rPr>
              <a:t>подготовки</a:t>
            </a:r>
            <a:endParaRPr sz="145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661917" y="1706626"/>
            <a:ext cx="5775325" cy="1046480"/>
            <a:chOff x="3661917" y="1706626"/>
            <a:chExt cx="5775325" cy="1046480"/>
          </a:xfrm>
        </p:grpSpPr>
        <p:sp>
          <p:nvSpPr>
            <p:cNvPr id="10" name="object 10"/>
            <p:cNvSpPr/>
            <p:nvPr/>
          </p:nvSpPr>
          <p:spPr>
            <a:xfrm>
              <a:off x="3668267" y="1712976"/>
              <a:ext cx="5762625" cy="1033780"/>
            </a:xfrm>
            <a:custGeom>
              <a:avLst/>
              <a:gdLst/>
              <a:ahLst/>
              <a:cxnLst/>
              <a:rect l="l" t="t" r="r" b="b"/>
              <a:pathLst>
                <a:path w="5762625" h="1033780">
                  <a:moveTo>
                    <a:pt x="5762244" y="0"/>
                  </a:moveTo>
                  <a:lnTo>
                    <a:pt x="0" y="0"/>
                  </a:lnTo>
                  <a:lnTo>
                    <a:pt x="0" y="1033272"/>
                  </a:lnTo>
                  <a:lnTo>
                    <a:pt x="5762244" y="1033272"/>
                  </a:lnTo>
                  <a:lnTo>
                    <a:pt x="5762244" y="0"/>
                  </a:lnTo>
                  <a:close/>
                </a:path>
              </a:pathLst>
            </a:custGeom>
            <a:solidFill>
              <a:srgbClr val="63BC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668267" y="1712976"/>
              <a:ext cx="5762625" cy="1033780"/>
            </a:xfrm>
            <a:custGeom>
              <a:avLst/>
              <a:gdLst/>
              <a:ahLst/>
              <a:cxnLst/>
              <a:rect l="l" t="t" r="r" b="b"/>
              <a:pathLst>
                <a:path w="5762625" h="1033780">
                  <a:moveTo>
                    <a:pt x="0" y="1033272"/>
                  </a:moveTo>
                  <a:lnTo>
                    <a:pt x="5762244" y="1033272"/>
                  </a:lnTo>
                  <a:lnTo>
                    <a:pt x="5762244" y="0"/>
                  </a:lnTo>
                  <a:lnTo>
                    <a:pt x="0" y="0"/>
                  </a:lnTo>
                  <a:lnTo>
                    <a:pt x="0" y="1033272"/>
                  </a:lnTo>
                  <a:close/>
                </a:path>
              </a:pathLst>
            </a:custGeom>
            <a:ln w="12192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747896" y="1770125"/>
            <a:ext cx="5151120" cy="909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5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реализуется</a:t>
            </a:r>
            <a:r>
              <a:rPr sz="145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при</a:t>
            </a:r>
            <a:r>
              <a:rPr sz="145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проведении</a:t>
            </a:r>
            <a:r>
              <a:rPr sz="145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практических</a:t>
            </a:r>
            <a:r>
              <a:rPr sz="1450" spc="4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dirty="0">
                <a:solidFill>
                  <a:srgbClr val="273478"/>
                </a:solidFill>
                <a:latin typeface="Microsoft Sans Serif"/>
                <a:cs typeface="Microsoft Sans Serif"/>
              </a:rPr>
              <a:t>и</a:t>
            </a:r>
            <a:r>
              <a:rPr sz="145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лабораторных </a:t>
            </a:r>
            <a:r>
              <a:rPr sz="1450" spc="-37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занятий</a:t>
            </a:r>
            <a:r>
              <a:rPr sz="145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по</a:t>
            </a:r>
            <a:r>
              <a:rPr sz="145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общеобразовательным</a:t>
            </a:r>
            <a:r>
              <a:rPr sz="1450" spc="6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учебным</a:t>
            </a:r>
            <a:r>
              <a:rPr sz="145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дисциплинам, </a:t>
            </a:r>
            <a:r>
              <a:rPr sz="14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выполнении</a:t>
            </a:r>
            <a:r>
              <a:rPr sz="145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индивидуального</a:t>
            </a:r>
            <a:r>
              <a:rPr sz="1450" spc="5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проектирования,</a:t>
            </a:r>
            <a:r>
              <a:rPr sz="1450" spc="7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dirty="0">
                <a:solidFill>
                  <a:srgbClr val="273478"/>
                </a:solidFill>
                <a:latin typeface="Microsoft Sans Serif"/>
                <a:cs typeface="Microsoft Sans Serif"/>
              </a:rPr>
              <a:t>иных</a:t>
            </a:r>
            <a:r>
              <a:rPr sz="145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видов </a:t>
            </a:r>
            <a:r>
              <a:rPr sz="1450" spc="-37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учебной</a:t>
            </a:r>
            <a:r>
              <a:rPr sz="1450" spc="4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деятельности</a:t>
            </a:r>
            <a:endParaRPr sz="1450">
              <a:latin typeface="Microsoft Sans Serif"/>
              <a:cs typeface="Microsoft Sans Serif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661917" y="3145282"/>
            <a:ext cx="5775325" cy="2633980"/>
            <a:chOff x="3661917" y="3145282"/>
            <a:chExt cx="5775325" cy="2633980"/>
          </a:xfrm>
        </p:grpSpPr>
        <p:sp>
          <p:nvSpPr>
            <p:cNvPr id="14" name="object 14"/>
            <p:cNvSpPr/>
            <p:nvPr/>
          </p:nvSpPr>
          <p:spPr>
            <a:xfrm>
              <a:off x="3668267" y="3151632"/>
              <a:ext cx="5762625" cy="1033780"/>
            </a:xfrm>
            <a:custGeom>
              <a:avLst/>
              <a:gdLst/>
              <a:ahLst/>
              <a:cxnLst/>
              <a:rect l="l" t="t" r="r" b="b"/>
              <a:pathLst>
                <a:path w="5762625" h="1033779">
                  <a:moveTo>
                    <a:pt x="5762244" y="0"/>
                  </a:moveTo>
                  <a:lnTo>
                    <a:pt x="0" y="0"/>
                  </a:lnTo>
                  <a:lnTo>
                    <a:pt x="0" y="1033271"/>
                  </a:lnTo>
                  <a:lnTo>
                    <a:pt x="5762244" y="1033271"/>
                  </a:lnTo>
                  <a:lnTo>
                    <a:pt x="5762244" y="0"/>
                  </a:lnTo>
                  <a:close/>
                </a:path>
              </a:pathLst>
            </a:custGeom>
            <a:solidFill>
              <a:srgbClr val="63BC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668267" y="3151632"/>
              <a:ext cx="5762625" cy="1033780"/>
            </a:xfrm>
            <a:custGeom>
              <a:avLst/>
              <a:gdLst/>
              <a:ahLst/>
              <a:cxnLst/>
              <a:rect l="l" t="t" r="r" b="b"/>
              <a:pathLst>
                <a:path w="5762625" h="1033779">
                  <a:moveTo>
                    <a:pt x="0" y="1033271"/>
                  </a:moveTo>
                  <a:lnTo>
                    <a:pt x="5762244" y="1033271"/>
                  </a:lnTo>
                  <a:lnTo>
                    <a:pt x="5762244" y="0"/>
                  </a:lnTo>
                  <a:lnTo>
                    <a:pt x="0" y="0"/>
                  </a:lnTo>
                  <a:lnTo>
                    <a:pt x="0" y="1033271"/>
                  </a:lnTo>
                  <a:close/>
                </a:path>
              </a:pathLst>
            </a:custGeom>
            <a:ln w="12192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668267" y="4600956"/>
              <a:ext cx="5762625" cy="1172210"/>
            </a:xfrm>
            <a:custGeom>
              <a:avLst/>
              <a:gdLst/>
              <a:ahLst/>
              <a:cxnLst/>
              <a:rect l="l" t="t" r="r" b="b"/>
              <a:pathLst>
                <a:path w="5762625" h="1172210">
                  <a:moveTo>
                    <a:pt x="5762244" y="0"/>
                  </a:moveTo>
                  <a:lnTo>
                    <a:pt x="0" y="0"/>
                  </a:lnTo>
                  <a:lnTo>
                    <a:pt x="0" y="1171956"/>
                  </a:lnTo>
                  <a:lnTo>
                    <a:pt x="5762244" y="1171956"/>
                  </a:lnTo>
                  <a:lnTo>
                    <a:pt x="5762244" y="0"/>
                  </a:lnTo>
                  <a:close/>
                </a:path>
              </a:pathLst>
            </a:custGeom>
            <a:solidFill>
              <a:srgbClr val="63BC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668267" y="4600956"/>
              <a:ext cx="5762625" cy="1172210"/>
            </a:xfrm>
            <a:custGeom>
              <a:avLst/>
              <a:gdLst/>
              <a:ahLst/>
              <a:cxnLst/>
              <a:rect l="l" t="t" r="r" b="b"/>
              <a:pathLst>
                <a:path w="5762625" h="1172210">
                  <a:moveTo>
                    <a:pt x="0" y="1171956"/>
                  </a:moveTo>
                  <a:lnTo>
                    <a:pt x="5762244" y="1171956"/>
                  </a:lnTo>
                  <a:lnTo>
                    <a:pt x="5762244" y="0"/>
                  </a:lnTo>
                  <a:lnTo>
                    <a:pt x="0" y="0"/>
                  </a:lnTo>
                  <a:lnTo>
                    <a:pt x="0" y="1171956"/>
                  </a:lnTo>
                  <a:close/>
                </a:path>
              </a:pathLst>
            </a:custGeom>
            <a:ln w="12192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747896" y="3208781"/>
            <a:ext cx="5374640" cy="2541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6055">
              <a:lnSpc>
                <a:spcPct val="100000"/>
              </a:lnSpc>
              <a:spcBef>
                <a:spcPts val="100"/>
              </a:spcBef>
            </a:pPr>
            <a:r>
              <a:rPr sz="145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предусматривает</a:t>
            </a:r>
            <a:r>
              <a:rPr sz="1450" spc="7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демонстрацию</a:t>
            </a:r>
            <a:r>
              <a:rPr sz="1450" spc="4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практических</a:t>
            </a:r>
            <a:r>
              <a:rPr sz="145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навыков, </a:t>
            </a:r>
            <a:r>
              <a:rPr sz="145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 выполнение,</a:t>
            </a:r>
            <a:r>
              <a:rPr sz="145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моделирование</a:t>
            </a:r>
            <a:r>
              <a:rPr sz="1450" spc="6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обучающимися</a:t>
            </a:r>
            <a:r>
              <a:rPr sz="1450" spc="6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определенных </a:t>
            </a:r>
            <a:r>
              <a:rPr sz="1450" spc="-37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видов</a:t>
            </a:r>
            <a:r>
              <a:rPr sz="145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работ</a:t>
            </a:r>
            <a:r>
              <a:rPr sz="1450" spc="5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для</a:t>
            </a:r>
            <a:r>
              <a:rPr sz="14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решения</a:t>
            </a:r>
            <a:r>
              <a:rPr sz="145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практических</a:t>
            </a:r>
            <a:r>
              <a:rPr sz="145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задач,</a:t>
            </a:r>
            <a:r>
              <a:rPr sz="145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связанных</a:t>
            </a:r>
            <a:r>
              <a:rPr sz="1450" dirty="0">
                <a:solidFill>
                  <a:srgbClr val="273478"/>
                </a:solidFill>
                <a:latin typeface="Microsoft Sans Serif"/>
                <a:cs typeface="Microsoft Sans Serif"/>
              </a:rPr>
              <a:t> с </a:t>
            </a:r>
            <a:r>
              <a:rPr sz="145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будущей</a:t>
            </a:r>
            <a:r>
              <a:rPr sz="1450" spc="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профессиональной</a:t>
            </a:r>
            <a:r>
              <a:rPr sz="145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деятельностью</a:t>
            </a:r>
            <a:endParaRPr sz="14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6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205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</a:pPr>
            <a:r>
              <a:rPr sz="1450" spc="-35" dirty="0">
                <a:solidFill>
                  <a:srgbClr val="273478"/>
                </a:solidFill>
                <a:latin typeface="Microsoft Sans Serif"/>
                <a:cs typeface="Microsoft Sans Serif"/>
              </a:rPr>
              <a:t>может</a:t>
            </a:r>
            <a:r>
              <a:rPr sz="145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включать</a:t>
            </a:r>
            <a:r>
              <a:rPr sz="1450" spc="5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dirty="0">
                <a:solidFill>
                  <a:srgbClr val="273478"/>
                </a:solidFill>
                <a:latin typeface="Microsoft Sans Serif"/>
                <a:cs typeface="Microsoft Sans Serif"/>
              </a:rPr>
              <a:t>в</a:t>
            </a:r>
            <a:r>
              <a:rPr sz="145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себя</a:t>
            </a:r>
            <a:r>
              <a:rPr sz="145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отдельные</a:t>
            </a:r>
            <a:r>
              <a:rPr sz="145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лекции,</a:t>
            </a:r>
            <a:r>
              <a:rPr sz="145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семинары,</a:t>
            </a:r>
            <a:r>
              <a:rPr sz="145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мастер- </a:t>
            </a:r>
            <a:r>
              <a:rPr sz="1450" spc="-37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классы,</a:t>
            </a:r>
            <a:r>
              <a:rPr sz="145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которые</a:t>
            </a:r>
            <a:r>
              <a:rPr sz="1450" spc="4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предусматривают</a:t>
            </a:r>
            <a:r>
              <a:rPr sz="1450" spc="7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передачу</a:t>
            </a:r>
            <a:r>
              <a:rPr sz="1450" spc="6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обучающимся</a:t>
            </a:r>
            <a:endParaRPr sz="1450">
              <a:latin typeface="Microsoft Sans Serif"/>
              <a:cs typeface="Microsoft Sans Serif"/>
            </a:endParaRPr>
          </a:p>
          <a:p>
            <a:pPr marL="12700" marR="121920">
              <a:lnSpc>
                <a:spcPct val="100000"/>
              </a:lnSpc>
            </a:pPr>
            <a:r>
              <a:rPr sz="145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учебной</a:t>
            </a:r>
            <a:r>
              <a:rPr sz="1450" spc="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информации,</a:t>
            </a:r>
            <a:r>
              <a:rPr sz="145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необходимой</a:t>
            </a:r>
            <a:r>
              <a:rPr sz="1450" spc="7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для</a:t>
            </a:r>
            <a:r>
              <a:rPr sz="14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последующего </a:t>
            </a:r>
            <a:r>
              <a:rPr sz="145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выполнения</a:t>
            </a:r>
            <a:r>
              <a:rPr sz="145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40" dirty="0">
                <a:solidFill>
                  <a:srgbClr val="273478"/>
                </a:solidFill>
                <a:latin typeface="Microsoft Sans Serif"/>
                <a:cs typeface="Microsoft Sans Serif"/>
              </a:rPr>
              <a:t>работ,</a:t>
            </a:r>
            <a:r>
              <a:rPr sz="1450" spc="6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связанных</a:t>
            </a:r>
            <a:r>
              <a:rPr sz="145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dirty="0">
                <a:solidFill>
                  <a:srgbClr val="273478"/>
                </a:solidFill>
                <a:latin typeface="Microsoft Sans Serif"/>
                <a:cs typeface="Microsoft Sans Serif"/>
              </a:rPr>
              <a:t>с</a:t>
            </a:r>
            <a:r>
              <a:rPr sz="145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будущей</a:t>
            </a:r>
            <a:r>
              <a:rPr sz="1450" spc="8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45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профессиональной</a:t>
            </a:r>
            <a:endParaRPr sz="14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45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деятельностью</a:t>
            </a:r>
            <a:endParaRPr sz="145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696717" y="2561082"/>
            <a:ext cx="975360" cy="2718435"/>
          </a:xfrm>
          <a:custGeom>
            <a:avLst/>
            <a:gdLst/>
            <a:ahLst/>
            <a:cxnLst/>
            <a:rect l="l" t="t" r="r" b="b"/>
            <a:pathLst>
              <a:path w="975360" h="2718435">
                <a:moveTo>
                  <a:pt x="0" y="1274063"/>
                </a:moveTo>
                <a:lnTo>
                  <a:pt x="487425" y="1274063"/>
                </a:lnTo>
              </a:path>
              <a:path w="975360" h="2718435">
                <a:moveTo>
                  <a:pt x="487680" y="10667"/>
                </a:moveTo>
                <a:lnTo>
                  <a:pt x="975106" y="10667"/>
                </a:lnTo>
              </a:path>
              <a:path w="975360" h="2718435">
                <a:moveTo>
                  <a:pt x="487680" y="1274063"/>
                </a:moveTo>
                <a:lnTo>
                  <a:pt x="975106" y="1274063"/>
                </a:lnTo>
              </a:path>
              <a:path w="975360" h="2718435">
                <a:moveTo>
                  <a:pt x="487680" y="2709671"/>
                </a:moveTo>
                <a:lnTo>
                  <a:pt x="975106" y="2709671"/>
                </a:lnTo>
              </a:path>
              <a:path w="975360" h="2718435">
                <a:moveTo>
                  <a:pt x="487680" y="0"/>
                </a:moveTo>
                <a:lnTo>
                  <a:pt x="487680" y="2718307"/>
                </a:lnTo>
              </a:path>
            </a:pathLst>
          </a:custGeom>
          <a:ln w="28956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2370568" y="463344"/>
            <a:ext cx="716407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Практическая</a:t>
            </a:r>
            <a:r>
              <a:rPr spc="25" dirty="0"/>
              <a:t> </a:t>
            </a:r>
            <a:r>
              <a:rPr spc="-20" dirty="0"/>
              <a:t>подготовка,</a:t>
            </a:r>
            <a:r>
              <a:rPr spc="25" dirty="0"/>
              <a:t> </a:t>
            </a:r>
            <a:r>
              <a:rPr spc="-5" dirty="0"/>
              <a:t>прикладные </a:t>
            </a:r>
            <a:r>
              <a:rPr spc="-25" dirty="0"/>
              <a:t>модули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117091"/>
            <a:ext cx="1858010" cy="0"/>
          </a:xfrm>
          <a:custGeom>
            <a:avLst/>
            <a:gdLst/>
            <a:ahLst/>
            <a:cxnLst/>
            <a:rect l="l" t="t" r="r" b="b"/>
            <a:pathLst>
              <a:path w="1858010">
                <a:moveTo>
                  <a:pt x="0" y="0"/>
                </a:moveTo>
                <a:lnTo>
                  <a:pt x="1857883" y="0"/>
                </a:lnTo>
              </a:path>
            </a:pathLst>
          </a:custGeom>
          <a:ln w="76200">
            <a:solidFill>
              <a:srgbClr val="0071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78240" y="4559808"/>
            <a:ext cx="2145792" cy="211074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7990" y="1653352"/>
            <a:ext cx="1761552" cy="18716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115055" y="1795284"/>
            <a:ext cx="1358645" cy="51128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518403" y="1795284"/>
            <a:ext cx="941070" cy="51128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719429" y="1577466"/>
            <a:ext cx="8826500" cy="4130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7498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rgbClr val="273478"/>
                </a:solidFill>
                <a:latin typeface="Arial"/>
                <a:cs typeface="Arial"/>
              </a:rPr>
              <a:t>Использование</a:t>
            </a:r>
            <a:r>
              <a:rPr sz="1800" b="1" spc="45" dirty="0">
                <a:solidFill>
                  <a:srgbClr val="273478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дистанционных</a:t>
            </a:r>
            <a:r>
              <a:rPr sz="18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образовательных</a:t>
            </a:r>
            <a:r>
              <a:rPr sz="1800" spc="9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технологий</a:t>
            </a:r>
            <a:r>
              <a:rPr sz="18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и</a:t>
            </a:r>
            <a:r>
              <a:rPr sz="18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электронного </a:t>
            </a:r>
            <a:r>
              <a:rPr sz="1800" spc="-46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обучения</a:t>
            </a:r>
            <a:r>
              <a:rPr sz="18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способствует</a:t>
            </a:r>
            <a:r>
              <a:rPr sz="1800" spc="7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b="1" spc="-10" dirty="0">
                <a:solidFill>
                  <a:srgbClr val="273478"/>
                </a:solidFill>
                <a:latin typeface="Arial"/>
                <a:cs typeface="Arial"/>
              </a:rPr>
              <a:t>решению</a:t>
            </a:r>
            <a:r>
              <a:rPr sz="1800" b="1" spc="30" dirty="0">
                <a:solidFill>
                  <a:srgbClr val="273478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следующих</a:t>
            </a:r>
            <a:r>
              <a:rPr sz="18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b="1" spc="-20" dirty="0">
                <a:solidFill>
                  <a:srgbClr val="273478"/>
                </a:solidFill>
                <a:latin typeface="Arial"/>
                <a:cs typeface="Arial"/>
              </a:rPr>
              <a:t>задач</a:t>
            </a:r>
            <a:r>
              <a:rPr sz="18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:</a:t>
            </a:r>
            <a:endParaRPr sz="1800">
              <a:latin typeface="Microsoft Sans Serif"/>
              <a:cs typeface="Microsoft Sans Serif"/>
            </a:endParaRPr>
          </a:p>
          <a:p>
            <a:pPr marL="299085" marR="1107440" indent="-287020">
              <a:lnSpc>
                <a:spcPct val="100000"/>
              </a:lnSpc>
              <a:spcBef>
                <a:spcPts val="994"/>
              </a:spcBef>
              <a:buSzPct val="130555"/>
              <a:buChar char="•"/>
              <a:tabLst>
                <a:tab pos="299085" algn="l"/>
                <a:tab pos="299720" algn="l"/>
              </a:tabLst>
            </a:pPr>
            <a:r>
              <a:rPr sz="18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создание</a:t>
            </a:r>
            <a:r>
              <a:rPr sz="18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условий</a:t>
            </a:r>
            <a:r>
              <a:rPr sz="18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для</a:t>
            </a:r>
            <a:r>
              <a:rPr sz="18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реализации </a:t>
            </a:r>
            <a:r>
              <a:rPr sz="18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индивидуальной</a:t>
            </a:r>
            <a:r>
              <a:rPr sz="18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образовательной </a:t>
            </a:r>
            <a:r>
              <a:rPr sz="1800" spc="-46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траектории</a:t>
            </a:r>
            <a:r>
              <a:rPr sz="18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и</a:t>
            </a:r>
            <a:r>
              <a:rPr sz="18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персонализации</a:t>
            </a:r>
            <a:r>
              <a:rPr sz="180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обучения;</a:t>
            </a:r>
            <a:endParaRPr sz="1800">
              <a:latin typeface="Microsoft Sans Serif"/>
              <a:cs typeface="Microsoft Sans Serif"/>
            </a:endParaRPr>
          </a:p>
          <a:p>
            <a:pPr marL="299085" marR="667385" indent="-287020">
              <a:lnSpc>
                <a:spcPct val="100000"/>
              </a:lnSpc>
              <a:spcBef>
                <a:spcPts val="1010"/>
              </a:spcBef>
              <a:buSzPct val="130555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повышение</a:t>
            </a:r>
            <a:r>
              <a:rPr sz="1800" spc="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качества</a:t>
            </a:r>
            <a:r>
              <a:rPr sz="18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обучения</a:t>
            </a:r>
            <a:r>
              <a:rPr sz="1800" spc="4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40" dirty="0">
                <a:solidFill>
                  <a:srgbClr val="273478"/>
                </a:solidFill>
                <a:latin typeface="Microsoft Sans Serif"/>
                <a:cs typeface="Microsoft Sans Serif"/>
              </a:rPr>
              <a:t>за</a:t>
            </a:r>
            <a:r>
              <a:rPr sz="18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273478"/>
                </a:solidFill>
                <a:latin typeface="Microsoft Sans Serif"/>
                <a:cs typeface="Microsoft Sans Serif"/>
              </a:rPr>
              <a:t>счет</a:t>
            </a:r>
            <a:r>
              <a:rPr sz="18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применения</a:t>
            </a:r>
            <a:r>
              <a:rPr sz="18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средств</a:t>
            </a:r>
            <a:r>
              <a:rPr sz="18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современных </a:t>
            </a:r>
            <a:r>
              <a:rPr sz="1800" spc="-46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информационных</a:t>
            </a:r>
            <a:r>
              <a:rPr sz="18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и</a:t>
            </a:r>
            <a:r>
              <a:rPr sz="18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коммуникационных</a:t>
            </a:r>
            <a:r>
              <a:rPr sz="1800" spc="4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технологий;</a:t>
            </a:r>
            <a:endParaRPr sz="1800">
              <a:latin typeface="Microsoft Sans Serif"/>
              <a:cs typeface="Microsoft Sans Serif"/>
            </a:endParaRPr>
          </a:p>
          <a:p>
            <a:pPr marL="299085" marR="5080" indent="-287020">
              <a:lnSpc>
                <a:spcPct val="100000"/>
              </a:lnSpc>
              <a:spcBef>
                <a:spcPts val="994"/>
              </a:spcBef>
              <a:buSzPct val="130555"/>
              <a:buChar char="•"/>
              <a:tabLst>
                <a:tab pos="299085" algn="l"/>
                <a:tab pos="299720" algn="l"/>
              </a:tabLst>
            </a:pPr>
            <a:r>
              <a:rPr sz="18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открытый</a:t>
            </a:r>
            <a:r>
              <a:rPr sz="18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доступ</a:t>
            </a:r>
            <a:r>
              <a:rPr sz="18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14" dirty="0">
                <a:solidFill>
                  <a:srgbClr val="273478"/>
                </a:solidFill>
                <a:latin typeface="Microsoft Sans Serif"/>
                <a:cs typeface="Microsoft Sans Serif"/>
              </a:rPr>
              <a:t>к</a:t>
            </a:r>
            <a:r>
              <a:rPr sz="18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информационным</a:t>
            </a:r>
            <a:r>
              <a:rPr sz="18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ресурсам,</a:t>
            </a:r>
            <a:r>
              <a:rPr sz="1800" spc="6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необходимым</a:t>
            </a:r>
            <a:r>
              <a:rPr sz="18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для</a:t>
            </a:r>
            <a:r>
              <a:rPr sz="18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обеспечения </a:t>
            </a:r>
            <a:r>
              <a:rPr sz="1800" spc="-46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образовательного</a:t>
            </a:r>
            <a:r>
              <a:rPr sz="1800" spc="4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процесса</a:t>
            </a:r>
            <a:r>
              <a:rPr sz="18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73478"/>
                </a:solidFill>
                <a:latin typeface="Microsoft Sans Serif"/>
                <a:cs typeface="Microsoft Sans Serif"/>
              </a:rPr>
              <a:t>в</a:t>
            </a:r>
            <a:r>
              <a:rPr sz="18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любое</a:t>
            </a:r>
            <a:r>
              <a:rPr sz="180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удобное</a:t>
            </a:r>
            <a:r>
              <a:rPr sz="1800" spc="4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для</a:t>
            </a:r>
            <a:r>
              <a:rPr sz="18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обучающегося</a:t>
            </a:r>
            <a:r>
              <a:rPr sz="18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время;</a:t>
            </a:r>
            <a:endParaRPr sz="1800">
              <a:latin typeface="Microsoft Sans Serif"/>
              <a:cs typeface="Microsoft Sans Serif"/>
            </a:endParaRPr>
          </a:p>
          <a:p>
            <a:pPr marL="299085" indent="-287020">
              <a:lnSpc>
                <a:spcPct val="100000"/>
              </a:lnSpc>
              <a:spcBef>
                <a:spcPts val="1290"/>
              </a:spcBef>
              <a:buSzPct val="130555"/>
              <a:buChar char="•"/>
              <a:tabLst>
                <a:tab pos="299085" algn="l"/>
                <a:tab pos="299720" algn="l"/>
              </a:tabLst>
            </a:pPr>
            <a:r>
              <a:rPr sz="18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создание</a:t>
            </a:r>
            <a:r>
              <a:rPr sz="18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единой</a:t>
            </a:r>
            <a:r>
              <a:rPr sz="18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образовательной</a:t>
            </a:r>
            <a:r>
              <a:rPr sz="18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среды;</a:t>
            </a:r>
            <a:endParaRPr sz="1800">
              <a:latin typeface="Microsoft Sans Serif"/>
              <a:cs typeface="Microsoft Sans Serif"/>
            </a:endParaRPr>
          </a:p>
          <a:p>
            <a:pPr marL="299085" marR="2070735" indent="-287020">
              <a:lnSpc>
                <a:spcPct val="100000"/>
              </a:lnSpc>
              <a:spcBef>
                <a:spcPts val="994"/>
              </a:spcBef>
              <a:buSzPct val="130555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повышение</a:t>
            </a:r>
            <a:r>
              <a:rPr sz="1800" spc="5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эффективности </a:t>
            </a:r>
            <a:r>
              <a:rPr sz="18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образовательной</a:t>
            </a:r>
            <a:r>
              <a:rPr sz="1800" spc="5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деятельности, </a:t>
            </a:r>
            <a:r>
              <a:rPr sz="1800" spc="-459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интенсификации самостоятельной</a:t>
            </a:r>
            <a:r>
              <a:rPr sz="1800" spc="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работы</a:t>
            </a:r>
            <a:r>
              <a:rPr sz="18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обучающихся;</a:t>
            </a:r>
            <a:endParaRPr sz="1800">
              <a:latin typeface="Microsoft Sans Serif"/>
              <a:cs typeface="Microsoft Sans Serif"/>
            </a:endParaRPr>
          </a:p>
          <a:p>
            <a:pPr marL="363220" indent="-350520">
              <a:lnSpc>
                <a:spcPct val="100000"/>
              </a:lnSpc>
              <a:spcBef>
                <a:spcPts val="1010"/>
              </a:spcBef>
              <a:buSzPct val="130555"/>
              <a:buChar char="•"/>
              <a:tabLst>
                <a:tab pos="362585" algn="l"/>
                <a:tab pos="363220" algn="l"/>
              </a:tabLst>
            </a:pPr>
            <a:r>
              <a:rPr sz="18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повышение</a:t>
            </a:r>
            <a:r>
              <a:rPr sz="1800" spc="4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эффективности</a:t>
            </a:r>
            <a:r>
              <a:rPr sz="18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организации</a:t>
            </a:r>
            <a:r>
              <a:rPr sz="180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образовательного</a:t>
            </a:r>
            <a:r>
              <a:rPr sz="1800" spc="5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процесса.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676400" y="880865"/>
            <a:ext cx="8258809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Технологии</a:t>
            </a:r>
            <a:r>
              <a:rPr spc="15" dirty="0"/>
              <a:t> </a:t>
            </a:r>
            <a:r>
              <a:rPr spc="-10" dirty="0"/>
              <a:t>дистанционного</a:t>
            </a:r>
            <a:r>
              <a:rPr spc="15" dirty="0"/>
              <a:t> </a:t>
            </a:r>
            <a:r>
              <a:rPr dirty="0"/>
              <a:t>и</a:t>
            </a:r>
            <a:r>
              <a:rPr spc="-5" dirty="0"/>
              <a:t> </a:t>
            </a:r>
            <a:r>
              <a:rPr spc="-20" dirty="0"/>
              <a:t>электронного</a:t>
            </a:r>
            <a:r>
              <a:rPr spc="40" dirty="0"/>
              <a:t> </a:t>
            </a:r>
            <a:r>
              <a:rPr spc="-10" dirty="0"/>
              <a:t>обучения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xfrm>
            <a:off x="10352540" y="557380"/>
            <a:ext cx="838199" cy="5060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64"/>
              </a:lnSpc>
            </a:pPr>
            <a:endParaRPr lang="ru-RU" spc="-5" dirty="0"/>
          </a:p>
          <a:p>
            <a:pPr marL="38100">
              <a:lnSpc>
                <a:spcPts val="1864"/>
              </a:lnSpc>
            </a:pPr>
            <a:endParaRPr spc="-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117091"/>
            <a:ext cx="1858010" cy="0"/>
          </a:xfrm>
          <a:custGeom>
            <a:avLst/>
            <a:gdLst/>
            <a:ahLst/>
            <a:cxnLst/>
            <a:rect l="l" t="t" r="r" b="b"/>
            <a:pathLst>
              <a:path w="1858010">
                <a:moveTo>
                  <a:pt x="0" y="0"/>
                </a:moveTo>
                <a:lnTo>
                  <a:pt x="1857883" y="0"/>
                </a:lnTo>
              </a:path>
            </a:pathLst>
          </a:custGeom>
          <a:ln w="76200">
            <a:solidFill>
              <a:srgbClr val="0071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85276" y="4607052"/>
            <a:ext cx="2147316" cy="210921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59279" y="1734311"/>
            <a:ext cx="3681222" cy="56768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96874" y="1797176"/>
            <a:ext cx="9533890" cy="3669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8895" marR="508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Основные </a:t>
            </a:r>
            <a:r>
              <a:rPr sz="2000" b="1" spc="-5" dirty="0">
                <a:solidFill>
                  <a:srgbClr val="273478"/>
                </a:solidFill>
                <a:latin typeface="Arial"/>
                <a:cs typeface="Arial"/>
              </a:rPr>
              <a:t>направления </a:t>
            </a:r>
            <a:r>
              <a:rPr sz="2000" b="1" dirty="0">
                <a:solidFill>
                  <a:srgbClr val="273478"/>
                </a:solidFill>
                <a:latin typeface="Arial"/>
                <a:cs typeface="Arial"/>
              </a:rPr>
              <a:t>применения </a:t>
            </a:r>
            <a:r>
              <a:rPr sz="2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электронного </a:t>
            </a:r>
            <a:r>
              <a:rPr sz="2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обучения </a:t>
            </a:r>
            <a:r>
              <a:rPr sz="2000" dirty="0">
                <a:solidFill>
                  <a:srgbClr val="273478"/>
                </a:solidFill>
                <a:latin typeface="Microsoft Sans Serif"/>
                <a:cs typeface="Microsoft Sans Serif"/>
              </a:rPr>
              <a:t>и </a:t>
            </a:r>
            <a:r>
              <a:rPr sz="2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дистанционных </a:t>
            </a:r>
            <a:r>
              <a:rPr sz="2000" spc="-5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образовательных</a:t>
            </a:r>
            <a:r>
              <a:rPr sz="20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технологий</a:t>
            </a:r>
            <a:r>
              <a:rPr sz="2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273478"/>
                </a:solidFill>
                <a:latin typeface="Microsoft Sans Serif"/>
                <a:cs typeface="Microsoft Sans Serif"/>
              </a:rPr>
              <a:t>в</a:t>
            </a:r>
            <a:r>
              <a:rPr sz="20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реализации</a:t>
            </a:r>
            <a:r>
              <a:rPr sz="2000" spc="-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общеобразовательного</a:t>
            </a:r>
            <a:r>
              <a:rPr sz="2000" spc="-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цикла:</a:t>
            </a:r>
            <a:endParaRPr sz="20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50" dirty="0">
              <a:latin typeface="Microsoft Sans Serif"/>
              <a:cs typeface="Microsoft Sans Serif"/>
            </a:endParaRPr>
          </a:p>
          <a:p>
            <a:pPr marL="48895" marR="466725" indent="-36830">
              <a:lnSpc>
                <a:spcPct val="100000"/>
              </a:lnSpc>
              <a:buSzPct val="130000"/>
              <a:buChar char="•"/>
              <a:tabLst>
                <a:tab pos="299085" algn="l"/>
                <a:tab pos="299720" algn="l"/>
              </a:tabLst>
            </a:pPr>
            <a:r>
              <a:rPr sz="2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обеспечение </a:t>
            </a:r>
            <a:r>
              <a:rPr sz="2000" spc="-30" dirty="0">
                <a:solidFill>
                  <a:srgbClr val="273478"/>
                </a:solidFill>
                <a:latin typeface="Microsoft Sans Serif"/>
                <a:cs typeface="Microsoft Sans Serif"/>
              </a:rPr>
              <a:t>возможности </a:t>
            </a:r>
            <a:r>
              <a:rPr sz="2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эффективной </a:t>
            </a:r>
            <a:r>
              <a:rPr sz="2000" spc="-40" dirty="0">
                <a:solidFill>
                  <a:srgbClr val="273478"/>
                </a:solidFill>
                <a:latin typeface="Microsoft Sans Serif"/>
                <a:cs typeface="Microsoft Sans Serif"/>
              </a:rPr>
              <a:t>подготовки </a:t>
            </a:r>
            <a:r>
              <a:rPr sz="2000" spc="-125" dirty="0">
                <a:solidFill>
                  <a:srgbClr val="273478"/>
                </a:solidFill>
                <a:latin typeface="Microsoft Sans Serif"/>
                <a:cs typeface="Microsoft Sans Serif"/>
              </a:rPr>
              <a:t>к</a:t>
            </a:r>
            <a:r>
              <a:rPr sz="2000" spc="-1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текущему </a:t>
            </a:r>
            <a:r>
              <a:rPr sz="2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контролю </a:t>
            </a:r>
            <a:r>
              <a:rPr sz="2000" spc="-5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успеваемости</a:t>
            </a:r>
            <a:r>
              <a:rPr sz="2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273478"/>
                </a:solidFill>
                <a:latin typeface="Microsoft Sans Serif"/>
                <a:cs typeface="Microsoft Sans Serif"/>
              </a:rPr>
              <a:t>и</a:t>
            </a:r>
            <a:r>
              <a:rPr sz="20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промежуточной</a:t>
            </a:r>
            <a:r>
              <a:rPr sz="2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аттестации</a:t>
            </a:r>
            <a:r>
              <a:rPr sz="200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по</a:t>
            </a:r>
            <a:r>
              <a:rPr sz="2000" spc="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ряду</a:t>
            </a:r>
            <a:r>
              <a:rPr sz="2000" spc="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учебных</a:t>
            </a:r>
            <a:r>
              <a:rPr sz="20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дисциплин </a:t>
            </a:r>
            <a:r>
              <a:rPr sz="2000" dirty="0">
                <a:solidFill>
                  <a:srgbClr val="273478"/>
                </a:solidFill>
                <a:latin typeface="Microsoft Sans Serif"/>
                <a:cs typeface="Microsoft Sans Serif"/>
              </a:rPr>
              <a:t>и </a:t>
            </a:r>
            <a:r>
              <a:rPr sz="20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профессиональных</a:t>
            </a:r>
            <a:r>
              <a:rPr sz="2000" spc="-3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модулей;</a:t>
            </a:r>
            <a:endParaRPr sz="2000" dirty="0">
              <a:latin typeface="Microsoft Sans Serif"/>
              <a:cs typeface="Microsoft Sans Serif"/>
            </a:endParaRPr>
          </a:p>
          <a:p>
            <a:pPr marL="299085" indent="-287020">
              <a:lnSpc>
                <a:spcPct val="100000"/>
              </a:lnSpc>
              <a:spcBef>
                <a:spcPts val="1205"/>
              </a:spcBef>
              <a:buSzPct val="130000"/>
              <a:buChar char="•"/>
              <a:tabLst>
                <a:tab pos="299085" algn="l"/>
                <a:tab pos="299720" algn="l"/>
              </a:tabLst>
            </a:pPr>
            <a:r>
              <a:rPr sz="2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обеспечение</a:t>
            </a:r>
            <a:r>
              <a:rPr sz="2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исследовательской</a:t>
            </a:r>
            <a:r>
              <a:rPr sz="2000" spc="-3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273478"/>
                </a:solidFill>
                <a:latin typeface="Microsoft Sans Serif"/>
                <a:cs typeface="Microsoft Sans Serif"/>
              </a:rPr>
              <a:t>и</a:t>
            </a:r>
            <a:r>
              <a:rPr sz="20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проектной</a:t>
            </a:r>
            <a:r>
              <a:rPr sz="2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деятельности</a:t>
            </a:r>
            <a:r>
              <a:rPr sz="2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обучающихся;</a:t>
            </a:r>
            <a:endParaRPr sz="2000" dirty="0">
              <a:latin typeface="Microsoft Sans Serif"/>
              <a:cs typeface="Microsoft Sans Serif"/>
            </a:endParaRPr>
          </a:p>
          <a:p>
            <a:pPr marL="299085" marR="1362075" indent="-287020">
              <a:lnSpc>
                <a:spcPct val="100000"/>
              </a:lnSpc>
              <a:spcBef>
                <a:spcPts val="1200"/>
              </a:spcBef>
              <a:buSzPct val="130000"/>
              <a:buChar char="•"/>
              <a:tabLst>
                <a:tab pos="299085" algn="l"/>
                <a:tab pos="299720" algn="l"/>
              </a:tabLst>
            </a:pPr>
            <a:r>
              <a:rPr sz="2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обеспечение </a:t>
            </a:r>
            <a:r>
              <a:rPr sz="2000" spc="-40" dirty="0">
                <a:solidFill>
                  <a:srgbClr val="273478"/>
                </a:solidFill>
                <a:latin typeface="Microsoft Sans Serif"/>
                <a:cs typeface="Microsoft Sans Serif"/>
              </a:rPr>
              <a:t>подготовки</a:t>
            </a:r>
            <a:r>
              <a:rPr sz="20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273478"/>
                </a:solidFill>
                <a:latin typeface="Microsoft Sans Serif"/>
                <a:cs typeface="Microsoft Sans Serif"/>
              </a:rPr>
              <a:t>и</a:t>
            </a:r>
            <a:r>
              <a:rPr sz="2000" spc="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участия</a:t>
            </a:r>
            <a:r>
              <a:rPr sz="200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обучающихся</a:t>
            </a:r>
            <a:r>
              <a:rPr sz="2000" spc="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273478"/>
                </a:solidFill>
                <a:latin typeface="Microsoft Sans Serif"/>
                <a:cs typeface="Microsoft Sans Serif"/>
              </a:rPr>
              <a:t>в</a:t>
            </a:r>
            <a:r>
              <a:rPr sz="2000" spc="1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дистанционных </a:t>
            </a:r>
            <a:r>
              <a:rPr sz="2000" spc="-52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конференциях,</a:t>
            </a:r>
            <a:r>
              <a:rPr sz="2000" spc="-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олимпиадах,</a:t>
            </a:r>
            <a:r>
              <a:rPr sz="2000" spc="-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30" dirty="0">
                <a:solidFill>
                  <a:srgbClr val="273478"/>
                </a:solidFill>
                <a:latin typeface="Microsoft Sans Serif"/>
                <a:cs typeface="Microsoft Sans Serif"/>
              </a:rPr>
              <a:t>конкурсах;</a:t>
            </a:r>
            <a:endParaRPr sz="2000" dirty="0">
              <a:latin typeface="Microsoft Sans Serif"/>
              <a:cs typeface="Microsoft Sans Serif"/>
            </a:endParaRPr>
          </a:p>
          <a:p>
            <a:pPr marL="299085" indent="-287020">
              <a:lnSpc>
                <a:spcPct val="100000"/>
              </a:lnSpc>
              <a:spcBef>
                <a:spcPts val="1200"/>
              </a:spcBef>
              <a:buSzPct val="130000"/>
              <a:buChar char="•"/>
              <a:tabLst>
                <a:tab pos="299085" algn="l"/>
                <a:tab pos="299720" algn="l"/>
              </a:tabLst>
            </a:pPr>
            <a:r>
              <a:rPr sz="2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обеспечение</a:t>
            </a:r>
            <a:r>
              <a:rPr sz="2000" spc="10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273478"/>
                </a:solidFill>
                <a:latin typeface="Microsoft Sans Serif"/>
                <a:cs typeface="Microsoft Sans Serif"/>
              </a:rPr>
              <a:t>интенсификации</a:t>
            </a:r>
            <a:r>
              <a:rPr sz="20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273478"/>
                </a:solidFill>
                <a:latin typeface="Microsoft Sans Serif"/>
                <a:cs typeface="Microsoft Sans Serif"/>
              </a:rPr>
              <a:t>общеобразовательной</a:t>
            </a:r>
            <a:r>
              <a:rPr sz="2000" spc="-25" dirty="0">
                <a:solidFill>
                  <a:srgbClr val="273478"/>
                </a:solidFill>
                <a:latin typeface="Microsoft Sans Serif"/>
                <a:cs typeface="Microsoft Sans Serif"/>
              </a:rPr>
              <a:t> </a:t>
            </a:r>
            <a:r>
              <a:rPr sz="2000" spc="-40" dirty="0">
                <a:solidFill>
                  <a:srgbClr val="273478"/>
                </a:solidFill>
                <a:latin typeface="Microsoft Sans Serif"/>
                <a:cs typeface="Microsoft Sans Serif"/>
              </a:rPr>
              <a:t>подготовки.</a:t>
            </a:r>
            <a:endParaRPr sz="2000" dirty="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858010" y="921511"/>
            <a:ext cx="82600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Технологии</a:t>
            </a:r>
            <a:r>
              <a:rPr spc="10" dirty="0"/>
              <a:t> </a:t>
            </a:r>
            <a:r>
              <a:rPr spc="-10" dirty="0"/>
              <a:t>дистанционного</a:t>
            </a:r>
            <a:r>
              <a:rPr spc="10" dirty="0"/>
              <a:t> </a:t>
            </a:r>
            <a:r>
              <a:rPr dirty="0"/>
              <a:t>и</a:t>
            </a:r>
            <a:r>
              <a:rPr spc="-10" dirty="0"/>
              <a:t> </a:t>
            </a:r>
            <a:r>
              <a:rPr spc="-20" dirty="0"/>
              <a:t>электронного</a:t>
            </a:r>
            <a:r>
              <a:rPr spc="35" dirty="0"/>
              <a:t> </a:t>
            </a:r>
            <a:r>
              <a:rPr spc="-10" dirty="0"/>
              <a:t>обучения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xfrm>
            <a:off x="10413492" y="546665"/>
            <a:ext cx="838199" cy="5060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64"/>
              </a:lnSpc>
            </a:pPr>
            <a:endParaRPr lang="ru-RU" spc="-5" dirty="0"/>
          </a:p>
          <a:p>
            <a:pPr marL="38100">
              <a:lnSpc>
                <a:spcPts val="1864"/>
              </a:lnSpc>
            </a:pPr>
            <a:endParaRPr spc="-5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37</TotalTime>
  <Words>783</Words>
  <Application>Microsoft Office PowerPoint</Application>
  <PresentationFormat>Широкоэкранный</PresentationFormat>
  <Paragraphs>110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Microsoft Sans Serif</vt:lpstr>
      <vt:lpstr>Times New Roman</vt:lpstr>
      <vt:lpstr>Wingdings 3</vt:lpstr>
      <vt:lpstr>Ион (конференц-зал)</vt:lpstr>
      <vt:lpstr>Презентация PowerPoint</vt:lpstr>
      <vt:lpstr>Основные направления совершенствования системы преподавания учебных предметов</vt:lpstr>
      <vt:lpstr>Интенсивная подготовка, интеграция общеобразовательной и профессиональной подготовки</vt:lpstr>
      <vt:lpstr>Профессиональная направленность общеобразовательной  подготовки</vt:lpstr>
      <vt:lpstr>Практическая подготовка, прикладные модули</vt:lpstr>
      <vt:lpstr>Практическая подготовка, прикладные модули</vt:lpstr>
      <vt:lpstr>Технологии дистанционного и электронного обучения</vt:lpstr>
      <vt:lpstr>Технологии дистанционного и электронного обучения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Windows</cp:lastModifiedBy>
  <cp:revision>5</cp:revision>
  <dcterms:created xsi:type="dcterms:W3CDTF">2022-11-24T18:44:06Z</dcterms:created>
  <dcterms:modified xsi:type="dcterms:W3CDTF">2022-11-25T17:18:56Z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2021-10-06T00:00:00Z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2022-11-24T00:00:00Z</vt:filetime>
  </property>
</Properties>
</file>