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0" r:id="rId4"/>
    <p:sldId id="261" r:id="rId5"/>
    <p:sldId id="262" r:id="rId6"/>
    <p:sldId id="267" r:id="rId7"/>
    <p:sldId id="27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42" y="-378"/>
      </p:cViewPr>
      <p:guideLst>
        <p:guide orient="horz" pos="20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610" y="581025"/>
            <a:ext cx="703008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</a:rPr>
              <a:t>Основные задачи и порядок проведения демонстрационного экзамена.</a:t>
            </a:r>
            <a:endParaRPr lang="ru-RU" sz="5400" dirty="0" smtClean="0">
              <a:solidFill>
                <a:schemeClr val="accent2"/>
              </a:solidFill>
            </a:endParaRPr>
          </a:p>
          <a:p>
            <a:endParaRPr lang="ru-RU" sz="5400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63933" y="6464580"/>
            <a:ext cx="1824355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Выполнила: Власова Н.Р.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605" y="392430"/>
            <a:ext cx="817435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800" dirty="0" smtClean="0"/>
              <a:t> Демонстрационный экзамен -это </a:t>
            </a:r>
            <a:endParaRPr lang="ru-RU" sz="2800" dirty="0" smtClean="0"/>
          </a:p>
          <a:p>
            <a:pPr algn="l"/>
            <a:r>
              <a:rPr lang="ru-RU" sz="2800" dirty="0" smtClean="0"/>
              <a:t>действенный и качественный </a:t>
            </a:r>
            <a:endParaRPr lang="ru-RU" sz="2800" dirty="0" smtClean="0"/>
          </a:p>
          <a:p>
            <a:pPr algn="l"/>
            <a:r>
              <a:rPr lang="ru-RU" sz="2800" dirty="0" smtClean="0"/>
              <a:t>инструмент, который позволяет </a:t>
            </a:r>
            <a:endParaRPr lang="ru-RU" sz="2800" dirty="0" smtClean="0"/>
          </a:p>
          <a:p>
            <a:pPr algn="l"/>
            <a:r>
              <a:rPr lang="ru-RU" sz="2800" dirty="0" smtClean="0"/>
              <a:t>через моделирование реальных </a:t>
            </a:r>
            <a:endParaRPr lang="ru-RU" sz="2800" dirty="0" smtClean="0"/>
          </a:p>
          <a:p>
            <a:pPr algn="l"/>
            <a:r>
              <a:rPr lang="ru-RU" sz="2800" dirty="0" smtClean="0"/>
              <a:t>практических условий провести</a:t>
            </a:r>
            <a:endParaRPr lang="ru-RU" sz="2800" dirty="0" smtClean="0"/>
          </a:p>
          <a:p>
            <a:pPr algn="l"/>
            <a:r>
              <a:rPr lang="ru-RU" sz="2800" dirty="0" smtClean="0"/>
              <a:t> независимую оценку </a:t>
            </a:r>
            <a:endParaRPr lang="ru-RU" sz="2800" dirty="0" smtClean="0"/>
          </a:p>
          <a:p>
            <a:pPr algn="l"/>
            <a:r>
              <a:rPr lang="ru-RU" sz="2800" dirty="0" smtClean="0"/>
              <a:t>сформированности компетенции </a:t>
            </a:r>
            <a:endParaRPr lang="ru-RU" sz="2800" dirty="0" smtClean="0"/>
          </a:p>
          <a:p>
            <a:pPr algn="l"/>
            <a:r>
              <a:rPr lang="ru-RU" sz="2800" dirty="0" smtClean="0"/>
              <a:t>студентов или выпускников и </a:t>
            </a:r>
            <a:endParaRPr lang="ru-RU" sz="2800" dirty="0" smtClean="0"/>
          </a:p>
          <a:p>
            <a:pPr algn="l"/>
            <a:r>
              <a:rPr lang="ru-RU" sz="2800" dirty="0" smtClean="0"/>
              <a:t>определить их реальные знания,  </a:t>
            </a:r>
            <a:endParaRPr lang="ru-RU" sz="2800" dirty="0" smtClean="0"/>
          </a:p>
          <a:p>
            <a:pPr algn="l"/>
            <a:r>
              <a:rPr lang="ru-RU" sz="2800" dirty="0" smtClean="0"/>
              <a:t>умения,  навыки и проводить </a:t>
            </a:r>
            <a:endParaRPr lang="ru-RU" sz="2800" dirty="0" smtClean="0"/>
          </a:p>
          <a:p>
            <a:pPr algn="l"/>
            <a:r>
              <a:rPr lang="ru-RU" sz="2800" dirty="0" smtClean="0"/>
              <a:t>работу по возможной модернизации образовательных программ и </a:t>
            </a:r>
            <a:endParaRPr lang="ru-RU" sz="2800" dirty="0" smtClean="0"/>
          </a:p>
          <a:p>
            <a:pPr algn="l"/>
            <a:r>
              <a:rPr lang="ru-RU" sz="2800" dirty="0" smtClean="0"/>
              <a:t>включению представителей </a:t>
            </a:r>
            <a:endParaRPr lang="ru-RU" sz="2800" dirty="0" smtClean="0"/>
          </a:p>
          <a:p>
            <a:pPr algn="l"/>
            <a:r>
              <a:rPr lang="ru-RU" sz="2800" dirty="0" smtClean="0"/>
              <a:t>работодателей в образовательный процесс.</a:t>
            </a:r>
            <a:endParaRPr lang="ru-RU" sz="2800" dirty="0" smtClean="0"/>
          </a:p>
        </p:txBody>
      </p:sp>
      <p:pic>
        <p:nvPicPr>
          <p:cNvPr id="5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65" y="392430"/>
            <a:ext cx="2860675" cy="2828925"/>
          </a:xfrm>
          <a:prstGeom prst="rect">
            <a:avLst/>
          </a:prstGeom>
        </p:spPr>
      </p:pic>
      <p:pic>
        <p:nvPicPr>
          <p:cNvPr id="9220" name="Изображение 92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265" y="3388360"/>
            <a:ext cx="2861310" cy="25838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0" y="4386580"/>
            <a:ext cx="1470660" cy="2321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369308" y="116632"/>
            <a:ext cx="7632848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 показывает аналитика и опыт, демонстрационный экзамен влияет на развитие материально-технической базы, ведь площадки для демонстрационного экзамена используются еще и для подготовки кадров.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2363401"/>
            <a:ext cx="5832648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Как инструмент независимой оценки, демонстрационный экзамен обладает объективностью оценки подготовки кадров, позволяет оценить ресурсы профессиональных заведений – это своеобразная форма аудита, дает возможность выявлять как проблемные точки, так и точки роста</a:t>
            </a:r>
            <a:endParaRPr lang="ru-RU" sz="2800" i="1" u="sng" dirty="0">
              <a:solidFill>
                <a:schemeClr val="accent2"/>
              </a:solidFill>
            </a:endParaRPr>
          </a:p>
        </p:txBody>
      </p:sp>
      <p:pic>
        <p:nvPicPr>
          <p:cNvPr id="75780" name="Изображение 75779" descr="олдорлдрол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" y="4538980"/>
            <a:ext cx="2371725" cy="2169160"/>
          </a:xfrm>
          <a:prstGeom prst="rect">
            <a:avLst/>
          </a:prstGeom>
          <a:noFill/>
          <a:ln w="38100" cap="flat" cmpd="dbl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819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" y="1494790"/>
            <a:ext cx="2020570" cy="28917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835" y="257810"/>
            <a:ext cx="8453120" cy="6554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Комплект оценочной документации -это комплекс требований для проведения демонстрационного экзамена по компетенции, включающий задания, перечень оборудования и оснащения, план застройки площадки, требования к  составу экспертных групп,</a:t>
            </a:r>
            <a:endParaRPr lang="ru-RU" sz="2800" dirty="0" smtClean="0"/>
          </a:p>
          <a:p>
            <a:r>
              <a:rPr lang="ru-RU" sz="2800" dirty="0" smtClean="0"/>
              <a:t> а также инструкцию по технике безопасности. </a:t>
            </a:r>
            <a:endParaRPr lang="ru-RU" sz="2800" dirty="0" smtClean="0"/>
          </a:p>
          <a:p>
            <a:r>
              <a:rPr lang="ru-RU" sz="2800" dirty="0" smtClean="0"/>
              <a:t>Специалисты отдела </a:t>
            </a:r>
            <a:endParaRPr lang="ru-RU" sz="2800" dirty="0" smtClean="0"/>
          </a:p>
          <a:p>
            <a:r>
              <a:rPr lang="ru-RU" sz="2800" dirty="0" smtClean="0"/>
              <a:t>информационных </a:t>
            </a:r>
            <a:endParaRPr lang="ru-RU" sz="2800" dirty="0" smtClean="0"/>
          </a:p>
          <a:p>
            <a:r>
              <a:rPr lang="ru-RU" sz="2800" dirty="0" smtClean="0"/>
              <a:t>технологий  организовывают </a:t>
            </a:r>
            <a:endParaRPr lang="ru-RU" sz="2800" dirty="0" smtClean="0"/>
          </a:p>
          <a:p>
            <a:r>
              <a:rPr lang="ru-RU" sz="2800" dirty="0" smtClean="0"/>
              <a:t>онлайн трансляцию </a:t>
            </a:r>
            <a:endParaRPr lang="ru-RU" sz="2800" dirty="0" smtClean="0"/>
          </a:p>
          <a:p>
            <a:r>
              <a:rPr lang="ru-RU" sz="2800" dirty="0" smtClean="0"/>
              <a:t>происходящего на </a:t>
            </a:r>
            <a:endParaRPr lang="ru-RU" sz="2800" dirty="0" smtClean="0"/>
          </a:p>
          <a:p>
            <a:r>
              <a:rPr lang="ru-RU" sz="2800" dirty="0" smtClean="0"/>
              <a:t>экзаменационных </a:t>
            </a:r>
            <a:endParaRPr lang="ru-RU" sz="2800" dirty="0" smtClean="0"/>
          </a:p>
          <a:p>
            <a:r>
              <a:rPr lang="ru-RU" sz="2800" dirty="0" smtClean="0"/>
              <a:t>площадках, что позволило </a:t>
            </a:r>
            <a:endParaRPr lang="ru-RU" sz="2800" dirty="0" smtClean="0"/>
          </a:p>
          <a:p>
            <a:r>
              <a:rPr lang="ru-RU" sz="2800" dirty="0" smtClean="0"/>
              <a:t>сделать процесс проведения </a:t>
            </a:r>
            <a:endParaRPr lang="ru-RU" sz="2800" dirty="0" smtClean="0"/>
          </a:p>
          <a:p>
            <a:r>
              <a:rPr lang="ru-RU" sz="2800" dirty="0" smtClean="0"/>
              <a:t>экзамена еще более прозрачным.</a:t>
            </a:r>
            <a:endParaRPr lang="ru-RU" sz="2800" dirty="0" smtClean="0"/>
          </a:p>
        </p:txBody>
      </p:sp>
      <p:pic>
        <p:nvPicPr>
          <p:cNvPr id="56324" name="Изображение 56323" descr="leica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1460" y="2887980"/>
            <a:ext cx="3801745" cy="3533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t="8076" r="7600" b="23434"/>
          <a:stretch>
            <a:fillRect/>
          </a:stretch>
        </p:blipFill>
        <p:spPr>
          <a:xfrm>
            <a:off x="107504" y="42503"/>
            <a:ext cx="8984377" cy="6706808"/>
          </a:xfrm>
          <a:prstGeom prst="rect">
            <a:avLst/>
          </a:prstGeom>
        </p:spPr>
      </p:pic>
      <p:sp>
        <p:nvSpPr>
          <p:cNvPr id="4" name="TextBox 1"/>
          <p:cNvSpPr txBox="1"/>
          <p:nvPr/>
        </p:nvSpPr>
        <p:spPr>
          <a:xfrm>
            <a:off x="423228" y="1268760"/>
            <a:ext cx="8352928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sz="2400" dirty="0" smtClean="0">
                <a:solidFill>
                  <a:schemeClr val="bg1"/>
                </a:solidFill>
              </a:rPr>
              <a:t> Проведение демонстрационного экзамена повышает востребованность выпускников, его прохождение дает преимущество перед другими студентами, его участники быстрее адаптируются на производстве и выходят на высокий уровень производительности, являются более востребованными.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 А образовательные организации могут выстраивать правильное взаимодействие с предприятиями.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Студенты отмечают, что скиллс-паспорт помогает им при трудоустройстве – это подтверждение уровня их подготовки. Так растет взаимосвязь между выпускниками и работодателями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540" y="1735455"/>
            <a:ext cx="4446270" cy="4278630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491490" y="19050"/>
            <a:ext cx="7470775" cy="63696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44500"/>
            <a:r>
              <a:rPr lang="en-US" sz="2400" b="0">
                <a:latin typeface="Times New Roman" panose="02020603050405020304" charset="0"/>
                <a:ea typeface="SimSun" panose="02010600030101010101" pitchFamily="2" charset="-122"/>
              </a:rPr>
              <a:t>Предприятия получают доступ к единой базе участников движения «Молодые профессионалы (WorldSkills Russia) и выпускников, прошедших процедуру демонстрационного экзамена, и могут осуществить подбор лучших </a:t>
            </a:r>
            <a:endParaRPr lang="en-US" sz="2400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444500"/>
            <a:r>
              <a:rPr lang="en-US" sz="2400" b="0">
                <a:latin typeface="Times New Roman" panose="02020603050405020304" charset="0"/>
                <a:ea typeface="SimSun" panose="02010600030101010101" pitchFamily="2" charset="-122"/>
              </a:rPr>
              <a:t>молодых специалистов </a:t>
            </a:r>
            <a:endParaRPr lang="en-US" sz="2400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444500"/>
            <a:r>
              <a:rPr lang="en-US" sz="2400" b="0">
                <a:latin typeface="Times New Roman" panose="02020603050405020304" charset="0"/>
                <a:ea typeface="SimSun" panose="02010600030101010101" pitchFamily="2" charset="-122"/>
              </a:rPr>
              <a:t>по востребованным </a:t>
            </a:r>
            <a:endParaRPr lang="en-US" sz="2400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444500"/>
            <a:r>
              <a:rPr lang="en-US" sz="2400" b="0">
                <a:latin typeface="Times New Roman" panose="02020603050405020304" charset="0"/>
                <a:ea typeface="SimSun" panose="02010600030101010101" pitchFamily="2" charset="-122"/>
              </a:rPr>
              <a:t>компетенциям, </a:t>
            </a:r>
            <a:endParaRPr lang="en-US" sz="2400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444500"/>
            <a:r>
              <a:rPr lang="en-US" sz="2400" b="0">
                <a:latin typeface="Times New Roman" panose="02020603050405020304" charset="0"/>
                <a:ea typeface="SimSun" panose="02010600030101010101" pitchFamily="2" charset="-122"/>
              </a:rPr>
              <a:t>оценив на практике </a:t>
            </a:r>
            <a:endParaRPr lang="en-US" sz="2400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444500"/>
            <a:r>
              <a:rPr lang="en-US" sz="2400" b="0">
                <a:latin typeface="Times New Roman" panose="02020603050405020304" charset="0"/>
                <a:ea typeface="SimSun" panose="02010600030101010101" pitchFamily="2" charset="-122"/>
              </a:rPr>
              <a:t>их профессиональные </a:t>
            </a:r>
            <a:endParaRPr lang="en-US" sz="2400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444500"/>
            <a:r>
              <a:rPr lang="en-US" sz="2400" b="0">
                <a:latin typeface="Times New Roman" panose="02020603050405020304" charset="0"/>
                <a:ea typeface="SimSun" panose="02010600030101010101" pitchFamily="2" charset="-122"/>
              </a:rPr>
              <a:t>умения и навыки, </a:t>
            </a:r>
            <a:endParaRPr lang="en-US" sz="2400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444500"/>
            <a:r>
              <a:rPr lang="en-US" sz="2400" b="0">
                <a:latin typeface="Times New Roman" panose="02020603050405020304" charset="0"/>
                <a:ea typeface="SimSun" panose="02010600030101010101" pitchFamily="2" charset="-122"/>
              </a:rPr>
              <a:t>а также определить </a:t>
            </a:r>
            <a:endParaRPr lang="en-US" sz="2400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444500"/>
            <a:r>
              <a:rPr lang="en-US" sz="2400" b="0">
                <a:latin typeface="Times New Roman" panose="02020603050405020304" charset="0"/>
                <a:ea typeface="SimSun" panose="02010600030101010101" pitchFamily="2" charset="-122"/>
              </a:rPr>
              <a:t>образовательные</a:t>
            </a:r>
            <a:endParaRPr lang="en-US" sz="2400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444500"/>
            <a:r>
              <a:rPr lang="en-US" sz="2400" b="0">
                <a:latin typeface="Times New Roman" panose="02020603050405020304" charset="0"/>
                <a:ea typeface="SimSun" panose="02010600030101010101" pitchFamily="2" charset="-122"/>
              </a:rPr>
              <a:t> организации для </a:t>
            </a:r>
            <a:endParaRPr lang="en-US" sz="2400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444500"/>
            <a:r>
              <a:rPr lang="en-US" sz="2400" b="0">
                <a:latin typeface="Times New Roman" panose="02020603050405020304" charset="0"/>
                <a:ea typeface="SimSun" panose="02010600030101010101" pitchFamily="2" charset="-122"/>
              </a:rPr>
              <a:t>сотрудничества в области </a:t>
            </a:r>
            <a:endParaRPr lang="en-US" sz="2400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444500"/>
            <a:r>
              <a:rPr lang="en-US" sz="2400" b="0">
                <a:latin typeface="Times New Roman" panose="02020603050405020304" charset="0"/>
                <a:ea typeface="SimSun" panose="02010600030101010101" pitchFamily="2" charset="-122"/>
              </a:rPr>
              <a:t>подготовки и развития </a:t>
            </a:r>
            <a:endParaRPr lang="en-US" sz="2400" b="0">
              <a:latin typeface="Times New Roman" panose="02020603050405020304" charset="0"/>
              <a:ea typeface="SimSun" panose="02010600030101010101" pitchFamily="2" charset="-122"/>
            </a:endParaRPr>
          </a:p>
          <a:p>
            <a:pPr indent="444500"/>
            <a:r>
              <a:rPr lang="en-US" sz="2400" b="0">
                <a:latin typeface="Times New Roman" panose="02020603050405020304" charset="0"/>
                <a:ea typeface="SimSun" panose="02010600030101010101" pitchFamily="2" charset="-122"/>
              </a:rPr>
              <a:t>персонала.</a:t>
            </a:r>
            <a:endParaRPr lang="ru-RU" altLang="en-US"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2373</Words>
  <Application>WPS Presentation</Application>
  <PresentationFormat>Экран (4:3)</PresentationFormat>
  <Paragraphs>53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Arial</vt:lpstr>
      <vt:lpstr>SimSun</vt:lpstr>
      <vt:lpstr>Wingdings</vt:lpstr>
      <vt:lpstr>Calibri</vt:lpstr>
      <vt:lpstr>Microsoft YaHei</vt:lpstr>
      <vt:lpstr/>
      <vt:lpstr>Arial Unicode MS</vt:lpstr>
      <vt:lpstr>Indor R131</vt:lpstr>
      <vt:lpstr>Times New Roman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vnr</cp:lastModifiedBy>
  <cp:revision>17</cp:revision>
  <dcterms:created xsi:type="dcterms:W3CDTF">2021-10-11T10:32:25Z</dcterms:created>
  <dcterms:modified xsi:type="dcterms:W3CDTF">2021-10-11T11:29:49Z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1049-11.2.0.9085</vt:lpwstr>
  </property>
</Properties>
</file>