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5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8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12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8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59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8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6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5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7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9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1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2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DADE-8317-4F84-80B9-1A65E782BC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F107D5-B755-488B-A960-54DE7E9C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6896" y="121789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/>
              <a:t>ГБПОУ «Губернский </a:t>
            </a:r>
            <a:r>
              <a:rPr lang="ru-RU" sz="3600" b="1" dirty="0"/>
              <a:t>к</a:t>
            </a:r>
            <a:r>
              <a:rPr lang="ru-RU" sz="3600" b="1" dirty="0" smtClean="0"/>
              <a:t>олледж г. Сызрани»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/>
              <a:t>Демонстрационный экзамен – как форма независимой оценки ГИА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17158"/>
            <a:ext cx="9144000" cy="219729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Преподаватели профессиональных дисциплин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Борисова Оксана Сергеевна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Ежкова Ирина Николаева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277" y="2647667"/>
            <a:ext cx="8596668" cy="1665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570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Демонстрационный экзамен по стандартам </a:t>
            </a:r>
            <a:r>
              <a:rPr lang="ru-RU" dirty="0" err="1">
                <a:solidFill>
                  <a:srgbClr val="FF0000"/>
                </a:solidFill>
              </a:rPr>
              <a:t>Ворлдскиллс</a:t>
            </a:r>
            <a:r>
              <a:rPr lang="ru-RU" dirty="0">
                <a:solidFill>
                  <a:srgbClr val="FF0000"/>
                </a:solidFill>
              </a:rPr>
              <a:t> – это </a:t>
            </a:r>
            <a:r>
              <a:rPr lang="ru-RU" dirty="0" smtClean="0">
                <a:solidFill>
                  <a:srgbClr val="FF0000"/>
                </a:solidFill>
              </a:rPr>
              <a:t>новая форма ГИА выпускников, которая предусматривает: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моделирование </a:t>
            </a:r>
            <a:r>
              <a:rPr lang="ru-RU" sz="2400" dirty="0"/>
              <a:t>реальных производственных условий для демонстрации выпускниками профессиональных умений и навыков;</a:t>
            </a:r>
          </a:p>
          <a:p>
            <a:pPr algn="just"/>
            <a:r>
              <a:rPr lang="ru-RU" sz="2400" dirty="0" smtClean="0"/>
              <a:t>независимую </a:t>
            </a:r>
            <a:r>
              <a:rPr lang="ru-RU" sz="2400" dirty="0"/>
              <a:t>экспертную оценку выполнения заданий демонстрационного экзамена, в том числе экспертами из числа представителей предприятий;</a:t>
            </a:r>
          </a:p>
          <a:p>
            <a:pPr algn="just"/>
            <a:r>
              <a:rPr lang="ru-RU" sz="2400" dirty="0" smtClean="0"/>
              <a:t>определение </a:t>
            </a:r>
            <a:r>
              <a:rPr lang="ru-RU" sz="2400" dirty="0"/>
              <a:t>уровня знаний, умений и навыков выпускников в соответствии с международными требованиями.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7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603"/>
            <a:ext cx="8596668" cy="164379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Выпускники, прошедшие аттестационные испытания в формате демонстрационного экзамена получают </a:t>
            </a:r>
            <a:r>
              <a:rPr lang="ru-RU" dirty="0" smtClean="0">
                <a:solidFill>
                  <a:srgbClr val="FF0000"/>
                </a:solidFill>
              </a:rPr>
              <a:t>возможность: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7857"/>
            <a:ext cx="8596668" cy="488589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одновременно с подтверждением уровня освоения образовательной программы в соответствии с </a:t>
            </a:r>
            <a:r>
              <a:rPr lang="ru-RU" sz="2000" dirty="0" smtClean="0"/>
              <a:t>ФГОС подтвердить </a:t>
            </a:r>
            <a:r>
              <a:rPr lang="ru-RU" sz="2000" dirty="0"/>
              <a:t>свою квалификацию в соответствии с требованиями международных стандартов </a:t>
            </a:r>
            <a:r>
              <a:rPr lang="ru-RU" sz="2000" dirty="0" err="1"/>
              <a:t>Ворлдскиллс</a:t>
            </a:r>
            <a:r>
              <a:rPr lang="ru-RU" sz="2000" dirty="0"/>
              <a:t> </a:t>
            </a:r>
            <a:r>
              <a:rPr lang="ru-RU" sz="2000" u="sng" dirty="0"/>
              <a:t>без прохождения дополнительных аттестационных испытаний;</a:t>
            </a:r>
          </a:p>
          <a:p>
            <a:pPr algn="just"/>
            <a:r>
              <a:rPr lang="ru-RU" sz="2000" dirty="0" smtClean="0"/>
              <a:t>подтвердить </a:t>
            </a:r>
            <a:r>
              <a:rPr lang="ru-RU" sz="2000" dirty="0"/>
              <a:t>свою квалификацию по отдельным профессиональным модулям, </a:t>
            </a:r>
            <a:r>
              <a:rPr lang="ru-RU" sz="2000" u="sng" dirty="0"/>
              <a:t>востребованным работодателями и получить предложение о трудоустройстве </a:t>
            </a:r>
            <a:r>
              <a:rPr lang="ru-RU" sz="2000" dirty="0"/>
              <a:t>на этапе выпуска из образовательной организации;</a:t>
            </a:r>
          </a:p>
          <a:p>
            <a:pPr algn="just"/>
            <a:r>
              <a:rPr lang="ru-RU" sz="2000" dirty="0" smtClean="0"/>
              <a:t>одновременно </a:t>
            </a:r>
            <a:r>
              <a:rPr lang="ru-RU" sz="2000" dirty="0"/>
              <a:t>с получением диплома о среднем профессиональном образовании </a:t>
            </a:r>
            <a:r>
              <a:rPr lang="ru-RU" sz="2000" u="sng" dirty="0"/>
              <a:t>получить документ, подтверждающий квалификацию, признаваемый предприятиями</a:t>
            </a:r>
            <a:r>
              <a:rPr lang="ru-RU" sz="2000" dirty="0"/>
              <a:t>, осуществляющими деятельность в соответствии со стандартами </a:t>
            </a:r>
            <a:r>
              <a:rPr lang="ru-RU" sz="2000" dirty="0" err="1"/>
              <a:t>Ворлдскиллс</a:t>
            </a:r>
            <a:r>
              <a:rPr lang="ru-RU" sz="2000" dirty="0"/>
              <a:t> Россия.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00251"/>
            <a:ext cx="9503896" cy="63052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5400" dirty="0">
                <a:solidFill>
                  <a:srgbClr val="FF0000"/>
                </a:solidFill>
              </a:rPr>
              <a:t>В Губернском колледже в июне 2021 г впервые был проведен ДЭ по двум </a:t>
            </a:r>
            <a:r>
              <a:rPr lang="ru-RU" sz="5400" dirty="0" smtClean="0">
                <a:solidFill>
                  <a:srgbClr val="FF0000"/>
                </a:solidFill>
              </a:rPr>
              <a:t>компетенциям:</a:t>
            </a:r>
          </a:p>
          <a:p>
            <a:pPr marL="0" indent="0">
              <a:buNone/>
            </a:pPr>
            <a:r>
              <a:rPr lang="ru-RU" sz="4400" dirty="0" smtClean="0"/>
              <a:t>- ОБЛИЦОВКА </a:t>
            </a:r>
            <a:r>
              <a:rPr lang="ru-RU" sz="4400" dirty="0" smtClean="0"/>
              <a:t>ПЛИТКОЙ (добровольное участие в рамках ГИА)</a:t>
            </a:r>
            <a:endParaRPr lang="ru-RU" sz="4400" dirty="0" smtClean="0"/>
          </a:p>
          <a:p>
            <a:pPr>
              <a:buFontTx/>
              <a:buChar char="-"/>
            </a:pPr>
            <a:r>
              <a:rPr lang="ru-RU" sz="4400" dirty="0" smtClean="0"/>
              <a:t>САНТЕХНИКА </a:t>
            </a:r>
            <a:r>
              <a:rPr lang="ru-RU" sz="4400" dirty="0"/>
              <a:t>И </a:t>
            </a:r>
            <a:r>
              <a:rPr lang="ru-RU" sz="4400" dirty="0" smtClean="0"/>
              <a:t>ОТОПЛЕНИЕ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(</a:t>
            </a:r>
            <a:r>
              <a:rPr lang="ru-RU" sz="4400" dirty="0" smtClean="0"/>
              <a:t>в рамках ГИА)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29" y="3155274"/>
            <a:ext cx="4485564" cy="3364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ОБЛИЦОВКА ПЛИТКОЙ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4" y="1378875"/>
            <a:ext cx="2672048" cy="474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98" y="3155274"/>
            <a:ext cx="1976922" cy="3510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8845" y="705131"/>
            <a:ext cx="4131174" cy="30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83" y="3308590"/>
            <a:ext cx="4610347" cy="3457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322997"/>
            <a:ext cx="8596668" cy="837063"/>
          </a:xfrm>
        </p:spPr>
        <p:txBody>
          <a:bodyPr>
            <a:normAutofit fontScale="90000"/>
          </a:bodyPr>
          <a:lstStyle/>
          <a:p>
            <a:r>
              <a:rPr lang="ru-RU" dirty="0"/>
              <a:t>САНТЕХНИКА И ОТОПЛЕНИЕ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78" y="950794"/>
            <a:ext cx="4537944" cy="3403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5" y="895374"/>
            <a:ext cx="4185532" cy="31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30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Преимущества ДЭ: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4901"/>
            <a:ext cx="8596668" cy="452646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>
                <a:solidFill>
                  <a:schemeClr val="tx1"/>
                </a:solidFill>
              </a:rPr>
              <a:t>в первую очередь для самого выпускника, так как он не просто сдает итоговую работу в виде диплома, но и подтверждает квалификацию в соответствии с международными стандартами;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выпускник получает не только диплом об образовании, но и паспорт компетенции (</a:t>
            </a:r>
            <a:r>
              <a:rPr lang="ru-RU" sz="2000" dirty="0" err="1">
                <a:solidFill>
                  <a:schemeClr val="tx1"/>
                </a:solidFill>
              </a:rPr>
              <a:t>Skills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Passport</a:t>
            </a:r>
            <a:r>
              <a:rPr lang="ru-RU" sz="2000" dirty="0">
                <a:solidFill>
                  <a:schemeClr val="tx1"/>
                </a:solidFill>
              </a:rPr>
              <a:t>);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успешное </a:t>
            </a:r>
            <a:r>
              <a:rPr lang="ru-RU" sz="2000" dirty="0">
                <a:solidFill>
                  <a:schemeClr val="tx1"/>
                </a:solidFill>
              </a:rPr>
              <a:t>проведение демонстрационного экзамена, поднимается престиж колледжа;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dirty="0">
                <a:solidFill>
                  <a:schemeClr val="tx1"/>
                </a:solidFill>
              </a:rPr>
              <a:t>самого колледжа, так как он может более эффективно оценить свои программы обучения и материальную базу;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dirty="0">
                <a:solidFill>
                  <a:schemeClr val="tx1"/>
                </a:solidFill>
              </a:rPr>
              <a:t>работодателей, во время посещения данного экзамена они могут приглядеться к каждому и предложить место работы в своей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8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0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Недостатки ДЭ: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7607"/>
            <a:ext cx="8596668" cy="45537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000" dirty="0">
                <a:solidFill>
                  <a:schemeClr val="tx1"/>
                </a:solidFill>
              </a:rPr>
              <a:t>требует большое количество экспертов </a:t>
            </a:r>
            <a:r>
              <a:rPr lang="ru-RU" sz="2000" dirty="0" err="1">
                <a:solidFill>
                  <a:schemeClr val="tx1"/>
                </a:solidFill>
              </a:rPr>
              <a:t>WorldSkills</a:t>
            </a:r>
            <a:r>
              <a:rPr lang="ru-RU" sz="2000" dirty="0">
                <a:solidFill>
                  <a:schemeClr val="tx1"/>
                </a:solidFill>
              </a:rPr>
              <a:t>, которые прошли повышение квалификации, и их должно быть не менее одного на каждого участника;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требует </a:t>
            </a:r>
            <a:r>
              <a:rPr lang="ru-RU" sz="2000" dirty="0">
                <a:solidFill>
                  <a:schemeClr val="tx1"/>
                </a:solidFill>
              </a:rPr>
              <a:t>дополнительных финансовых затрат от образовательной организации при изменении требований инфраструктурного листа;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студент</a:t>
            </a:r>
            <a:r>
              <a:rPr lang="ru-RU" sz="2000" dirty="0">
                <a:solidFill>
                  <a:schemeClr val="tx1"/>
                </a:solidFill>
              </a:rPr>
              <a:t>, который сдает демонстрационный экзамен, должен быть эмоционально стойким;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психологический </a:t>
            </a:r>
            <a:r>
              <a:rPr lang="ru-RU" sz="2000" dirty="0">
                <a:solidFill>
                  <a:schemeClr val="tx1"/>
                </a:solidFill>
              </a:rPr>
              <a:t>барьер непонимания студентами в необходимости прохождения демонстрационного экзамена и боязнь остаться без диплома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по продолжительности занимает много </a:t>
            </a:r>
            <a:r>
              <a:rPr lang="ru-RU" sz="2000" dirty="0" smtClean="0">
                <a:solidFill>
                  <a:schemeClr val="tx1"/>
                </a:solidFill>
              </a:rPr>
              <a:t>времени, приходится составлять расписание на несколько дней.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4884"/>
            <a:ext cx="8596668" cy="76882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69243"/>
            <a:ext cx="9462953" cy="477212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Демонстрационный экзамен будет не только средством оценивания уровня </a:t>
            </a:r>
            <a:r>
              <a:rPr lang="ru-RU" sz="2400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2400" dirty="0">
                <a:solidFill>
                  <a:schemeClr val="tx1"/>
                </a:solidFill>
              </a:rPr>
              <a:t> профессиональных компетенций у будущих специалистов, но и будет выступать связующем звеном между образовательными организациями и </a:t>
            </a:r>
            <a:r>
              <a:rPr lang="ru-RU" sz="2400" dirty="0" smtClean="0">
                <a:solidFill>
                  <a:schemeClr val="tx1"/>
                </a:solidFill>
              </a:rPr>
              <a:t>работодателями.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С помощью внедрения демонстрационного экзамена как педагогического средства оценивания уровня </a:t>
            </a:r>
            <a:r>
              <a:rPr lang="ru-RU" sz="2400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2400" dirty="0">
                <a:solidFill>
                  <a:schemeClr val="tx1"/>
                </a:solidFill>
              </a:rPr>
              <a:t> профессиональных компетенций может быть достигнута договоренность, а тем самым исчерпано противоречие между профессиональным образованием и требованиями, предъявляемыми работодателями к современному </a:t>
            </a:r>
            <a:r>
              <a:rPr lang="ru-RU" sz="2400" dirty="0" smtClean="0">
                <a:solidFill>
                  <a:schemeClr val="tx1"/>
                </a:solidFill>
              </a:rPr>
              <a:t>выпускнику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21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362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  ГБПОУ «Губернский колледж г. Сызрани»   Демонстрационный экзамен – как форма независимой оценки ГИА</vt:lpstr>
      <vt:lpstr>Демонстрационный экзамен по стандартам Ворлдскиллс – это новая форма ГИА выпускников, которая предусматривает: </vt:lpstr>
      <vt:lpstr>Выпускники, прошедшие аттестационные испытания в формате демонстрационного экзамена получают возможность:</vt:lpstr>
      <vt:lpstr>Презентация PowerPoint</vt:lpstr>
      <vt:lpstr>ОБЛИЦОВКА ПЛИТКОЙ </vt:lpstr>
      <vt:lpstr>САНТЕХНИКА И ОТОПЛЕНИЕ </vt:lpstr>
      <vt:lpstr>Преимущества ДЭ:</vt:lpstr>
      <vt:lpstr>Недостатки ДЭ:</vt:lpstr>
      <vt:lpstr>ВЫВОДЫ: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ГБПОУ «Губернский колледж г. Сызрани»   Демонстрационный экзамен – как форма независимой оценки ГИА</dc:title>
  <dc:creator>Admin</dc:creator>
  <cp:lastModifiedBy>Admin</cp:lastModifiedBy>
  <cp:revision>8</cp:revision>
  <dcterms:created xsi:type="dcterms:W3CDTF">2021-10-07T16:43:42Z</dcterms:created>
  <dcterms:modified xsi:type="dcterms:W3CDTF">2021-10-07T17:42:13Z</dcterms:modified>
</cp:coreProperties>
</file>