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86" r:id="rId4"/>
    <p:sldId id="259" r:id="rId5"/>
    <p:sldId id="272" r:id="rId6"/>
    <p:sldId id="260" r:id="rId7"/>
    <p:sldId id="264" r:id="rId8"/>
    <p:sldId id="262" r:id="rId9"/>
    <p:sldId id="283" r:id="rId10"/>
    <p:sldId id="276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6CA5D8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0" autoAdjust="0"/>
  </p:normalViewPr>
  <p:slideViewPr>
    <p:cSldViewPr>
      <p:cViewPr varScale="1">
        <p:scale>
          <a:sx n="109" d="100"/>
          <a:sy n="109" d="100"/>
        </p:scale>
        <p:origin x="16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6" name="AutoShape 34"/>
          <p:cNvSpPr>
            <a:spLocks noChangeArrowheads="1"/>
          </p:cNvSpPr>
          <p:nvPr/>
        </p:nvSpPr>
        <p:spPr bwMode="gray">
          <a:xfrm flipH="1">
            <a:off x="684213" y="4494213"/>
            <a:ext cx="647700" cy="444500"/>
          </a:xfrm>
          <a:prstGeom prst="homePlate">
            <a:avLst>
              <a:gd name="adj" fmla="val 36429"/>
            </a:avLst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10" name="AutoShape 38"/>
          <p:cNvSpPr>
            <a:spLocks noChangeArrowheads="1"/>
          </p:cNvSpPr>
          <p:nvPr/>
        </p:nvSpPr>
        <p:spPr bwMode="gray">
          <a:xfrm flipH="1">
            <a:off x="914400" y="4495800"/>
            <a:ext cx="647700" cy="449263"/>
          </a:xfrm>
          <a:prstGeom prst="homePlate">
            <a:avLst>
              <a:gd name="adj" fmla="val 36042"/>
            </a:avLst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120" name="Group 48"/>
          <p:cNvGrpSpPr>
            <a:grpSpLocks/>
          </p:cNvGrpSpPr>
          <p:nvPr/>
        </p:nvGrpSpPr>
        <p:grpSpPr bwMode="auto">
          <a:xfrm>
            <a:off x="1204913" y="4495800"/>
            <a:ext cx="7939087" cy="471488"/>
            <a:chOff x="759" y="2832"/>
            <a:chExt cx="5001" cy="297"/>
          </a:xfrm>
        </p:grpSpPr>
        <p:sp>
          <p:nvSpPr>
            <p:cNvPr id="3114" name="Rectangle 42"/>
            <p:cNvSpPr>
              <a:spLocks noChangeArrowheads="1"/>
            </p:cNvSpPr>
            <p:nvPr userDrawn="1"/>
          </p:nvSpPr>
          <p:spPr bwMode="gray">
            <a:xfrm>
              <a:off x="953" y="2832"/>
              <a:ext cx="4807" cy="297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16" name="AutoShape 44"/>
            <p:cNvSpPr>
              <a:spLocks noChangeArrowheads="1"/>
            </p:cNvSpPr>
            <p:nvPr userDrawn="1"/>
          </p:nvSpPr>
          <p:spPr bwMode="gray">
            <a:xfrm flipH="1">
              <a:off x="759" y="2832"/>
              <a:ext cx="393" cy="288"/>
            </a:xfrm>
            <a:prstGeom prst="homePlate">
              <a:avLst>
                <a:gd name="adj" fmla="val 34115"/>
              </a:avLst>
            </a:prstGeom>
            <a:solidFill>
              <a:srgbClr val="00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685800" y="3033713"/>
            <a:ext cx="7239000" cy="1371600"/>
          </a:xfrm>
          <a:effectLst>
            <a:outerShdw dist="28398" dir="1593903" algn="ctr" rotWithShape="0">
              <a:schemeClr val="bg1"/>
            </a:outerShdw>
          </a:effectLst>
        </p:spPr>
        <p:txBody>
          <a:bodyPr/>
          <a:lstStyle>
            <a:lvl1pPr algn="l">
              <a:defRPr sz="40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553200"/>
            <a:ext cx="2133600" cy="168275"/>
          </a:xfrm>
        </p:spPr>
        <p:txBody>
          <a:bodyPr/>
          <a:lstStyle>
            <a:lvl1pPr>
              <a:defRPr sz="1400">
                <a:effectLst/>
                <a:latin typeface="Times New Roman" panose="02020603050405020304" pitchFamily="18" charset="0"/>
              </a:defRPr>
            </a:lvl1pPr>
          </a:lstStyle>
          <a:p>
            <a:endParaRPr lang="en-US" alt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553200"/>
            <a:ext cx="2895600" cy="168275"/>
          </a:xfrm>
        </p:spPr>
        <p:txBody>
          <a:bodyPr/>
          <a:lstStyle>
            <a:lvl1pPr algn="ctr">
              <a:defRPr sz="1400">
                <a:effectLst/>
                <a:latin typeface="Times New Roman" panose="02020603050405020304" pitchFamily="18" charset="0"/>
              </a:defRPr>
            </a:lvl1pPr>
          </a:lstStyle>
          <a:p>
            <a:endParaRPr lang="en-US" alt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553200"/>
            <a:ext cx="2133600" cy="168275"/>
          </a:xfrm>
        </p:spPr>
        <p:txBody>
          <a:bodyPr/>
          <a:lstStyle>
            <a:lvl1pPr algn="r">
              <a:defRPr sz="1400">
                <a:effectLst/>
              </a:defRPr>
            </a:lvl1pPr>
          </a:lstStyle>
          <a:p>
            <a:fld id="{675141E8-2A8F-4006-B44B-CE01BEBB504F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black">
          <a:xfrm>
            <a:off x="7302500" y="304800"/>
            <a:ext cx="1460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ru-RU" sz="2800" b="1">
                <a:solidFill>
                  <a:schemeClr val="bg1"/>
                </a:solidFill>
                <a:latin typeface="Verdana" panose="020B0604030504040204" pitchFamily="34" charset="0"/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600200" y="4505325"/>
            <a:ext cx="7543800" cy="3810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www.thmemgallery.com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80852-7DCC-4A50-9111-D9D0155CA87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57872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202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202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www.thmemgallery.com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E8EF8-F744-49D8-B6CB-A40721CBCB9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20732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467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52400" y="64611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www.thmemgallery.com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62638" y="6461125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048000" y="6483350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fld id="{2FF759D3-F32F-48B2-B87A-8BB57629C08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43620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www.thmemgallery.com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0EBB58-FC46-4D3E-9838-BCD221E053C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15318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www.thmemgallery.com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A9ABB-0BA4-4222-9ABB-E60E97E88B1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0727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www.thmemgallery.com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4DCC5-8541-4BAD-A864-F47FFA659BF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02312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www.thmemgallery.com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15DAA-C8FA-49FA-AE1A-E97F39C398E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99340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www.thmemgallery.com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13BEE4-67CD-4098-8C1A-57F510E97D7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80864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www.thmemgallery.com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0542E-BA7D-4444-B9EA-E00116F38FC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16561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www.thmemgallery.com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10500-8DC2-4E32-A446-5F4264FEFD1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76754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www.thmemgallery.com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1B652-45AF-4FE9-B7FE-E9D3B015660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49365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Line 30"/>
          <p:cNvSpPr>
            <a:spLocks noChangeShapeType="1"/>
          </p:cNvSpPr>
          <p:nvPr/>
        </p:nvSpPr>
        <p:spPr bwMode="auto">
          <a:xfrm>
            <a:off x="250825" y="650875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63" name="Rectangle 39"/>
          <p:cNvSpPr>
            <a:spLocks noChangeArrowheads="1"/>
          </p:cNvSpPr>
          <p:nvPr/>
        </p:nvSpPr>
        <p:spPr bwMode="gray">
          <a:xfrm>
            <a:off x="8859838" y="0"/>
            <a:ext cx="284162" cy="6884988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64" name="AutoShape 40"/>
          <p:cNvSpPr>
            <a:spLocks noChangeArrowheads="1"/>
          </p:cNvSpPr>
          <p:nvPr/>
        </p:nvSpPr>
        <p:spPr bwMode="gray">
          <a:xfrm rot="10800000" flipH="1">
            <a:off x="8353425" y="0"/>
            <a:ext cx="685800" cy="755650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rgbClr val="000066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65" name="AutoShape 41"/>
          <p:cNvSpPr>
            <a:spLocks noChangeArrowheads="1"/>
          </p:cNvSpPr>
          <p:nvPr/>
        </p:nvSpPr>
        <p:spPr bwMode="gray">
          <a:xfrm rot="10800000" flipH="1">
            <a:off x="7896225" y="0"/>
            <a:ext cx="685800" cy="755650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rgbClr val="000066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4611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r>
              <a:rPr lang="en-US" altLang="ru-RU"/>
              <a:t>www.thmemgallery.com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2638" y="6461125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ltGray">
          <a:xfrm>
            <a:off x="8859838" y="0"/>
            <a:ext cx="284162" cy="6884988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7" name="AutoShape 33"/>
          <p:cNvSpPr>
            <a:spLocks noChangeArrowheads="1"/>
          </p:cNvSpPr>
          <p:nvPr/>
        </p:nvSpPr>
        <p:spPr bwMode="ltGray">
          <a:xfrm rot="10800000" flipH="1">
            <a:off x="8353425" y="0"/>
            <a:ext cx="685800" cy="755650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rgbClr val="000066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5" name="AutoShape 31"/>
          <p:cNvSpPr>
            <a:spLocks noChangeArrowheads="1"/>
          </p:cNvSpPr>
          <p:nvPr/>
        </p:nvSpPr>
        <p:spPr bwMode="ltGray">
          <a:xfrm rot="10800000" flipH="1">
            <a:off x="7896225" y="0"/>
            <a:ext cx="685800" cy="755650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rgbClr val="000066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67" name="AutoShape 43"/>
          <p:cNvSpPr>
            <a:spLocks noChangeArrowheads="1"/>
          </p:cNvSpPr>
          <p:nvPr/>
        </p:nvSpPr>
        <p:spPr bwMode="gray">
          <a:xfrm rot="10800000" flipH="1">
            <a:off x="7604125" y="0"/>
            <a:ext cx="549275" cy="755650"/>
          </a:xfrm>
          <a:prstGeom prst="homePlate">
            <a:avLst>
              <a:gd name="adj" fmla="val 25000"/>
            </a:avLst>
          </a:prstGeom>
          <a:solidFill>
            <a:srgbClr val="6CA5D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68" name="Rectangle 44"/>
          <p:cNvSpPr>
            <a:spLocks noChangeArrowheads="1"/>
          </p:cNvSpPr>
          <p:nvPr/>
        </p:nvSpPr>
        <p:spPr bwMode="gray">
          <a:xfrm>
            <a:off x="3886200" y="0"/>
            <a:ext cx="3825875" cy="758825"/>
          </a:xfrm>
          <a:prstGeom prst="rect">
            <a:avLst/>
          </a:prstGeom>
          <a:gradFill rotWithShape="1">
            <a:gsLst>
              <a:gs pos="0">
                <a:srgbClr val="6CA5D8">
                  <a:gamma/>
                  <a:tint val="0"/>
                  <a:invGamma/>
                </a:srgbClr>
              </a:gs>
              <a:gs pos="100000">
                <a:srgbClr val="6CA5D8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8" name="AutoShape 34"/>
          <p:cNvSpPr>
            <a:spLocks noChangeArrowheads="1"/>
          </p:cNvSpPr>
          <p:nvPr/>
        </p:nvSpPr>
        <p:spPr bwMode="gray">
          <a:xfrm rot="10800000" flipH="1">
            <a:off x="7477125" y="0"/>
            <a:ext cx="676275" cy="752475"/>
          </a:xfrm>
          <a:prstGeom prst="homePlate">
            <a:avLst>
              <a:gd name="adj" fmla="val 25000"/>
            </a:avLst>
          </a:prstGeom>
          <a:solidFill>
            <a:srgbClr val="6CA5D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052" name="Object 28"/>
          <p:cNvGraphicFramePr>
            <a:graphicFrameLocks noChangeAspect="1"/>
          </p:cNvGraphicFramePr>
          <p:nvPr/>
        </p:nvGraphicFramePr>
        <p:xfrm>
          <a:off x="0" y="11113"/>
          <a:ext cx="3910013" cy="375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Image" r:id="rId15" imgW="5320635" imgH="5168254" progId="Photoshop.Image.6">
                  <p:embed/>
                </p:oleObj>
              </mc:Choice>
              <mc:Fallback>
                <p:oleObj name="Image" r:id="rId15" imgW="5320635" imgH="5168254" progId="Photoshop.Image.6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2345" t="23158"/>
                      <a:stretch>
                        <a:fillRect/>
                      </a:stretch>
                    </p:blipFill>
                    <p:spPr bwMode="ltGray">
                      <a:xfrm>
                        <a:off x="0" y="11113"/>
                        <a:ext cx="3910013" cy="3757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122238"/>
            <a:ext cx="7467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0" y="6483350"/>
            <a:ext cx="21336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96A4985A-4D87-420F-B253-C9B9E4171BE6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Verdana" panose="020B060403050404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Verdana" panose="020B060403050404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Verdana" panose="020B060403050404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Verdana" panose="020B060403050404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Verdana" panose="020B060403050404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Verdana" panose="020B060403050404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Verdana" panose="020B060403050404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 kern="1200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000" i="1" dirty="0"/>
              <a:t>Подготовили: </a:t>
            </a:r>
            <a:r>
              <a:rPr lang="ru-RU" sz="2000" i="1" dirty="0" err="1"/>
              <a:t>Купряшова</a:t>
            </a:r>
            <a:r>
              <a:rPr lang="ru-RU" sz="2000" i="1" dirty="0"/>
              <a:t> Л.В., Киреева М.В</a:t>
            </a:r>
            <a:endParaRPr lang="en-US" altLang="ru-RU" sz="2000" b="0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899592" y="1484784"/>
            <a:ext cx="7776864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57200" algn="ctr"/>
            <a:endParaRPr lang="ru-RU" b="1" dirty="0"/>
          </a:p>
          <a:p>
            <a:pPr indent="457200" algn="ctr"/>
            <a:r>
              <a:rPr lang="ru-RU" sz="2200" b="1" dirty="0" smtClean="0"/>
              <a:t>Реализация </a:t>
            </a:r>
            <a:r>
              <a:rPr lang="ru-RU" sz="2200" b="1" dirty="0"/>
              <a:t>требований профессионального стандарта при разработке программ общеобразовательного </a:t>
            </a:r>
            <a:r>
              <a:rPr lang="ru-RU" sz="2200" b="1" dirty="0" smtClean="0"/>
              <a:t>цикла</a:t>
            </a:r>
            <a:endParaRPr lang="ru-RU" sz="2200" b="1" dirty="0" smtClean="0"/>
          </a:p>
          <a:p>
            <a:pPr indent="457200" algn="ctr"/>
            <a:endParaRPr lang="ru-RU" b="1" dirty="0"/>
          </a:p>
          <a:p>
            <a:pPr indent="457200" algn="ctr"/>
            <a:r>
              <a:rPr lang="ru-RU" b="1" dirty="0" smtClean="0"/>
              <a:t> </a:t>
            </a:r>
            <a:r>
              <a:rPr lang="ru-RU" b="1" dirty="0"/>
              <a:t>(по специальности 10.02.05 «Обеспечение </a:t>
            </a:r>
            <a:r>
              <a:rPr lang="ru-RU" b="1" dirty="0" smtClean="0"/>
              <a:t>информационной безопасности </a:t>
            </a:r>
            <a:r>
              <a:rPr lang="ru-RU" b="1" dirty="0"/>
              <a:t>автоматизированных систем»)</a:t>
            </a:r>
            <a:endParaRPr lang="ru-RU" sz="2800" dirty="0" smtClean="0">
              <a:effectLst/>
            </a:endParaRPr>
          </a:p>
          <a:p>
            <a:endParaRPr lang="en-US" altLang="ru-RU" sz="2800" b="1" i="1" dirty="0">
              <a:solidFill>
                <a:schemeClr val="hlink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WordArt 5"/>
          <p:cNvSpPr>
            <a:spLocks noChangeArrowheads="1" noChangeShapeType="1" noTextEdit="1"/>
          </p:cNvSpPr>
          <p:nvPr/>
        </p:nvSpPr>
        <p:spPr bwMode="gray">
          <a:xfrm>
            <a:off x="395536" y="1772816"/>
            <a:ext cx="8352928" cy="244358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cs typeface="Arial" panose="020B0604020202020204" pitchFamily="34" charset="0"/>
              </a:rPr>
              <a:t>Спасибо</a:t>
            </a:r>
          </a:p>
          <a:p>
            <a:pPr algn="ctr"/>
            <a:r>
              <a:rPr lang="ru-RU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cs typeface="Arial" panose="020B0604020202020204" pitchFamily="34" charset="0"/>
              </a:rPr>
              <a:t> за внимание</a:t>
            </a:r>
            <a:r>
              <a:rPr lang="en-US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cs typeface="Arial" panose="020B0604020202020204" pitchFamily="34" charset="0"/>
              </a:rPr>
              <a:t>!</a:t>
            </a:r>
            <a:endParaRPr lang="ru-RU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467600" cy="1146522"/>
          </a:xfrm>
        </p:spPr>
        <p:txBody>
          <a:bodyPr/>
          <a:lstStyle/>
          <a:p>
            <a:r>
              <a:rPr lang="ru-RU" dirty="0"/>
              <a:t>В ходе работы с ФГОС СПО необходимо: </a:t>
            </a:r>
            <a:endParaRPr lang="ru-RU" dirty="0">
              <a:effectLst/>
            </a:endParaRPr>
          </a:p>
        </p:txBody>
      </p:sp>
      <p:grpSp>
        <p:nvGrpSpPr>
          <p:cNvPr id="90195" name="Group 83"/>
          <p:cNvGrpSpPr>
            <a:grpSpLocks/>
          </p:cNvGrpSpPr>
          <p:nvPr/>
        </p:nvGrpSpPr>
        <p:grpSpPr bwMode="auto">
          <a:xfrm>
            <a:off x="1331640" y="1181899"/>
            <a:ext cx="8592490" cy="1273433"/>
            <a:chOff x="1296" y="1824"/>
            <a:chExt cx="4337" cy="432"/>
          </a:xfrm>
        </p:grpSpPr>
        <p:sp>
          <p:nvSpPr>
            <p:cNvPr id="90196" name="AutoShape 84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197" name="AutoShape 85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198" name="Text Box 86"/>
            <p:cNvSpPr txBox="1">
              <a:spLocks noChangeArrowheads="1"/>
            </p:cNvSpPr>
            <p:nvPr/>
          </p:nvSpPr>
          <p:spPr bwMode="gray">
            <a:xfrm>
              <a:off x="1759" y="1906"/>
              <a:ext cx="3874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 eaLnBrk="0" hangingPunct="0"/>
              <a:r>
                <a:rPr lang="ru-RU" dirty="0">
                  <a:solidFill>
                    <a:schemeClr val="bg1"/>
                  </a:solidFill>
                </a:rPr>
                <a:t>изучить требования к результатам </a:t>
              </a:r>
              <a:endParaRPr lang="ru-RU" dirty="0" smtClean="0">
                <a:solidFill>
                  <a:schemeClr val="bg1"/>
                </a:solidFill>
              </a:endParaRPr>
            </a:p>
            <a:p>
              <a:pPr algn="just" eaLnBrk="0" hangingPunct="0"/>
              <a:r>
                <a:rPr lang="ru-RU" dirty="0" smtClean="0">
                  <a:solidFill>
                    <a:schemeClr val="bg1"/>
                  </a:solidFill>
                </a:rPr>
                <a:t>освоения дисциплины;</a:t>
              </a:r>
              <a:endParaRPr lang="en-US" alt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90199" name="Text Box 87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ru-RU" sz="24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90200" name="Group 88"/>
          <p:cNvGrpSpPr>
            <a:grpSpLocks/>
          </p:cNvGrpSpPr>
          <p:nvPr/>
        </p:nvGrpSpPr>
        <p:grpSpPr bwMode="auto">
          <a:xfrm>
            <a:off x="1427820" y="2612332"/>
            <a:ext cx="5880484" cy="1261864"/>
            <a:chOff x="1296" y="1824"/>
            <a:chExt cx="2976" cy="432"/>
          </a:xfrm>
        </p:grpSpPr>
        <p:sp>
          <p:nvSpPr>
            <p:cNvPr id="90201" name="AutoShape 89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202" name="AutoShape 90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203" name="Text Box 91"/>
            <p:cNvSpPr txBox="1">
              <a:spLocks noChangeArrowheads="1"/>
            </p:cNvSpPr>
            <p:nvPr/>
          </p:nvSpPr>
          <p:spPr bwMode="gray">
            <a:xfrm>
              <a:off x="1737" y="1892"/>
              <a:ext cx="2535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 eaLnBrk="0" hangingPunct="0"/>
              <a:r>
                <a:rPr lang="ru-RU" dirty="0">
                  <a:solidFill>
                    <a:schemeClr val="bg1"/>
                  </a:solidFill>
                </a:rPr>
                <a:t>изучить требования к результатам освоения тех </a:t>
              </a:r>
              <a:r>
                <a:rPr lang="ru-RU" dirty="0" smtClean="0">
                  <a:solidFill>
                    <a:schemeClr val="bg1"/>
                  </a:solidFill>
                </a:rPr>
                <a:t>ПМ, ПК </a:t>
              </a:r>
              <a:r>
                <a:rPr lang="ru-RU" dirty="0">
                  <a:solidFill>
                    <a:schemeClr val="bg1"/>
                  </a:solidFill>
                </a:rPr>
                <a:t>которых указаны в качестве </a:t>
              </a:r>
              <a:r>
                <a:rPr lang="ru-RU" dirty="0" smtClean="0">
                  <a:solidFill>
                    <a:schemeClr val="bg1"/>
                  </a:solidFill>
                </a:rPr>
                <a:t>ориентиров;</a:t>
              </a:r>
              <a:endParaRPr lang="en-US" alt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90204" name="Text Box 92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ru-RU" sz="240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90205" name="Group 93"/>
          <p:cNvGrpSpPr>
            <a:grpSpLocks/>
          </p:cNvGrpSpPr>
          <p:nvPr/>
        </p:nvGrpSpPr>
        <p:grpSpPr bwMode="auto">
          <a:xfrm>
            <a:off x="1427820" y="3961064"/>
            <a:ext cx="5784487" cy="1398909"/>
            <a:chOff x="1296" y="1824"/>
            <a:chExt cx="2976" cy="432"/>
          </a:xfrm>
        </p:grpSpPr>
        <p:sp>
          <p:nvSpPr>
            <p:cNvPr id="90206" name="AutoShape 94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207" name="AutoShape 95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208" name="Text Box 96"/>
            <p:cNvSpPr txBox="1">
              <a:spLocks noChangeArrowheads="1"/>
            </p:cNvSpPr>
            <p:nvPr/>
          </p:nvSpPr>
          <p:spPr bwMode="gray">
            <a:xfrm>
              <a:off x="1700" y="1900"/>
              <a:ext cx="2547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 eaLnBrk="0" hangingPunct="0"/>
              <a:r>
                <a:rPr lang="ru-RU" dirty="0">
                  <a:solidFill>
                    <a:schemeClr val="bg1"/>
                  </a:solidFill>
                </a:rPr>
                <a:t>произвести сравнительный анализ требований к результатам освоения дисциплины и </a:t>
              </a:r>
              <a:r>
                <a:rPr lang="ru-RU" dirty="0" smtClean="0">
                  <a:solidFill>
                    <a:schemeClr val="bg1"/>
                  </a:solidFill>
                </a:rPr>
                <a:t>ПМ.</a:t>
              </a:r>
              <a:endParaRPr lang="en-US" alt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90209" name="Text Box 97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ru-RU" sz="2400">
                  <a:solidFill>
                    <a:schemeClr val="bg1"/>
                  </a:solidFill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52" name="Group 24"/>
          <p:cNvGrpSpPr>
            <a:grpSpLocks/>
          </p:cNvGrpSpPr>
          <p:nvPr/>
        </p:nvGrpSpPr>
        <p:grpSpPr bwMode="auto">
          <a:xfrm>
            <a:off x="28978" y="980728"/>
            <a:ext cx="8812214" cy="4818063"/>
            <a:chOff x="76" y="1337"/>
            <a:chExt cx="5551" cy="3035"/>
          </a:xfrm>
        </p:grpSpPr>
        <p:sp>
          <p:nvSpPr>
            <p:cNvPr id="99332" name="Freeform 4"/>
            <p:cNvSpPr>
              <a:spLocks noEditPoints="1"/>
            </p:cNvSpPr>
            <p:nvPr/>
          </p:nvSpPr>
          <p:spPr bwMode="gray">
            <a:xfrm rot="20241944">
              <a:off x="791" y="1337"/>
              <a:ext cx="3839" cy="1972"/>
            </a:xfrm>
            <a:custGeom>
              <a:avLst/>
              <a:gdLst>
                <a:gd name="T0" fmla="*/ 1692 w 4040"/>
                <a:gd name="T1" fmla="*/ 12 h 1888"/>
                <a:gd name="T2" fmla="*/ 1234 w 4040"/>
                <a:gd name="T3" fmla="*/ 74 h 1888"/>
                <a:gd name="T4" fmla="*/ 828 w 4040"/>
                <a:gd name="T5" fmla="*/ 182 h 1888"/>
                <a:gd name="T6" fmla="*/ 486 w 4040"/>
                <a:gd name="T7" fmla="*/ 330 h 1888"/>
                <a:gd name="T8" fmla="*/ 226 w 4040"/>
                <a:gd name="T9" fmla="*/ 510 h 1888"/>
                <a:gd name="T10" fmla="*/ 58 w 4040"/>
                <a:gd name="T11" fmla="*/ 718 h 1888"/>
                <a:gd name="T12" fmla="*/ 0 w 4040"/>
                <a:gd name="T13" fmla="*/ 944 h 1888"/>
                <a:gd name="T14" fmla="*/ 58 w 4040"/>
                <a:gd name="T15" fmla="*/ 1170 h 1888"/>
                <a:gd name="T16" fmla="*/ 226 w 4040"/>
                <a:gd name="T17" fmla="*/ 1378 h 1888"/>
                <a:gd name="T18" fmla="*/ 486 w 4040"/>
                <a:gd name="T19" fmla="*/ 1558 h 1888"/>
                <a:gd name="T20" fmla="*/ 828 w 4040"/>
                <a:gd name="T21" fmla="*/ 1706 h 1888"/>
                <a:gd name="T22" fmla="*/ 1234 w 4040"/>
                <a:gd name="T23" fmla="*/ 1814 h 1888"/>
                <a:gd name="T24" fmla="*/ 1692 w 4040"/>
                <a:gd name="T25" fmla="*/ 1876 h 1888"/>
                <a:gd name="T26" fmla="*/ 2186 w 4040"/>
                <a:gd name="T27" fmla="*/ 1884 h 1888"/>
                <a:gd name="T28" fmla="*/ 2658 w 4040"/>
                <a:gd name="T29" fmla="*/ 1840 h 1888"/>
                <a:gd name="T30" fmla="*/ 3084 w 4040"/>
                <a:gd name="T31" fmla="*/ 1746 h 1888"/>
                <a:gd name="T32" fmla="*/ 3448 w 4040"/>
                <a:gd name="T33" fmla="*/ 1612 h 1888"/>
                <a:gd name="T34" fmla="*/ 3738 w 4040"/>
                <a:gd name="T35" fmla="*/ 1442 h 1888"/>
                <a:gd name="T36" fmla="*/ 3938 w 4040"/>
                <a:gd name="T37" fmla="*/ 1242 h 1888"/>
                <a:gd name="T38" fmla="*/ 4034 w 4040"/>
                <a:gd name="T39" fmla="*/ 1022 h 1888"/>
                <a:gd name="T40" fmla="*/ 4014 w 4040"/>
                <a:gd name="T41" fmla="*/ 790 h 1888"/>
                <a:gd name="T42" fmla="*/ 3882 w 4040"/>
                <a:gd name="T43" fmla="*/ 576 h 1888"/>
                <a:gd name="T44" fmla="*/ 3650 w 4040"/>
                <a:gd name="T45" fmla="*/ 386 h 1888"/>
                <a:gd name="T46" fmla="*/ 3334 w 4040"/>
                <a:gd name="T47" fmla="*/ 228 h 1888"/>
                <a:gd name="T48" fmla="*/ 2948 w 4040"/>
                <a:gd name="T49" fmla="*/ 106 h 1888"/>
                <a:gd name="T50" fmla="*/ 2506 w 4040"/>
                <a:gd name="T51" fmla="*/ 28 h 1888"/>
                <a:gd name="T52" fmla="*/ 2020 w 4040"/>
                <a:gd name="T53" fmla="*/ 0 h 1888"/>
                <a:gd name="T54" fmla="*/ 1606 w 4040"/>
                <a:gd name="T55" fmla="*/ 1736 h 1888"/>
                <a:gd name="T56" fmla="*/ 1164 w 4040"/>
                <a:gd name="T57" fmla="*/ 1678 h 1888"/>
                <a:gd name="T58" fmla="*/ 776 w 4040"/>
                <a:gd name="T59" fmla="*/ 1576 h 1888"/>
                <a:gd name="T60" fmla="*/ 458 w 4040"/>
                <a:gd name="T61" fmla="*/ 1436 h 1888"/>
                <a:gd name="T62" fmla="*/ 224 w 4040"/>
                <a:gd name="T63" fmla="*/ 1266 h 1888"/>
                <a:gd name="T64" fmla="*/ 88 w 4040"/>
                <a:gd name="T65" fmla="*/ 1074 h 1888"/>
                <a:gd name="T66" fmla="*/ 68 w 4040"/>
                <a:gd name="T67" fmla="*/ 864 h 1888"/>
                <a:gd name="T68" fmla="*/ 166 w 4040"/>
                <a:gd name="T69" fmla="*/ 664 h 1888"/>
                <a:gd name="T70" fmla="*/ 370 w 4040"/>
                <a:gd name="T71" fmla="*/ 486 h 1888"/>
                <a:gd name="T72" fmla="*/ 662 w 4040"/>
                <a:gd name="T73" fmla="*/ 336 h 1888"/>
                <a:gd name="T74" fmla="*/ 1028 w 4040"/>
                <a:gd name="T75" fmla="*/ 222 h 1888"/>
                <a:gd name="T76" fmla="*/ 1454 w 4040"/>
                <a:gd name="T77" fmla="*/ 148 h 1888"/>
                <a:gd name="T78" fmla="*/ 1922 w 4040"/>
                <a:gd name="T79" fmla="*/ 120 h 1888"/>
                <a:gd name="T80" fmla="*/ 2392 w 4040"/>
                <a:gd name="T81" fmla="*/ 148 h 1888"/>
                <a:gd name="T82" fmla="*/ 2818 w 4040"/>
                <a:gd name="T83" fmla="*/ 222 h 1888"/>
                <a:gd name="T84" fmla="*/ 3184 w 4040"/>
                <a:gd name="T85" fmla="*/ 336 h 1888"/>
                <a:gd name="T86" fmla="*/ 3476 w 4040"/>
                <a:gd name="T87" fmla="*/ 486 h 1888"/>
                <a:gd name="T88" fmla="*/ 3680 w 4040"/>
                <a:gd name="T89" fmla="*/ 664 h 1888"/>
                <a:gd name="T90" fmla="*/ 3778 w 4040"/>
                <a:gd name="T91" fmla="*/ 864 h 1888"/>
                <a:gd name="T92" fmla="*/ 3758 w 4040"/>
                <a:gd name="T93" fmla="*/ 1074 h 1888"/>
                <a:gd name="T94" fmla="*/ 3622 w 4040"/>
                <a:gd name="T95" fmla="*/ 1266 h 1888"/>
                <a:gd name="T96" fmla="*/ 3388 w 4040"/>
                <a:gd name="T97" fmla="*/ 1436 h 1888"/>
                <a:gd name="T98" fmla="*/ 3070 w 4040"/>
                <a:gd name="T99" fmla="*/ 1576 h 1888"/>
                <a:gd name="T100" fmla="*/ 2682 w 4040"/>
                <a:gd name="T101" fmla="*/ 1678 h 1888"/>
                <a:gd name="T102" fmla="*/ 2240 w 4040"/>
                <a:gd name="T103" fmla="*/ 1736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30196"/>
                    <a:invGamma/>
                    <a:alpha val="36000"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7C16B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34" name="Oval 6"/>
            <p:cNvSpPr>
              <a:spLocks noChangeArrowheads="1"/>
            </p:cNvSpPr>
            <p:nvPr/>
          </p:nvSpPr>
          <p:spPr bwMode="gray">
            <a:xfrm rot="-1543677">
              <a:off x="4416" y="182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335" name="Oval 7"/>
            <p:cNvSpPr>
              <a:spLocks noChangeArrowheads="1"/>
            </p:cNvSpPr>
            <p:nvPr/>
          </p:nvSpPr>
          <p:spPr bwMode="gray">
            <a:xfrm rot="-1543677">
              <a:off x="1872" y="3408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336" name="Oval 8"/>
            <p:cNvSpPr>
              <a:spLocks noChangeArrowheads="1"/>
            </p:cNvSpPr>
            <p:nvPr/>
          </p:nvSpPr>
          <p:spPr bwMode="gray">
            <a:xfrm rot="-1543677">
              <a:off x="3456" y="3120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337" name="Oval 9"/>
            <p:cNvSpPr>
              <a:spLocks noChangeArrowheads="1"/>
            </p:cNvSpPr>
            <p:nvPr/>
          </p:nvSpPr>
          <p:spPr bwMode="gray">
            <a:xfrm rot="-1543677">
              <a:off x="1392" y="2496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338" name="Oval 10"/>
            <p:cNvSpPr>
              <a:spLocks noChangeArrowheads="1"/>
            </p:cNvSpPr>
            <p:nvPr/>
          </p:nvSpPr>
          <p:spPr bwMode="gray">
            <a:xfrm>
              <a:off x="1718" y="3137"/>
              <a:ext cx="2281" cy="1235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/>
            </a:p>
          </p:txBody>
        </p:sp>
        <p:sp>
          <p:nvSpPr>
            <p:cNvPr id="99339" name="Oval 11"/>
            <p:cNvSpPr>
              <a:spLocks noChangeArrowheads="1"/>
            </p:cNvSpPr>
            <p:nvPr/>
          </p:nvSpPr>
          <p:spPr bwMode="gray">
            <a:xfrm>
              <a:off x="76" y="1908"/>
              <a:ext cx="1981" cy="127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/>
            </a:p>
          </p:txBody>
        </p:sp>
        <p:sp>
          <p:nvSpPr>
            <p:cNvPr id="99342" name="Oval 14"/>
            <p:cNvSpPr>
              <a:spLocks noChangeArrowheads="1"/>
            </p:cNvSpPr>
            <p:nvPr/>
          </p:nvSpPr>
          <p:spPr bwMode="gray">
            <a:xfrm>
              <a:off x="3448" y="2191"/>
              <a:ext cx="2179" cy="1214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 b="1"/>
            </a:p>
          </p:txBody>
        </p:sp>
        <p:sp>
          <p:nvSpPr>
            <p:cNvPr id="99343" name="Text Box 15"/>
            <p:cNvSpPr txBox="1">
              <a:spLocks noChangeArrowheads="1"/>
            </p:cNvSpPr>
            <p:nvPr/>
          </p:nvSpPr>
          <p:spPr bwMode="gray">
            <a:xfrm>
              <a:off x="306" y="2306"/>
              <a:ext cx="139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endParaRPr lang="en-US" altLang="ru-RU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99344" name="Text Box 16"/>
            <p:cNvSpPr txBox="1">
              <a:spLocks noChangeArrowheads="1"/>
            </p:cNvSpPr>
            <p:nvPr/>
          </p:nvSpPr>
          <p:spPr bwMode="gray">
            <a:xfrm>
              <a:off x="2523" y="1545"/>
              <a:ext cx="4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ru-RU" b="1" dirty="0">
                  <a:solidFill>
                    <a:schemeClr val="bg1"/>
                  </a:solidFill>
                  <a:latin typeface="Verdana" panose="020B0604030504040204" pitchFamily="34" charset="0"/>
                </a:rPr>
                <a:t>Text</a:t>
              </a:r>
            </a:p>
          </p:txBody>
        </p:sp>
        <p:sp>
          <p:nvSpPr>
            <p:cNvPr id="99345" name="Text Box 17"/>
            <p:cNvSpPr txBox="1">
              <a:spLocks noChangeArrowheads="1"/>
            </p:cNvSpPr>
            <p:nvPr/>
          </p:nvSpPr>
          <p:spPr bwMode="gray">
            <a:xfrm>
              <a:off x="4502" y="2191"/>
              <a:ext cx="11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endParaRPr lang="en-US" altLang="ru-RU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99347" name="Text Box 19"/>
            <p:cNvSpPr txBox="1">
              <a:spLocks noChangeArrowheads="1"/>
            </p:cNvSpPr>
            <p:nvPr/>
          </p:nvSpPr>
          <p:spPr bwMode="gray">
            <a:xfrm>
              <a:off x="2226" y="3597"/>
              <a:ext cx="11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endParaRPr lang="en-US" altLang="ru-RU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99348" name="Text Box 20"/>
            <p:cNvSpPr txBox="1">
              <a:spLocks noChangeArrowheads="1"/>
            </p:cNvSpPr>
            <p:nvPr/>
          </p:nvSpPr>
          <p:spPr bwMode="gray">
            <a:xfrm>
              <a:off x="2016" y="1575"/>
              <a:ext cx="1898" cy="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2800" b="1" dirty="0"/>
                <a:t>Анализ содержания </a:t>
              </a:r>
              <a:r>
                <a:rPr lang="ru-RU" sz="2800" b="1" dirty="0" smtClean="0"/>
                <a:t>УП показывает:</a:t>
              </a:r>
              <a:endParaRPr lang="en-US" altLang="ru-RU" sz="2800" b="1" dirty="0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69155" y="2205643"/>
            <a:ext cx="26441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последовательность изучения дисциплин, исходя из междисциплинарных связей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81701" y="2590131"/>
            <a:ext cx="23495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изучение каких дисциплин предшествует изучению модуля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30602" y="4224079"/>
            <a:ext cx="36089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изучение каких дисциплин возможно осуществлять параллельно с модулем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467600" cy="786482"/>
          </a:xfrm>
        </p:spPr>
        <p:txBody>
          <a:bodyPr/>
          <a:lstStyle/>
          <a:p>
            <a:r>
              <a:rPr lang="ru-RU" sz="2800" dirty="0"/>
              <a:t>Перечень результатов освоения образовательной программы:</a:t>
            </a:r>
            <a:endParaRPr lang="ru-RU" sz="2800" dirty="0">
              <a:effectLst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7824788" cy="5544616"/>
          </a:xfrm>
        </p:spPr>
        <p:txBody>
          <a:bodyPr/>
          <a:lstStyle/>
          <a:p>
            <a:pPr algn="just"/>
            <a:r>
              <a:rPr lang="ru-RU" sz="2000" dirty="0" smtClean="0"/>
              <a:t>В </a:t>
            </a:r>
            <a:r>
              <a:rPr lang="ru-RU" sz="2000" dirty="0"/>
              <a:t>профессиональном обучении это профессиональные компетенции (ПК), в том числе необходимые для работы с конкретным оборудованием, технологиями</a:t>
            </a:r>
            <a:r>
              <a:rPr lang="ru-RU" sz="2000" dirty="0" smtClean="0"/>
              <a:t>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 smtClean="0"/>
              <a:t>В </a:t>
            </a:r>
            <a:r>
              <a:rPr lang="ru-RU" sz="2000" dirty="0"/>
              <a:t>среднем профессиональном образовании это общие компетенции (ОК) и профессиональные компетенции (ПК), сгруппированные по видам деятельности</a:t>
            </a:r>
            <a:r>
              <a:rPr lang="ru-RU" sz="2000" dirty="0" smtClean="0"/>
              <a:t>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 smtClean="0"/>
              <a:t>В </a:t>
            </a:r>
            <a:r>
              <a:rPr lang="ru-RU" sz="2000" dirty="0"/>
              <a:t>дополнительном профессиональном образовании для программ профессиональной переподготовки это новая квалификация и связанные с ней виды профессиональной деятельности, трудовые функции или компетенции, подлежащие совершенствованию, и новые компетенции. 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en-US" altLang="ru-RU" dirty="0"/>
              <a:t/>
            </a:r>
            <a:br>
              <a:rPr lang="en-US" altLang="ru-RU" dirty="0"/>
            </a:br>
            <a:endParaRPr lang="en-US" altLang="ru-RU" dirty="0"/>
          </a:p>
          <a:p>
            <a:pPr lvl="1" algn="just">
              <a:lnSpc>
                <a:spcPct val="80000"/>
              </a:lnSpc>
            </a:pPr>
            <a:endParaRPr lang="en-US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7"/>
            <a:ext cx="8219256" cy="921787"/>
          </a:xfrm>
        </p:spPr>
        <p:txBody>
          <a:bodyPr/>
          <a:lstStyle/>
          <a:p>
            <a:r>
              <a:rPr lang="ru-RU" sz="2800" dirty="0"/>
              <a:t>При проектировании этого раздела образовательной программы следует:</a:t>
            </a:r>
            <a:endParaRPr lang="en-US" altLang="ru-RU" sz="2800" dirty="0"/>
          </a:p>
        </p:txBody>
      </p:sp>
      <p:sp>
        <p:nvSpPr>
          <p:cNvPr id="83972" name="AutoShape 4"/>
          <p:cNvSpPr>
            <a:spLocks noChangeArrowheads="1"/>
          </p:cNvSpPr>
          <p:nvPr/>
        </p:nvSpPr>
        <p:spPr bwMode="auto">
          <a:xfrm>
            <a:off x="5940152" y="3459295"/>
            <a:ext cx="2448272" cy="273843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3973" name="AutoShape 5"/>
          <p:cNvSpPr>
            <a:spLocks noChangeArrowheads="1"/>
          </p:cNvSpPr>
          <p:nvPr/>
        </p:nvSpPr>
        <p:spPr bwMode="auto">
          <a:xfrm>
            <a:off x="3603449" y="3394704"/>
            <a:ext cx="1910767" cy="273843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3974" name="AutoShape 6"/>
          <p:cNvSpPr>
            <a:spLocks noChangeArrowheads="1"/>
          </p:cNvSpPr>
          <p:nvPr/>
        </p:nvSpPr>
        <p:spPr bwMode="auto">
          <a:xfrm>
            <a:off x="879234" y="3390507"/>
            <a:ext cx="2108589" cy="273843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83975" name="Group 7"/>
          <p:cNvGrpSpPr>
            <a:grpSpLocks/>
          </p:cNvGrpSpPr>
          <p:nvPr/>
        </p:nvGrpSpPr>
        <p:grpSpPr bwMode="auto">
          <a:xfrm>
            <a:off x="973740" y="1643723"/>
            <a:ext cx="7257825" cy="1397131"/>
            <a:chOff x="453" y="834"/>
            <a:chExt cx="3956" cy="1074"/>
          </a:xfrm>
        </p:grpSpPr>
        <p:sp>
          <p:nvSpPr>
            <p:cNvPr id="83976" name="Rectangle 8"/>
            <p:cNvSpPr>
              <a:spLocks noChangeArrowheads="1"/>
            </p:cNvSpPr>
            <p:nvPr/>
          </p:nvSpPr>
          <p:spPr bwMode="gray">
            <a:xfrm rot="3419336">
              <a:off x="370" y="966"/>
              <a:ext cx="1025" cy="859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/>
              <a:endParaRPr lang="ru-RU"/>
            </a:p>
          </p:txBody>
        </p:sp>
        <p:grpSp>
          <p:nvGrpSpPr>
            <p:cNvPr id="83977" name="Group 9"/>
            <p:cNvGrpSpPr>
              <a:grpSpLocks/>
            </p:cNvGrpSpPr>
            <p:nvPr/>
          </p:nvGrpSpPr>
          <p:grpSpPr bwMode="auto">
            <a:xfrm>
              <a:off x="1484" y="1297"/>
              <a:ext cx="433" cy="170"/>
              <a:chOff x="2146" y="3441"/>
              <a:chExt cx="325" cy="432"/>
            </a:xfrm>
          </p:grpSpPr>
          <p:sp>
            <p:nvSpPr>
              <p:cNvPr id="83979" name="Rectangle 11"/>
              <p:cNvSpPr>
                <a:spLocks noChangeArrowheads="1"/>
              </p:cNvSpPr>
              <p:nvPr/>
            </p:nvSpPr>
            <p:spPr bwMode="gray">
              <a:xfrm>
                <a:off x="2146" y="3441"/>
                <a:ext cx="290" cy="43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83980" name="Oval 12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83981" name="Oval 13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3982" name="Rectangle 14"/>
            <p:cNvSpPr>
              <a:spLocks noChangeArrowheads="1"/>
            </p:cNvSpPr>
            <p:nvPr/>
          </p:nvSpPr>
          <p:spPr bwMode="gray">
            <a:xfrm rot="3419336">
              <a:off x="1686" y="857"/>
              <a:ext cx="929" cy="883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/>
              <a:endParaRPr lang="ru-RU"/>
            </a:p>
          </p:txBody>
        </p:sp>
        <p:grpSp>
          <p:nvGrpSpPr>
            <p:cNvPr id="83983" name="Group 15"/>
            <p:cNvGrpSpPr>
              <a:grpSpLocks/>
            </p:cNvGrpSpPr>
            <p:nvPr/>
          </p:nvGrpSpPr>
          <p:grpSpPr bwMode="auto">
            <a:xfrm>
              <a:off x="2740" y="1198"/>
              <a:ext cx="335" cy="194"/>
              <a:chOff x="2220" y="3190"/>
              <a:chExt cx="251" cy="493"/>
            </a:xfrm>
          </p:grpSpPr>
          <p:sp>
            <p:nvSpPr>
              <p:cNvPr id="83985" name="Rectangle 17"/>
              <p:cNvSpPr>
                <a:spLocks noChangeArrowheads="1"/>
              </p:cNvSpPr>
              <p:nvPr/>
            </p:nvSpPr>
            <p:spPr bwMode="gray">
              <a:xfrm>
                <a:off x="2220" y="3190"/>
                <a:ext cx="216" cy="493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83986" name="Oval 18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83987" name="Oval 19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3988" name="Rectangle 20"/>
            <p:cNvSpPr>
              <a:spLocks noChangeArrowheads="1"/>
            </p:cNvSpPr>
            <p:nvPr/>
          </p:nvSpPr>
          <p:spPr bwMode="gray">
            <a:xfrm rot="3419336">
              <a:off x="3019" y="903"/>
              <a:ext cx="874" cy="85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/>
              <a:endParaRPr lang="ru-RU"/>
            </a:p>
          </p:txBody>
        </p:sp>
        <p:sp>
          <p:nvSpPr>
            <p:cNvPr id="83993" name="Oval 25"/>
            <p:cNvSpPr>
              <a:spLocks noChangeArrowheads="1"/>
            </p:cNvSpPr>
            <p:nvPr/>
          </p:nvSpPr>
          <p:spPr bwMode="gray">
            <a:xfrm>
              <a:off x="4374" y="1320"/>
              <a:ext cx="35" cy="27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</p:grpSp>
      <p:sp>
        <p:nvSpPr>
          <p:cNvPr id="83995" name="Rectangle 27"/>
          <p:cNvSpPr>
            <a:spLocks noChangeArrowheads="1"/>
          </p:cNvSpPr>
          <p:nvPr/>
        </p:nvSpPr>
        <p:spPr bwMode="gray">
          <a:xfrm>
            <a:off x="868008" y="2286375"/>
            <a:ext cx="223207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  Проанализировать </a:t>
            </a:r>
            <a:endParaRPr lang="en-US" altLang="ru-RU" sz="1400" b="1" dirty="0">
              <a:solidFill>
                <a:schemeClr val="bg1"/>
              </a:solidFill>
            </a:endParaRPr>
          </a:p>
        </p:txBody>
      </p:sp>
      <p:sp>
        <p:nvSpPr>
          <p:cNvPr id="83996" name="Rectangle 28"/>
          <p:cNvSpPr>
            <a:spLocks noChangeArrowheads="1"/>
          </p:cNvSpPr>
          <p:nvPr/>
        </p:nvSpPr>
        <p:spPr bwMode="gray">
          <a:xfrm>
            <a:off x="3558566" y="2117386"/>
            <a:ext cx="98616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400" b="1" dirty="0" smtClean="0">
                <a:solidFill>
                  <a:schemeClr val="bg1"/>
                </a:solidFill>
              </a:rPr>
              <a:t>Выбрать</a:t>
            </a:r>
            <a:endParaRPr lang="en-US" altLang="ru-RU" sz="1400" b="1" dirty="0">
              <a:solidFill>
                <a:schemeClr val="bg1"/>
              </a:solidFill>
            </a:endParaRPr>
          </a:p>
        </p:txBody>
      </p:sp>
      <p:sp>
        <p:nvSpPr>
          <p:cNvPr id="83997" name="Rectangle 29"/>
          <p:cNvSpPr>
            <a:spLocks noChangeArrowheads="1"/>
          </p:cNvSpPr>
          <p:nvPr/>
        </p:nvSpPr>
        <p:spPr bwMode="gray">
          <a:xfrm>
            <a:off x="6042842" y="2140469"/>
            <a:ext cx="127791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400" b="1" dirty="0" smtClean="0">
                <a:solidFill>
                  <a:schemeClr val="bg1"/>
                </a:solidFill>
              </a:rPr>
              <a:t>Определить</a:t>
            </a:r>
            <a:endParaRPr lang="en-US" altLang="ru-RU" sz="1400" b="1" dirty="0">
              <a:solidFill>
                <a:schemeClr val="bg1"/>
              </a:solidFill>
            </a:endParaRPr>
          </a:p>
        </p:txBody>
      </p:sp>
      <p:sp>
        <p:nvSpPr>
          <p:cNvPr id="83999" name="Rectangle 31"/>
          <p:cNvSpPr>
            <a:spLocks noChangeArrowheads="1"/>
          </p:cNvSpPr>
          <p:nvPr/>
        </p:nvSpPr>
        <p:spPr bwMode="auto">
          <a:xfrm>
            <a:off x="863928" y="3390507"/>
            <a:ext cx="1979879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400" b="1" dirty="0" smtClean="0"/>
          </a:p>
          <a:p>
            <a:pPr algn="ctr"/>
            <a:r>
              <a:rPr lang="ru-RU" sz="1400" b="1" dirty="0" smtClean="0"/>
              <a:t>Перечень</a:t>
            </a:r>
          </a:p>
          <a:p>
            <a:pPr algn="ctr"/>
            <a:r>
              <a:rPr lang="ru-RU" sz="1400" b="1" dirty="0" smtClean="0"/>
              <a:t> </a:t>
            </a:r>
            <a:r>
              <a:rPr lang="ru-RU" sz="1400" b="1" dirty="0"/>
              <a:t>обобщенных </a:t>
            </a:r>
            <a:endParaRPr lang="ru-RU" sz="1400" b="1" dirty="0" smtClean="0"/>
          </a:p>
          <a:p>
            <a:pPr algn="ctr"/>
            <a:r>
              <a:rPr lang="ru-RU" sz="1400" b="1" dirty="0" smtClean="0"/>
              <a:t>трудовых </a:t>
            </a:r>
          </a:p>
          <a:p>
            <a:pPr algn="ctr"/>
            <a:r>
              <a:rPr lang="ru-RU" sz="1400" b="1" dirty="0" smtClean="0"/>
              <a:t>функций </a:t>
            </a:r>
          </a:p>
          <a:p>
            <a:pPr algn="ctr"/>
            <a:r>
              <a:rPr lang="ru-RU" sz="1400" b="1" dirty="0" smtClean="0"/>
              <a:t>профессиональных </a:t>
            </a:r>
          </a:p>
          <a:p>
            <a:pPr algn="ctr"/>
            <a:r>
              <a:rPr lang="ru-RU" sz="1400" b="1" dirty="0" smtClean="0"/>
              <a:t>стандартов</a:t>
            </a:r>
            <a:r>
              <a:rPr lang="ru-RU" sz="1400" b="1" dirty="0"/>
              <a:t>, </a:t>
            </a:r>
            <a:endParaRPr lang="ru-RU" sz="1400" b="1" dirty="0" smtClean="0"/>
          </a:p>
          <a:p>
            <a:pPr algn="ctr"/>
            <a:r>
              <a:rPr lang="ru-RU" sz="1400" b="1" dirty="0" smtClean="0"/>
              <a:t>отобранных </a:t>
            </a:r>
            <a:r>
              <a:rPr lang="ru-RU" sz="1400" b="1" dirty="0"/>
              <a:t>для </a:t>
            </a:r>
            <a:endParaRPr lang="ru-RU" sz="1400" b="1" dirty="0" smtClean="0"/>
          </a:p>
          <a:p>
            <a:pPr algn="ctr"/>
            <a:r>
              <a:rPr lang="ru-RU" sz="1400" b="1" dirty="0" smtClean="0"/>
              <a:t>разработки </a:t>
            </a:r>
          </a:p>
          <a:p>
            <a:pPr algn="ctr"/>
            <a:r>
              <a:rPr lang="ru-RU" sz="1400" b="1" dirty="0" smtClean="0"/>
              <a:t>конкретной </a:t>
            </a:r>
          </a:p>
          <a:p>
            <a:pPr algn="ctr"/>
            <a:r>
              <a:rPr lang="ru-RU" sz="1400" b="1" dirty="0" smtClean="0"/>
              <a:t>образовательной </a:t>
            </a:r>
          </a:p>
          <a:p>
            <a:pPr algn="ctr"/>
            <a:r>
              <a:rPr lang="ru-RU" sz="1400" b="1" dirty="0" smtClean="0"/>
              <a:t>программы</a:t>
            </a:r>
            <a:endParaRPr lang="en-US" altLang="ru-RU" sz="1400" b="1" dirty="0"/>
          </a:p>
        </p:txBody>
      </p:sp>
      <p:sp>
        <p:nvSpPr>
          <p:cNvPr id="84000" name="Rectangle 32"/>
          <p:cNvSpPr>
            <a:spLocks noChangeArrowheads="1"/>
          </p:cNvSpPr>
          <p:nvPr/>
        </p:nvSpPr>
        <p:spPr bwMode="auto">
          <a:xfrm>
            <a:off x="3863529" y="3547519"/>
            <a:ext cx="1500559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Н</a:t>
            </a:r>
            <a:r>
              <a:rPr lang="ru-RU" sz="1400" b="1" dirty="0" smtClean="0"/>
              <a:t>аиболее </a:t>
            </a:r>
            <a:r>
              <a:rPr lang="ru-RU" sz="1400" b="1" dirty="0"/>
              <a:t>значимые обобщенные трудовые функции, не нашедшие отражения в ФГОС</a:t>
            </a:r>
            <a:endParaRPr lang="en-US" altLang="ru-RU" sz="1400" b="1" dirty="0"/>
          </a:p>
        </p:txBody>
      </p:sp>
      <p:sp>
        <p:nvSpPr>
          <p:cNvPr id="84001" name="Rectangle 33"/>
          <p:cNvSpPr>
            <a:spLocks noChangeArrowheads="1"/>
          </p:cNvSpPr>
          <p:nvPr/>
        </p:nvSpPr>
        <p:spPr bwMode="auto">
          <a:xfrm>
            <a:off x="6042843" y="3670928"/>
            <a:ext cx="2273574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В</a:t>
            </a:r>
            <a:r>
              <a:rPr lang="ru-RU" sz="1400" b="1" dirty="0" smtClean="0"/>
              <a:t>иды </a:t>
            </a:r>
            <a:r>
              <a:rPr lang="ru-RU" sz="1400" b="1" dirty="0"/>
              <a:t>профессиональной деятельности, к которым относятся выбранные обобщенные трудовые функции, и соотнести их с задачами профессиональной деятельности в ФГОС СПО</a:t>
            </a:r>
            <a:endParaRPr lang="en-US" altLang="ru-RU" sz="1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7"/>
          <p:cNvSpPr>
            <a:spLocks/>
          </p:cNvSpPr>
          <p:nvPr/>
        </p:nvSpPr>
        <p:spPr bwMode="gray">
          <a:xfrm>
            <a:off x="2315919" y="1806575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83" name="AutoShape 3"/>
          <p:cNvSpPr>
            <a:spLocks noChangeArrowheads="1"/>
          </p:cNvSpPr>
          <p:nvPr/>
        </p:nvSpPr>
        <p:spPr bwMode="auto">
          <a:xfrm>
            <a:off x="6438166" y="2321407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71685" name="AutoShape 5"/>
          <p:cNvSpPr>
            <a:spLocks noChangeArrowheads="1"/>
          </p:cNvSpPr>
          <p:nvPr/>
        </p:nvSpPr>
        <p:spPr bwMode="auto">
          <a:xfrm>
            <a:off x="3192095" y="3231540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3366445" y="3887139"/>
            <a:ext cx="20383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b="1" dirty="0"/>
              <a:t>конкретная трудовая </a:t>
            </a:r>
            <a:r>
              <a:rPr lang="ru-RU" b="1" dirty="0" smtClean="0"/>
              <a:t>функция</a:t>
            </a:r>
            <a:endParaRPr lang="en-US" altLang="ru-RU" sz="1400" b="1" dirty="0">
              <a:solidFill>
                <a:srgbClr val="000000"/>
              </a:solidFill>
            </a:endParaRPr>
          </a:p>
        </p:txBody>
      </p:sp>
      <p:sp>
        <p:nvSpPr>
          <p:cNvPr id="71687" name="Freeform 7"/>
          <p:cNvSpPr>
            <a:spLocks/>
          </p:cNvSpPr>
          <p:nvPr/>
        </p:nvSpPr>
        <p:spPr bwMode="gray">
          <a:xfrm rot="17057214">
            <a:off x="3989341" y="2108537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88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89" name="Freeform 9"/>
          <p:cNvSpPr>
            <a:spLocks/>
          </p:cNvSpPr>
          <p:nvPr/>
        </p:nvSpPr>
        <p:spPr bwMode="gray">
          <a:xfrm flipH="1">
            <a:off x="5506487" y="2047875"/>
            <a:ext cx="90328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71690" name="Group 10"/>
          <p:cNvGrpSpPr>
            <a:grpSpLocks/>
          </p:cNvGrpSpPr>
          <p:nvPr/>
        </p:nvGrpSpPr>
        <p:grpSpPr bwMode="auto">
          <a:xfrm>
            <a:off x="2863850" y="837237"/>
            <a:ext cx="2998788" cy="1601788"/>
            <a:chOff x="1997" y="1314"/>
            <a:chExt cx="1889" cy="1009"/>
          </a:xfrm>
        </p:grpSpPr>
        <p:grpSp>
          <p:nvGrpSpPr>
            <p:cNvPr id="71691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71692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693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1694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1695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1696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1697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71698" name="Text Box 18"/>
          <p:cNvSpPr txBox="1">
            <a:spLocks noChangeArrowheads="1"/>
          </p:cNvSpPr>
          <p:nvPr/>
        </p:nvSpPr>
        <p:spPr bwMode="auto">
          <a:xfrm>
            <a:off x="3215002" y="1092457"/>
            <a:ext cx="229569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sz="2400" b="1" dirty="0" smtClean="0">
                <a:solidFill>
                  <a:srgbClr val="000000"/>
                </a:solidFill>
              </a:rPr>
              <a:t>Требования к усвоению УД</a:t>
            </a:r>
            <a:endParaRPr lang="en-US" altLang="ru-RU" sz="1400" dirty="0">
              <a:solidFill>
                <a:srgbClr val="000000"/>
              </a:solidFill>
            </a:endParaRPr>
          </a:p>
        </p:txBody>
      </p:sp>
      <p:sp>
        <p:nvSpPr>
          <p:cNvPr id="71699" name="Text Box 19"/>
          <p:cNvSpPr txBox="1">
            <a:spLocks noChangeArrowheads="1"/>
          </p:cNvSpPr>
          <p:nvPr/>
        </p:nvSpPr>
        <p:spPr bwMode="auto">
          <a:xfrm>
            <a:off x="6618944" y="3048000"/>
            <a:ext cx="20383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dirty="0"/>
              <a:t>конкретное трудовое действие</a:t>
            </a:r>
            <a:endParaRPr lang="en-US" altLang="ru-RU" b="1" dirty="0"/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auto">
          <a:xfrm>
            <a:off x="29841" y="1507955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110882" y="1923454"/>
            <a:ext cx="203835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dirty="0"/>
              <a:t>обобщенная трудовая функция, которую обучающийся должен </a:t>
            </a:r>
            <a:r>
              <a:rPr lang="ru-RU" b="1" dirty="0" smtClean="0"/>
              <a:t>освоить</a:t>
            </a:r>
            <a:endParaRPr lang="ru-RU" sz="2000" b="1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9571" y="116632"/>
            <a:ext cx="7467600" cy="563562"/>
          </a:xfrm>
        </p:spPr>
        <p:txBody>
          <a:bodyPr/>
          <a:lstStyle/>
          <a:p>
            <a:r>
              <a:rPr lang="ru-RU" altLang="ru-RU" sz="3600" dirty="0" smtClean="0"/>
              <a:t>КЛЮЧЕВЫЕ УСЛОВИЯ:</a:t>
            </a:r>
            <a:endParaRPr lang="en-US" altLang="ru-RU" sz="2000" dirty="0"/>
          </a:p>
        </p:txBody>
      </p:sp>
      <p:sp>
        <p:nvSpPr>
          <p:cNvPr id="75779" name="Line 3"/>
          <p:cNvSpPr>
            <a:spLocks noChangeShapeType="1"/>
          </p:cNvSpPr>
          <p:nvPr/>
        </p:nvSpPr>
        <p:spPr bwMode="gray">
          <a:xfrm flipH="1">
            <a:off x="873125" y="5621338"/>
            <a:ext cx="16573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5780" name="Line 4"/>
          <p:cNvSpPr>
            <a:spLocks noChangeShapeType="1"/>
          </p:cNvSpPr>
          <p:nvPr/>
        </p:nvSpPr>
        <p:spPr bwMode="gray">
          <a:xfrm flipH="1">
            <a:off x="873125" y="4783138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5781" name="Line 5"/>
          <p:cNvSpPr>
            <a:spLocks noChangeShapeType="1"/>
          </p:cNvSpPr>
          <p:nvPr/>
        </p:nvSpPr>
        <p:spPr bwMode="gray">
          <a:xfrm flipH="1">
            <a:off x="873125" y="3952875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5782" name="Line 6"/>
          <p:cNvSpPr>
            <a:spLocks noChangeShapeType="1"/>
          </p:cNvSpPr>
          <p:nvPr/>
        </p:nvSpPr>
        <p:spPr bwMode="gray">
          <a:xfrm flipH="1">
            <a:off x="873125" y="3124200"/>
            <a:ext cx="416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5783" name="Line 7"/>
          <p:cNvSpPr>
            <a:spLocks noChangeShapeType="1"/>
          </p:cNvSpPr>
          <p:nvPr/>
        </p:nvSpPr>
        <p:spPr bwMode="gray">
          <a:xfrm flipH="1" flipV="1">
            <a:off x="873125" y="2282825"/>
            <a:ext cx="503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5784" name="Line 8"/>
          <p:cNvSpPr>
            <a:spLocks noChangeShapeType="1"/>
          </p:cNvSpPr>
          <p:nvPr/>
        </p:nvSpPr>
        <p:spPr bwMode="gray">
          <a:xfrm>
            <a:off x="1025525" y="2276475"/>
            <a:ext cx="0" cy="871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5785" name="Line 9"/>
          <p:cNvSpPr>
            <a:spLocks noChangeShapeType="1"/>
          </p:cNvSpPr>
          <p:nvPr/>
        </p:nvSpPr>
        <p:spPr bwMode="gray">
          <a:xfrm>
            <a:off x="1025525" y="3148013"/>
            <a:ext cx="0" cy="817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5786" name="Line 10"/>
          <p:cNvSpPr>
            <a:spLocks noChangeShapeType="1"/>
          </p:cNvSpPr>
          <p:nvPr/>
        </p:nvSpPr>
        <p:spPr bwMode="gray">
          <a:xfrm>
            <a:off x="1025525" y="3965575"/>
            <a:ext cx="0" cy="815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5787" name="Line 11"/>
          <p:cNvSpPr>
            <a:spLocks noChangeShapeType="1"/>
          </p:cNvSpPr>
          <p:nvPr/>
        </p:nvSpPr>
        <p:spPr bwMode="gray">
          <a:xfrm>
            <a:off x="1025525" y="4783138"/>
            <a:ext cx="0" cy="815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5792" name="Group 16"/>
          <p:cNvGrpSpPr>
            <a:grpSpLocks/>
          </p:cNvGrpSpPr>
          <p:nvPr/>
        </p:nvGrpSpPr>
        <p:grpSpPr bwMode="auto">
          <a:xfrm>
            <a:off x="2590800" y="2286000"/>
            <a:ext cx="5826125" cy="3343275"/>
            <a:chOff x="1514" y="1446"/>
            <a:chExt cx="3670" cy="2106"/>
          </a:xfrm>
        </p:grpSpPr>
        <p:sp>
          <p:nvSpPr>
            <p:cNvPr id="75793" name="Freeform 17"/>
            <p:cNvSpPr>
              <a:spLocks/>
            </p:cNvSpPr>
            <p:nvPr/>
          </p:nvSpPr>
          <p:spPr bwMode="gray">
            <a:xfrm>
              <a:off x="4817" y="1446"/>
              <a:ext cx="363" cy="533"/>
            </a:xfrm>
            <a:custGeom>
              <a:avLst/>
              <a:gdLst>
                <a:gd name="T0" fmla="*/ 308 w 308"/>
                <a:gd name="T1" fmla="*/ 120 h 444"/>
                <a:gd name="T2" fmla="*/ 0 w 308"/>
                <a:gd name="T3" fmla="*/ 444 h 444"/>
                <a:gd name="T4" fmla="*/ 0 w 308"/>
                <a:gd name="T5" fmla="*/ 286 h 444"/>
                <a:gd name="T6" fmla="*/ 308 w 308"/>
                <a:gd name="T7" fmla="*/ 0 h 444"/>
                <a:gd name="T8" fmla="*/ 308 w 308"/>
                <a:gd name="T9" fmla="*/ 12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1D1D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5794" name="Freeform 18"/>
            <p:cNvSpPr>
              <a:spLocks/>
            </p:cNvSpPr>
            <p:nvPr/>
          </p:nvSpPr>
          <p:spPr bwMode="gray">
            <a:xfrm>
              <a:off x="3078" y="1446"/>
              <a:ext cx="2106" cy="341"/>
            </a:xfrm>
            <a:custGeom>
              <a:avLst/>
              <a:gdLst>
                <a:gd name="T0" fmla="*/ 1478 w 1786"/>
                <a:gd name="T1" fmla="*/ 284 h 284"/>
                <a:gd name="T2" fmla="*/ 0 w 1786"/>
                <a:gd name="T3" fmla="*/ 284 h 284"/>
                <a:gd name="T4" fmla="*/ 446 w 1786"/>
                <a:gd name="T5" fmla="*/ 0 h 284"/>
                <a:gd name="T6" fmla="*/ 1786 w 1786"/>
                <a:gd name="T7" fmla="*/ 0 h 284"/>
                <a:gd name="T8" fmla="*/ 1478 w 1786"/>
                <a:gd name="T9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80808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5795" name="Freeform 19"/>
            <p:cNvSpPr>
              <a:spLocks/>
            </p:cNvSpPr>
            <p:nvPr/>
          </p:nvSpPr>
          <p:spPr bwMode="gray">
            <a:xfrm>
              <a:off x="4452" y="1970"/>
              <a:ext cx="363" cy="530"/>
            </a:xfrm>
            <a:custGeom>
              <a:avLst/>
              <a:gdLst>
                <a:gd name="T0" fmla="*/ 308 w 308"/>
                <a:gd name="T1" fmla="*/ 120 h 442"/>
                <a:gd name="T2" fmla="*/ 0 w 308"/>
                <a:gd name="T3" fmla="*/ 442 h 442"/>
                <a:gd name="T4" fmla="*/ 0 w 308"/>
                <a:gd name="T5" fmla="*/ 286 h 442"/>
                <a:gd name="T6" fmla="*/ 308 w 308"/>
                <a:gd name="T7" fmla="*/ 0 h 442"/>
                <a:gd name="T8" fmla="*/ 308 w 308"/>
                <a:gd name="T9" fmla="*/ 12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1D1D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5796" name="Freeform 20"/>
            <p:cNvSpPr>
              <a:spLocks/>
            </p:cNvSpPr>
            <p:nvPr/>
          </p:nvSpPr>
          <p:spPr bwMode="gray">
            <a:xfrm>
              <a:off x="2555" y="1970"/>
              <a:ext cx="2264" cy="340"/>
            </a:xfrm>
            <a:custGeom>
              <a:avLst/>
              <a:gdLst>
                <a:gd name="T0" fmla="*/ 1612 w 1920"/>
                <a:gd name="T1" fmla="*/ 284 h 284"/>
                <a:gd name="T2" fmla="*/ 0 w 1920"/>
                <a:gd name="T3" fmla="*/ 284 h 284"/>
                <a:gd name="T4" fmla="*/ 446 w 1920"/>
                <a:gd name="T5" fmla="*/ 0 h 284"/>
                <a:gd name="T6" fmla="*/ 1920 w 1920"/>
                <a:gd name="T7" fmla="*/ 0 h 284"/>
                <a:gd name="T8" fmla="*/ 1612 w 1920"/>
                <a:gd name="T9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80808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5797" name="Freeform 21"/>
            <p:cNvSpPr>
              <a:spLocks/>
            </p:cNvSpPr>
            <p:nvPr/>
          </p:nvSpPr>
          <p:spPr bwMode="gray">
            <a:xfrm>
              <a:off x="4086" y="2494"/>
              <a:ext cx="361" cy="532"/>
            </a:xfrm>
            <a:custGeom>
              <a:avLst/>
              <a:gdLst>
                <a:gd name="T0" fmla="*/ 306 w 306"/>
                <a:gd name="T1" fmla="*/ 122 h 444"/>
                <a:gd name="T2" fmla="*/ 0 w 306"/>
                <a:gd name="T3" fmla="*/ 444 h 444"/>
                <a:gd name="T4" fmla="*/ 0 w 306"/>
                <a:gd name="T5" fmla="*/ 286 h 444"/>
                <a:gd name="T6" fmla="*/ 306 w 306"/>
                <a:gd name="T7" fmla="*/ 0 h 444"/>
                <a:gd name="T8" fmla="*/ 306 w 306"/>
                <a:gd name="T9" fmla="*/ 12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1D1D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5798" name="Freeform 22"/>
            <p:cNvSpPr>
              <a:spLocks/>
            </p:cNvSpPr>
            <p:nvPr/>
          </p:nvSpPr>
          <p:spPr bwMode="gray">
            <a:xfrm>
              <a:off x="3722" y="3019"/>
              <a:ext cx="364" cy="533"/>
            </a:xfrm>
            <a:custGeom>
              <a:avLst/>
              <a:gdLst>
                <a:gd name="T0" fmla="*/ 308 w 308"/>
                <a:gd name="T1" fmla="*/ 122 h 444"/>
                <a:gd name="T2" fmla="*/ 0 w 308"/>
                <a:gd name="T3" fmla="*/ 444 h 444"/>
                <a:gd name="T4" fmla="*/ 0 w 308"/>
                <a:gd name="T5" fmla="*/ 286 h 444"/>
                <a:gd name="T6" fmla="*/ 308 w 308"/>
                <a:gd name="T7" fmla="*/ 0 h 444"/>
                <a:gd name="T8" fmla="*/ 308 w 308"/>
                <a:gd name="T9" fmla="*/ 12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1D1D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5799" name="Freeform 23"/>
            <p:cNvSpPr>
              <a:spLocks/>
            </p:cNvSpPr>
            <p:nvPr/>
          </p:nvSpPr>
          <p:spPr bwMode="gray">
            <a:xfrm>
              <a:off x="1515" y="3022"/>
              <a:ext cx="2571" cy="340"/>
            </a:xfrm>
            <a:custGeom>
              <a:avLst/>
              <a:gdLst>
                <a:gd name="T0" fmla="*/ 1872 w 2180"/>
                <a:gd name="T1" fmla="*/ 284 h 284"/>
                <a:gd name="T2" fmla="*/ 0 w 2180"/>
                <a:gd name="T3" fmla="*/ 284 h 284"/>
                <a:gd name="T4" fmla="*/ 446 w 2180"/>
                <a:gd name="T5" fmla="*/ 0 h 284"/>
                <a:gd name="T6" fmla="*/ 2180 w 2180"/>
                <a:gd name="T7" fmla="*/ 0 h 284"/>
                <a:gd name="T8" fmla="*/ 1872 w 2180"/>
                <a:gd name="T9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80808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5800" name="Freeform 24"/>
            <p:cNvSpPr>
              <a:spLocks/>
            </p:cNvSpPr>
            <p:nvPr/>
          </p:nvSpPr>
          <p:spPr bwMode="gray">
            <a:xfrm>
              <a:off x="1888" y="1543"/>
              <a:ext cx="1158" cy="1715"/>
            </a:xfrm>
            <a:custGeom>
              <a:avLst/>
              <a:gdLst>
                <a:gd name="T0" fmla="*/ 12 w 1824"/>
                <a:gd name="T1" fmla="*/ 2464 h 2648"/>
                <a:gd name="T2" fmla="*/ 56 w 1824"/>
                <a:gd name="T3" fmla="*/ 2120 h 2648"/>
                <a:gd name="T4" fmla="*/ 124 w 1824"/>
                <a:gd name="T5" fmla="*/ 1808 h 2648"/>
                <a:gd name="T6" fmla="*/ 212 w 1824"/>
                <a:gd name="T7" fmla="*/ 1524 h 2648"/>
                <a:gd name="T8" fmla="*/ 316 w 1824"/>
                <a:gd name="T9" fmla="*/ 1270 h 2648"/>
                <a:gd name="T10" fmla="*/ 430 w 1824"/>
                <a:gd name="T11" fmla="*/ 1044 h 2648"/>
                <a:gd name="T12" fmla="*/ 550 w 1824"/>
                <a:gd name="T13" fmla="*/ 846 h 2648"/>
                <a:gd name="T14" fmla="*/ 672 w 1824"/>
                <a:gd name="T15" fmla="*/ 674 h 2648"/>
                <a:gd name="T16" fmla="*/ 792 w 1824"/>
                <a:gd name="T17" fmla="*/ 528 h 2648"/>
                <a:gd name="T18" fmla="*/ 906 w 1824"/>
                <a:gd name="T19" fmla="*/ 408 h 2648"/>
                <a:gd name="T20" fmla="*/ 1010 w 1824"/>
                <a:gd name="T21" fmla="*/ 310 h 2648"/>
                <a:gd name="T22" fmla="*/ 1096 w 1824"/>
                <a:gd name="T23" fmla="*/ 236 h 2648"/>
                <a:gd name="T24" fmla="*/ 1164 w 1824"/>
                <a:gd name="T25" fmla="*/ 184 h 2648"/>
                <a:gd name="T26" fmla="*/ 1208 w 1824"/>
                <a:gd name="T27" fmla="*/ 154 h 2648"/>
                <a:gd name="T28" fmla="*/ 1224 w 1824"/>
                <a:gd name="T29" fmla="*/ 144 h 2648"/>
                <a:gd name="T30" fmla="*/ 1728 w 1824"/>
                <a:gd name="T31" fmla="*/ 56 h 2648"/>
                <a:gd name="T32" fmla="*/ 1568 w 1824"/>
                <a:gd name="T33" fmla="*/ 328 h 2648"/>
                <a:gd name="T34" fmla="*/ 1554 w 1824"/>
                <a:gd name="T35" fmla="*/ 332 h 2648"/>
                <a:gd name="T36" fmla="*/ 1514 w 1824"/>
                <a:gd name="T37" fmla="*/ 346 h 2648"/>
                <a:gd name="T38" fmla="*/ 1452 w 1824"/>
                <a:gd name="T39" fmla="*/ 370 h 2648"/>
                <a:gd name="T40" fmla="*/ 1370 w 1824"/>
                <a:gd name="T41" fmla="*/ 410 h 2648"/>
                <a:gd name="T42" fmla="*/ 1270 w 1824"/>
                <a:gd name="T43" fmla="*/ 466 h 2648"/>
                <a:gd name="T44" fmla="*/ 1158 w 1824"/>
                <a:gd name="T45" fmla="*/ 540 h 2648"/>
                <a:gd name="T46" fmla="*/ 1034 w 1824"/>
                <a:gd name="T47" fmla="*/ 636 h 2648"/>
                <a:gd name="T48" fmla="*/ 904 w 1824"/>
                <a:gd name="T49" fmla="*/ 756 h 2648"/>
                <a:gd name="T50" fmla="*/ 770 w 1824"/>
                <a:gd name="T51" fmla="*/ 900 h 2648"/>
                <a:gd name="T52" fmla="*/ 632 w 1824"/>
                <a:gd name="T53" fmla="*/ 1076 h 2648"/>
                <a:gd name="T54" fmla="*/ 498 w 1824"/>
                <a:gd name="T55" fmla="*/ 1280 h 2648"/>
                <a:gd name="T56" fmla="*/ 370 w 1824"/>
                <a:gd name="T57" fmla="*/ 1518 h 2648"/>
                <a:gd name="T58" fmla="*/ 248 w 1824"/>
                <a:gd name="T59" fmla="*/ 1792 h 2648"/>
                <a:gd name="T60" fmla="*/ 138 w 1824"/>
                <a:gd name="T61" fmla="*/ 2104 h 2648"/>
                <a:gd name="T62" fmla="*/ 42 w 1824"/>
                <a:gd name="T63" fmla="*/ 2456 h 2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24" h="2648">
                  <a:moveTo>
                    <a:pt x="0" y="2648"/>
                  </a:moveTo>
                  <a:lnTo>
                    <a:pt x="12" y="2464"/>
                  </a:lnTo>
                  <a:lnTo>
                    <a:pt x="32" y="2288"/>
                  </a:lnTo>
                  <a:lnTo>
                    <a:pt x="56" y="2120"/>
                  </a:lnTo>
                  <a:lnTo>
                    <a:pt x="88" y="1960"/>
                  </a:lnTo>
                  <a:lnTo>
                    <a:pt x="124" y="1808"/>
                  </a:lnTo>
                  <a:lnTo>
                    <a:pt x="166" y="1662"/>
                  </a:lnTo>
                  <a:lnTo>
                    <a:pt x="212" y="1524"/>
                  </a:lnTo>
                  <a:lnTo>
                    <a:pt x="262" y="1394"/>
                  </a:lnTo>
                  <a:lnTo>
                    <a:pt x="316" y="1270"/>
                  </a:lnTo>
                  <a:lnTo>
                    <a:pt x="372" y="1154"/>
                  </a:lnTo>
                  <a:lnTo>
                    <a:pt x="430" y="1044"/>
                  </a:lnTo>
                  <a:lnTo>
                    <a:pt x="490" y="942"/>
                  </a:lnTo>
                  <a:lnTo>
                    <a:pt x="550" y="846"/>
                  </a:lnTo>
                  <a:lnTo>
                    <a:pt x="612" y="758"/>
                  </a:lnTo>
                  <a:lnTo>
                    <a:pt x="672" y="674"/>
                  </a:lnTo>
                  <a:lnTo>
                    <a:pt x="734" y="598"/>
                  </a:lnTo>
                  <a:lnTo>
                    <a:pt x="792" y="528"/>
                  </a:lnTo>
                  <a:lnTo>
                    <a:pt x="850" y="464"/>
                  </a:lnTo>
                  <a:lnTo>
                    <a:pt x="906" y="408"/>
                  </a:lnTo>
                  <a:lnTo>
                    <a:pt x="960" y="356"/>
                  </a:lnTo>
                  <a:lnTo>
                    <a:pt x="1010" y="310"/>
                  </a:lnTo>
                  <a:lnTo>
                    <a:pt x="1056" y="270"/>
                  </a:lnTo>
                  <a:lnTo>
                    <a:pt x="1096" y="236"/>
                  </a:lnTo>
                  <a:lnTo>
                    <a:pt x="1134" y="208"/>
                  </a:lnTo>
                  <a:lnTo>
                    <a:pt x="1164" y="184"/>
                  </a:lnTo>
                  <a:lnTo>
                    <a:pt x="1190" y="166"/>
                  </a:lnTo>
                  <a:lnTo>
                    <a:pt x="1208" y="154"/>
                  </a:lnTo>
                  <a:lnTo>
                    <a:pt x="1220" y="146"/>
                  </a:lnTo>
                  <a:lnTo>
                    <a:pt x="1224" y="144"/>
                  </a:lnTo>
                  <a:lnTo>
                    <a:pt x="848" y="0"/>
                  </a:lnTo>
                  <a:lnTo>
                    <a:pt x="1728" y="56"/>
                  </a:lnTo>
                  <a:lnTo>
                    <a:pt x="1824" y="480"/>
                  </a:lnTo>
                  <a:lnTo>
                    <a:pt x="1568" y="328"/>
                  </a:lnTo>
                  <a:lnTo>
                    <a:pt x="1564" y="328"/>
                  </a:lnTo>
                  <a:lnTo>
                    <a:pt x="1554" y="332"/>
                  </a:lnTo>
                  <a:lnTo>
                    <a:pt x="1538" y="338"/>
                  </a:lnTo>
                  <a:lnTo>
                    <a:pt x="1514" y="346"/>
                  </a:lnTo>
                  <a:lnTo>
                    <a:pt x="1486" y="356"/>
                  </a:lnTo>
                  <a:lnTo>
                    <a:pt x="1452" y="370"/>
                  </a:lnTo>
                  <a:lnTo>
                    <a:pt x="1412" y="388"/>
                  </a:lnTo>
                  <a:lnTo>
                    <a:pt x="1370" y="410"/>
                  </a:lnTo>
                  <a:lnTo>
                    <a:pt x="1322" y="436"/>
                  </a:lnTo>
                  <a:lnTo>
                    <a:pt x="1270" y="466"/>
                  </a:lnTo>
                  <a:lnTo>
                    <a:pt x="1216" y="500"/>
                  </a:lnTo>
                  <a:lnTo>
                    <a:pt x="1158" y="540"/>
                  </a:lnTo>
                  <a:lnTo>
                    <a:pt x="1098" y="584"/>
                  </a:lnTo>
                  <a:lnTo>
                    <a:pt x="1034" y="636"/>
                  </a:lnTo>
                  <a:lnTo>
                    <a:pt x="970" y="692"/>
                  </a:lnTo>
                  <a:lnTo>
                    <a:pt x="904" y="756"/>
                  </a:lnTo>
                  <a:lnTo>
                    <a:pt x="836" y="824"/>
                  </a:lnTo>
                  <a:lnTo>
                    <a:pt x="770" y="900"/>
                  </a:lnTo>
                  <a:lnTo>
                    <a:pt x="700" y="984"/>
                  </a:lnTo>
                  <a:lnTo>
                    <a:pt x="632" y="1076"/>
                  </a:lnTo>
                  <a:lnTo>
                    <a:pt x="566" y="1174"/>
                  </a:lnTo>
                  <a:lnTo>
                    <a:pt x="498" y="1280"/>
                  </a:lnTo>
                  <a:lnTo>
                    <a:pt x="434" y="1394"/>
                  </a:lnTo>
                  <a:lnTo>
                    <a:pt x="370" y="1518"/>
                  </a:lnTo>
                  <a:lnTo>
                    <a:pt x="308" y="1650"/>
                  </a:lnTo>
                  <a:lnTo>
                    <a:pt x="248" y="1792"/>
                  </a:lnTo>
                  <a:lnTo>
                    <a:pt x="192" y="1944"/>
                  </a:lnTo>
                  <a:lnTo>
                    <a:pt x="138" y="2104"/>
                  </a:lnTo>
                  <a:lnTo>
                    <a:pt x="88" y="2274"/>
                  </a:lnTo>
                  <a:lnTo>
                    <a:pt x="42" y="2456"/>
                  </a:lnTo>
                  <a:lnTo>
                    <a:pt x="0" y="2648"/>
                  </a:lnTo>
                  <a:close/>
                </a:path>
              </a:pathLst>
            </a:custGeom>
            <a:gradFill rotWithShape="1">
              <a:gsLst>
                <a:gs pos="0">
                  <a:srgbClr val="D11364"/>
                </a:gs>
                <a:gs pos="100000">
                  <a:srgbClr val="D11364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ACD69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5801" name="Rectangle 25"/>
            <p:cNvSpPr>
              <a:spLocks noChangeArrowheads="1"/>
            </p:cNvSpPr>
            <p:nvPr/>
          </p:nvSpPr>
          <p:spPr bwMode="gray">
            <a:xfrm>
              <a:off x="3070" y="1787"/>
              <a:ext cx="1743" cy="192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shade val="72549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ru-RU" altLang="ru-RU" sz="1600" b="1" dirty="0" smtClean="0">
                  <a:solidFill>
                    <a:srgbClr val="FFFFFF"/>
                  </a:solidFill>
                  <a:latin typeface="Verdana" panose="020B0604030504040204" pitchFamily="34" charset="0"/>
                </a:rPr>
                <a:t>Интегрированный </a:t>
              </a:r>
            </a:p>
            <a:p>
              <a:pPr algn="ctr" eaLnBrk="0" hangingPunct="0"/>
              <a:r>
                <a:rPr lang="ru-RU" altLang="ru-RU" sz="1600" b="1" dirty="0" smtClean="0">
                  <a:solidFill>
                    <a:srgbClr val="FFFFFF"/>
                  </a:solidFill>
                  <a:latin typeface="Verdana" panose="020B0604030504040204" pitchFamily="34" charset="0"/>
                </a:rPr>
                <a:t>результат</a:t>
              </a:r>
              <a:endParaRPr lang="en-US" altLang="ru-RU" sz="1600" b="1" dirty="0">
                <a:solidFill>
                  <a:srgbClr val="FFFFFF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75802" name="Rectangle 26"/>
            <p:cNvSpPr>
              <a:spLocks noChangeArrowheads="1"/>
            </p:cNvSpPr>
            <p:nvPr/>
          </p:nvSpPr>
          <p:spPr bwMode="gray">
            <a:xfrm>
              <a:off x="2556" y="2310"/>
              <a:ext cx="1900" cy="188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shade val="72549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ru-RU" altLang="ru-RU" sz="1600" b="1" dirty="0" smtClean="0">
                  <a:solidFill>
                    <a:srgbClr val="FFFFFF"/>
                  </a:solidFill>
                  <a:latin typeface="Verdana" panose="020B0604030504040204" pitchFamily="34" charset="0"/>
                </a:rPr>
                <a:t>Компетенция</a:t>
              </a:r>
              <a:endParaRPr lang="en-US" altLang="ru-RU" sz="1600" b="1" dirty="0">
                <a:solidFill>
                  <a:srgbClr val="FFFFFF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75803" name="Freeform 27"/>
            <p:cNvSpPr>
              <a:spLocks/>
            </p:cNvSpPr>
            <p:nvPr/>
          </p:nvSpPr>
          <p:spPr bwMode="gray">
            <a:xfrm>
              <a:off x="2036" y="2494"/>
              <a:ext cx="2415" cy="343"/>
            </a:xfrm>
            <a:custGeom>
              <a:avLst/>
              <a:gdLst>
                <a:gd name="T0" fmla="*/ 1742 w 2048"/>
                <a:gd name="T1" fmla="*/ 286 h 286"/>
                <a:gd name="T2" fmla="*/ 0 w 2048"/>
                <a:gd name="T3" fmla="*/ 286 h 286"/>
                <a:gd name="T4" fmla="*/ 446 w 2048"/>
                <a:gd name="T5" fmla="*/ 0 h 286"/>
                <a:gd name="T6" fmla="*/ 2048 w 2048"/>
                <a:gd name="T7" fmla="*/ 0 h 286"/>
                <a:gd name="T8" fmla="*/ 1742 w 2048"/>
                <a:gd name="T9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80808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5804" name="Rectangle 28"/>
            <p:cNvSpPr>
              <a:spLocks noChangeArrowheads="1"/>
            </p:cNvSpPr>
            <p:nvPr/>
          </p:nvSpPr>
          <p:spPr bwMode="gray">
            <a:xfrm>
              <a:off x="2038" y="2836"/>
              <a:ext cx="2056" cy="188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shade val="72549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ru-RU" altLang="ru-RU" sz="1600" b="1" dirty="0" smtClean="0">
                  <a:solidFill>
                    <a:srgbClr val="FFFFFF"/>
                  </a:solidFill>
                  <a:latin typeface="Verdana" panose="020B0604030504040204" pitchFamily="34" charset="0"/>
                </a:rPr>
                <a:t>Действие</a:t>
              </a:r>
              <a:endParaRPr lang="en-US" altLang="ru-RU" sz="1600" b="1" dirty="0">
                <a:solidFill>
                  <a:srgbClr val="FFFFFF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75805" name="Rectangle 29"/>
            <p:cNvSpPr>
              <a:spLocks noChangeArrowheads="1"/>
            </p:cNvSpPr>
            <p:nvPr/>
          </p:nvSpPr>
          <p:spPr bwMode="gray">
            <a:xfrm>
              <a:off x="1514" y="3363"/>
              <a:ext cx="2213" cy="187"/>
            </a:xfrm>
            <a:prstGeom prst="rect">
              <a:avLst/>
            </a:prstGeom>
            <a:gradFill rotWithShape="1">
              <a:gsLst>
                <a:gs pos="0">
                  <a:schemeClr val="tx1">
                    <a:gamma/>
                    <a:shade val="72549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ru-RU" altLang="ru-RU" sz="1600" b="1" dirty="0" smtClean="0">
                  <a:solidFill>
                    <a:srgbClr val="FFFFFF"/>
                  </a:solidFill>
                  <a:latin typeface="Verdana" panose="020B0604030504040204" pitchFamily="34" charset="0"/>
                </a:rPr>
                <a:t>Функция</a:t>
              </a:r>
              <a:endParaRPr lang="en-US" altLang="ru-RU" sz="1600" b="1" dirty="0">
                <a:solidFill>
                  <a:srgbClr val="FFFFFF"/>
                </a:solidFill>
                <a:latin typeface="Verdana" panose="020B060403050404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1" name="Group 3"/>
          <p:cNvGrpSpPr>
            <a:grpSpLocks/>
          </p:cNvGrpSpPr>
          <p:nvPr/>
        </p:nvGrpSpPr>
        <p:grpSpPr bwMode="auto">
          <a:xfrm>
            <a:off x="0" y="116632"/>
            <a:ext cx="8720673" cy="5615717"/>
            <a:chOff x="592" y="-67"/>
            <a:chExt cx="5031" cy="3724"/>
          </a:xfrm>
        </p:grpSpPr>
        <p:sp>
          <p:nvSpPr>
            <p:cNvPr id="73733" name="AutoShape 5"/>
            <p:cNvSpPr>
              <a:spLocks noChangeArrowheads="1"/>
            </p:cNvSpPr>
            <p:nvPr/>
          </p:nvSpPr>
          <p:spPr bwMode="gray">
            <a:xfrm>
              <a:off x="3380" y="-67"/>
              <a:ext cx="2243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734" name="AutoShape 6"/>
            <p:cNvSpPr>
              <a:spLocks noChangeArrowheads="1"/>
            </p:cNvSpPr>
            <p:nvPr/>
          </p:nvSpPr>
          <p:spPr bwMode="gray">
            <a:xfrm>
              <a:off x="765" y="-67"/>
              <a:ext cx="2243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735" name="Text Box 7"/>
            <p:cNvSpPr txBox="1">
              <a:spLocks noChangeArrowheads="1"/>
            </p:cNvSpPr>
            <p:nvPr/>
          </p:nvSpPr>
          <p:spPr bwMode="gray">
            <a:xfrm>
              <a:off x="2619" y="1969"/>
              <a:ext cx="446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ru-RU" b="1" dirty="0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73736" name="Text Box 8"/>
            <p:cNvSpPr txBox="1">
              <a:spLocks noChangeArrowheads="1"/>
            </p:cNvSpPr>
            <p:nvPr/>
          </p:nvSpPr>
          <p:spPr bwMode="gray">
            <a:xfrm>
              <a:off x="2619" y="2305"/>
              <a:ext cx="446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ru-RU" b="1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73737" name="Text Box 9"/>
            <p:cNvSpPr txBox="1">
              <a:spLocks noChangeArrowheads="1"/>
            </p:cNvSpPr>
            <p:nvPr/>
          </p:nvSpPr>
          <p:spPr bwMode="gray">
            <a:xfrm>
              <a:off x="2619" y="2641"/>
              <a:ext cx="446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ru-RU" b="1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73739" name="AutoShape 11"/>
            <p:cNvSpPr>
              <a:spLocks noChangeArrowheads="1"/>
            </p:cNvSpPr>
            <p:nvPr/>
          </p:nvSpPr>
          <p:spPr bwMode="auto">
            <a:xfrm>
              <a:off x="592" y="357"/>
              <a:ext cx="2508" cy="330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tx2">
                          <a:gamma/>
                          <a:tint val="48627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ru-RU" altLang="ru-RU">
                <a:latin typeface="Verdana" panose="020B0604030504040204" pitchFamily="34" charset="0"/>
              </a:endParaRPr>
            </a:p>
          </p:txBody>
        </p:sp>
        <p:sp>
          <p:nvSpPr>
            <p:cNvPr id="73741" name="AutoShape 13"/>
            <p:cNvSpPr>
              <a:spLocks noChangeArrowheads="1"/>
            </p:cNvSpPr>
            <p:nvPr/>
          </p:nvSpPr>
          <p:spPr bwMode="auto">
            <a:xfrm>
              <a:off x="3299" y="357"/>
              <a:ext cx="2316" cy="3291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tx2">
                          <a:gamma/>
                          <a:tint val="48627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ru-RU" altLang="ru-RU">
                <a:latin typeface="Verdana" panose="020B0604030504040204" pitchFamily="34" charset="0"/>
              </a:endParaRPr>
            </a:p>
          </p:txBody>
        </p:sp>
        <p:sp>
          <p:nvSpPr>
            <p:cNvPr id="73748" name="Text Box 20"/>
            <p:cNvSpPr txBox="1">
              <a:spLocks noChangeArrowheads="1"/>
            </p:cNvSpPr>
            <p:nvPr/>
          </p:nvSpPr>
          <p:spPr bwMode="gray">
            <a:xfrm>
              <a:off x="3729" y="39"/>
              <a:ext cx="1426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b="1" dirty="0" smtClean="0">
                  <a:solidFill>
                    <a:schemeClr val="bg1"/>
                  </a:solidFill>
                </a:rPr>
                <a:t>ЕН.02 Информатика</a:t>
              </a:r>
              <a:endParaRPr lang="en-US" altLang="ru-RU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4" name="Рисунок 23"/>
          <p:cNvPicPr/>
          <p:nvPr/>
        </p:nvPicPr>
        <p:blipFill rotWithShape="1">
          <a:blip r:embed="rId2"/>
          <a:srcRect l="43988" t="28847" r="24370" b="6233"/>
          <a:stretch/>
        </p:blipFill>
        <p:spPr bwMode="auto">
          <a:xfrm>
            <a:off x="611155" y="815469"/>
            <a:ext cx="3318026" cy="4740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Рисунок 25"/>
          <p:cNvPicPr/>
          <p:nvPr/>
        </p:nvPicPr>
        <p:blipFill rotWithShape="1">
          <a:blip r:embed="rId3"/>
          <a:srcRect l="44310" t="19282" r="22593" b="29752"/>
          <a:stretch/>
        </p:blipFill>
        <p:spPr bwMode="auto">
          <a:xfrm>
            <a:off x="4862517" y="1052736"/>
            <a:ext cx="3622049" cy="33947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Text Box 20"/>
          <p:cNvSpPr txBox="1">
            <a:spLocks noChangeArrowheads="1"/>
          </p:cNvSpPr>
          <p:nvPr/>
        </p:nvSpPr>
        <p:spPr bwMode="gray">
          <a:xfrm>
            <a:off x="426217" y="236405"/>
            <a:ext cx="36890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b="1" dirty="0" smtClean="0">
                <a:solidFill>
                  <a:schemeClr val="bg1"/>
                </a:solidFill>
              </a:rPr>
              <a:t>ОГСЭ.05 Психология общения</a:t>
            </a:r>
            <a:endParaRPr lang="en-US" alt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smtClean="0"/>
              <a:t>Выводы:</a:t>
            </a:r>
            <a:endParaRPr lang="en-US" altLang="ru-RU" sz="2000" dirty="0"/>
          </a:p>
        </p:txBody>
      </p:sp>
      <p:grpSp>
        <p:nvGrpSpPr>
          <p:cNvPr id="96259" name="Group 3"/>
          <p:cNvGrpSpPr>
            <a:grpSpLocks/>
          </p:cNvGrpSpPr>
          <p:nvPr/>
        </p:nvGrpSpPr>
        <p:grpSpPr bwMode="auto">
          <a:xfrm>
            <a:off x="611533" y="685800"/>
            <a:ext cx="2777753" cy="5621291"/>
            <a:chOff x="720" y="1296"/>
            <a:chExt cx="1367" cy="2542"/>
          </a:xfrm>
        </p:grpSpPr>
        <p:sp>
          <p:nvSpPr>
            <p:cNvPr id="96260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261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262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263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264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265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6266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96267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96268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6269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6270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6271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96272" name="Text Box 16"/>
            <p:cNvSpPr txBox="1">
              <a:spLocks noChangeArrowheads="1"/>
            </p:cNvSpPr>
            <p:nvPr/>
          </p:nvSpPr>
          <p:spPr bwMode="gray">
            <a:xfrm>
              <a:off x="1276" y="13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ru-RU" sz="2400">
                  <a:solidFill>
                    <a:srgbClr val="000000"/>
                  </a:solidFill>
                </a:rPr>
                <a:t>1</a:t>
              </a:r>
              <a:endParaRPr lang="en-US" altLang="ru-RU"/>
            </a:p>
          </p:txBody>
        </p:sp>
        <p:sp>
          <p:nvSpPr>
            <p:cNvPr id="96273" name="Text Box 17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altLang="ru-RU" dirty="0"/>
            </a:p>
          </p:txBody>
        </p:sp>
      </p:grpSp>
      <p:grpSp>
        <p:nvGrpSpPr>
          <p:cNvPr id="96274" name="Group 18"/>
          <p:cNvGrpSpPr>
            <a:grpSpLocks/>
          </p:cNvGrpSpPr>
          <p:nvPr/>
        </p:nvGrpSpPr>
        <p:grpSpPr bwMode="auto">
          <a:xfrm>
            <a:off x="3581400" y="683289"/>
            <a:ext cx="2267771" cy="5660016"/>
            <a:chOff x="2208" y="1296"/>
            <a:chExt cx="1365" cy="2542"/>
          </a:xfrm>
        </p:grpSpPr>
        <p:sp>
          <p:nvSpPr>
            <p:cNvPr id="96275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276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277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278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279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6280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6281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6282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6283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6284" name="Text Box 28"/>
            <p:cNvSpPr txBox="1">
              <a:spLocks noChangeArrowheads="1"/>
            </p:cNvSpPr>
            <p:nvPr/>
          </p:nvSpPr>
          <p:spPr bwMode="gray">
            <a:xfrm>
              <a:off x="2764" y="1354"/>
              <a:ext cx="271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ru-RU" sz="2400" dirty="0">
                  <a:solidFill>
                    <a:srgbClr val="000000"/>
                  </a:solidFill>
                </a:rPr>
                <a:t>2</a:t>
              </a:r>
              <a:endParaRPr lang="en-US" altLang="ru-RU" dirty="0"/>
            </a:p>
          </p:txBody>
        </p:sp>
        <p:sp>
          <p:nvSpPr>
            <p:cNvPr id="96285" name="Text Box 29"/>
            <p:cNvSpPr txBox="1">
              <a:spLocks noChangeArrowheads="1"/>
            </p:cNvSpPr>
            <p:nvPr/>
          </p:nvSpPr>
          <p:spPr bwMode="gray">
            <a:xfrm>
              <a:off x="2256" y="1776"/>
              <a:ext cx="1296" cy="1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sz="1400" b="1" dirty="0"/>
                <a:t>При определении содержания программы важно исходить из результатов обучения, определенных на основе ФГОС и с учетом профессионального стандарта.</a:t>
              </a:r>
            </a:p>
            <a:p>
              <a:pPr algn="ctr"/>
              <a:endParaRPr lang="en-US" altLang="ru-RU" sz="1400" b="1" dirty="0"/>
            </a:p>
          </p:txBody>
        </p:sp>
        <p:sp>
          <p:nvSpPr>
            <p:cNvPr id="96286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287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6288" name="Group 32"/>
          <p:cNvGrpSpPr>
            <a:grpSpLocks/>
          </p:cNvGrpSpPr>
          <p:nvPr/>
        </p:nvGrpSpPr>
        <p:grpSpPr bwMode="auto">
          <a:xfrm>
            <a:off x="5937250" y="705911"/>
            <a:ext cx="2739206" cy="5601180"/>
            <a:chOff x="3692" y="1296"/>
            <a:chExt cx="1367" cy="2542"/>
          </a:xfrm>
        </p:grpSpPr>
        <p:sp>
          <p:nvSpPr>
            <p:cNvPr id="96289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290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291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292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6293" name="Group 37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96294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96295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6296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6297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6298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96299" name="Text Box 43"/>
            <p:cNvSpPr txBox="1">
              <a:spLocks noChangeArrowheads="1"/>
            </p:cNvSpPr>
            <p:nvPr/>
          </p:nvSpPr>
          <p:spPr bwMode="gray">
            <a:xfrm>
              <a:off x="4252" y="13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ru-RU" sz="2400">
                  <a:solidFill>
                    <a:srgbClr val="000000"/>
                  </a:solidFill>
                </a:rPr>
                <a:t>3</a:t>
              </a:r>
              <a:endParaRPr lang="en-US" altLang="ru-RU"/>
            </a:p>
          </p:txBody>
        </p:sp>
        <p:sp>
          <p:nvSpPr>
            <p:cNvPr id="96300" name="Text Box 44"/>
            <p:cNvSpPr txBox="1">
              <a:spLocks noChangeArrowheads="1"/>
            </p:cNvSpPr>
            <p:nvPr/>
          </p:nvSpPr>
          <p:spPr bwMode="gray">
            <a:xfrm>
              <a:off x="3744" y="1776"/>
              <a:ext cx="1296" cy="1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sz="1400" b="1" dirty="0"/>
                <a:t>Изменения обязательно произойдут при создании основных образовательных программ по профессиональным модулям, учитывающих усиление профессионально-ориентирующей составляющей подготовки кадров.</a:t>
              </a:r>
              <a:endParaRPr lang="ru-RU" sz="1400" b="1" dirty="0">
                <a:effectLst/>
              </a:endParaRPr>
            </a:p>
          </p:txBody>
        </p:sp>
        <p:sp>
          <p:nvSpPr>
            <p:cNvPr id="96301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302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9" name="Text Box 29"/>
          <p:cNvSpPr txBox="1">
            <a:spLocks noChangeArrowheads="1"/>
          </p:cNvSpPr>
          <p:nvPr/>
        </p:nvSpPr>
        <p:spPr bwMode="gray">
          <a:xfrm>
            <a:off x="698770" y="1751678"/>
            <a:ext cx="2426837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Вариативная составляющая программ СПО составляет около 20% общего объема времени для программ подготовки квалифицированных рабочих и около 30% для программ подготовки специалистов среднего звена.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mple">
  <a:themeElements>
    <a:clrScheme name="sample 3">
      <a:dk1>
        <a:srgbClr val="000066"/>
      </a:dk1>
      <a:lt1>
        <a:srgbClr val="FFFFFF"/>
      </a:lt1>
      <a:dk2>
        <a:srgbClr val="175B5B"/>
      </a:dk2>
      <a:lt2>
        <a:srgbClr val="C0C0C0"/>
      </a:lt2>
      <a:accent1>
        <a:srgbClr val="7DB038"/>
      </a:accent1>
      <a:accent2>
        <a:srgbClr val="6CA5D8"/>
      </a:accent2>
      <a:accent3>
        <a:srgbClr val="FFFFFF"/>
      </a:accent3>
      <a:accent4>
        <a:srgbClr val="000056"/>
      </a:accent4>
      <a:accent5>
        <a:srgbClr val="BFD4AE"/>
      </a:accent5>
      <a:accent6>
        <a:srgbClr val="6195C4"/>
      </a:accent6>
      <a:hlink>
        <a:srgbClr val="5D4BC7"/>
      </a:hlink>
      <a:folHlink>
        <a:srgbClr val="878FA5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ample 1">
        <a:dk1>
          <a:srgbClr val="333333"/>
        </a:dk1>
        <a:lt1>
          <a:srgbClr val="FFFFFF"/>
        </a:lt1>
        <a:dk2>
          <a:srgbClr val="003366"/>
        </a:dk2>
        <a:lt2>
          <a:srgbClr val="B2B2B2"/>
        </a:lt2>
        <a:accent1>
          <a:srgbClr val="3C96C8"/>
        </a:accent1>
        <a:accent2>
          <a:srgbClr val="E2AF52"/>
        </a:accent2>
        <a:accent3>
          <a:srgbClr val="FFFFFF"/>
        </a:accent3>
        <a:accent4>
          <a:srgbClr val="2A2A2A"/>
        </a:accent4>
        <a:accent5>
          <a:srgbClr val="AFC9E0"/>
        </a:accent5>
        <a:accent6>
          <a:srgbClr val="CD9E49"/>
        </a:accent6>
        <a:hlink>
          <a:srgbClr val="576CD5"/>
        </a:hlink>
        <a:folHlink>
          <a:srgbClr val="6EBCB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00"/>
        </a:dk1>
        <a:lt1>
          <a:srgbClr val="FFFFFF"/>
        </a:lt1>
        <a:dk2>
          <a:srgbClr val="000066"/>
        </a:dk2>
        <a:lt2>
          <a:srgbClr val="DDDDDD"/>
        </a:lt2>
        <a:accent1>
          <a:srgbClr val="E47F6E"/>
        </a:accent1>
        <a:accent2>
          <a:srgbClr val="00CC99"/>
        </a:accent2>
        <a:accent3>
          <a:srgbClr val="FFFFFF"/>
        </a:accent3>
        <a:accent4>
          <a:srgbClr val="000000"/>
        </a:accent4>
        <a:accent5>
          <a:srgbClr val="EFC0BA"/>
        </a:accent5>
        <a:accent6>
          <a:srgbClr val="00B98A"/>
        </a:accent6>
        <a:hlink>
          <a:srgbClr val="7648EA"/>
        </a:hlink>
        <a:folHlink>
          <a:srgbClr val="6E96D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66"/>
        </a:dk1>
        <a:lt1>
          <a:srgbClr val="FFFFFF"/>
        </a:lt1>
        <a:dk2>
          <a:srgbClr val="175B5B"/>
        </a:dk2>
        <a:lt2>
          <a:srgbClr val="C0C0C0"/>
        </a:lt2>
        <a:accent1>
          <a:srgbClr val="7DB038"/>
        </a:accent1>
        <a:accent2>
          <a:srgbClr val="6CA5D8"/>
        </a:accent2>
        <a:accent3>
          <a:srgbClr val="FFFFFF"/>
        </a:accent3>
        <a:accent4>
          <a:srgbClr val="000056"/>
        </a:accent4>
        <a:accent5>
          <a:srgbClr val="BFD4AE"/>
        </a:accent5>
        <a:accent6>
          <a:srgbClr val="6195C4"/>
        </a:accent6>
        <a:hlink>
          <a:srgbClr val="5D4BC7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7</Template>
  <TotalTime>69</TotalTime>
  <Words>348</Words>
  <Application>Microsoft Office PowerPoint</Application>
  <PresentationFormat>Экран (4:3)</PresentationFormat>
  <Paragraphs>67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Times New Roman</vt:lpstr>
      <vt:lpstr>Verdana</vt:lpstr>
      <vt:lpstr>Wingdings</vt:lpstr>
      <vt:lpstr>sample</vt:lpstr>
      <vt:lpstr>Image</vt:lpstr>
      <vt:lpstr>Презентация PowerPoint</vt:lpstr>
      <vt:lpstr>В ходе работы с ФГОС СПО необходимо: </vt:lpstr>
      <vt:lpstr>Презентация PowerPoint</vt:lpstr>
      <vt:lpstr>Перечень результатов освоения образовательной программы:</vt:lpstr>
      <vt:lpstr>При проектировании этого раздела образовательной программы следует:</vt:lpstr>
      <vt:lpstr>Презентация PowerPoint</vt:lpstr>
      <vt:lpstr>КЛЮЧЕВЫЕ УСЛОВИЯ:</vt:lpstr>
      <vt:lpstr>Презентация PowerPoint</vt:lpstr>
      <vt:lpstr>Выводы: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11</dc:creator>
  <cp:lastModifiedBy>15</cp:lastModifiedBy>
  <cp:revision>13</cp:revision>
  <dcterms:created xsi:type="dcterms:W3CDTF">2022-11-21T11:09:31Z</dcterms:created>
  <dcterms:modified xsi:type="dcterms:W3CDTF">2022-11-24T11:58:34Z</dcterms:modified>
</cp:coreProperties>
</file>