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2" r:id="rId1"/>
  </p:sldMasterIdLst>
  <p:sldIdLst>
    <p:sldId id="269" r:id="rId2"/>
    <p:sldId id="337" r:id="rId3"/>
    <p:sldId id="336" r:id="rId4"/>
    <p:sldId id="271" r:id="rId5"/>
    <p:sldId id="284" r:id="rId6"/>
    <p:sldId id="256" r:id="rId7"/>
    <p:sldId id="258" r:id="rId8"/>
    <p:sldId id="261" r:id="rId9"/>
    <p:sldId id="289" r:id="rId10"/>
    <p:sldId id="290" r:id="rId11"/>
    <p:sldId id="262" r:id="rId12"/>
    <p:sldId id="328" r:id="rId13"/>
    <p:sldId id="265" r:id="rId14"/>
    <p:sldId id="266" r:id="rId15"/>
    <p:sldId id="263" r:id="rId16"/>
    <p:sldId id="334" r:id="rId17"/>
    <p:sldId id="267" r:id="rId18"/>
    <p:sldId id="332" r:id="rId19"/>
    <p:sldId id="330" r:id="rId20"/>
    <p:sldId id="331" r:id="rId21"/>
    <p:sldId id="333" r:id="rId22"/>
    <p:sldId id="268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76" autoAdjust="0"/>
  </p:normalViewPr>
  <p:slideViewPr>
    <p:cSldViewPr>
      <p:cViewPr varScale="1">
        <p:scale>
          <a:sx n="107" d="100"/>
          <a:sy n="107" d="100"/>
        </p:scale>
        <p:origin x="17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2FBA61-D8E4-4504-B77D-1E7EF84B6390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56960DCE-8CD7-4ACE-8D33-6092884940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29FB6-87EE-4C1D-AD2B-18D55470E1E8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87924-725F-4A03-9906-5F4AC2AAF5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85B218-48AA-4775-9BD7-3CBB35977F16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DFE0E2-E43F-4F5E-8B67-871675FC43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DF0FD-63EF-4D9E-B06B-59E00EFD4154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FCCE4C5-CD28-4DE9-B65F-47A0A2AE92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06DBA6-9ECE-48BB-9B9A-FDB1656AECBE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17047-549D-484A-BAF9-499CEB5A8A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CE758D-01AA-4B2A-8417-D8AEAFA1B04B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AA827-0497-42AD-A481-1B0B651B81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3A20AE-3EF1-440E-BA5A-EC5001693393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23B96092-3487-44F0-9C53-462713A854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648DA9-9DC0-44C9-8988-EEC84F2C87BF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CFD6B-94F0-4A75-95BF-C5B17B2696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31BDE-274B-49D5-AD6C-DE8E15E733A8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20959-C0E8-424B-9005-D8B9E062DE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EF61BE-9576-4A2D-B176-57E1305112F0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A1635-939E-4C54-B2F5-47F6431F10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06765E-501E-43D4-BE71-5A6F4A7417C9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4B95-A4CB-4CF6-BD8C-FA235AE3E4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1A18EE0-9911-4ABC-A83E-9D024FBD9197}" type="datetimeFigureOut">
              <a:rPr lang="ru-RU" smtClean="0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B6B2AB6-028D-4A72-A8DA-45A6689074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" y="1988840"/>
            <a:ext cx="9108504" cy="79141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tx2">
                    <a:satMod val="130000"/>
                  </a:schemeClr>
                </a:solidFill>
              </a:rPr>
              <a:t>Основные проблемы и пути решения                  при составлении Рабочих программ                      по математике </a:t>
            </a:r>
            <a:br>
              <a:rPr lang="ru-RU" sz="28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satMod val="130000"/>
                  </a:schemeClr>
                </a:solidFill>
              </a:rPr>
              <a:t>с учётом профессиональной направленности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3347864" y="3305175"/>
            <a:ext cx="5440659" cy="2193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196" name="TextBox 8"/>
          <p:cNvSpPr txBox="1">
            <a:spLocks noChangeArrowheads="1"/>
          </p:cNvSpPr>
          <p:nvPr/>
        </p:nvSpPr>
        <p:spPr bwMode="auto">
          <a:xfrm>
            <a:off x="2484438" y="333375"/>
            <a:ext cx="5183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/>
            <a:r>
              <a:rPr lang="ru-RU" dirty="0">
                <a:latin typeface="Corbel" pitchFamily="34" charset="0"/>
              </a:rPr>
              <a:t>                             ГБПОУ СО </a:t>
            </a:r>
          </a:p>
          <a:p>
            <a:pPr eaLnBrk="1" hangingPunct="1"/>
            <a:r>
              <a:rPr lang="ru-RU" dirty="0">
                <a:latin typeface="Corbel" pitchFamily="34" charset="0"/>
              </a:rPr>
              <a:t>«Тольяттинский политехнический колледж»</a:t>
            </a:r>
          </a:p>
        </p:txBody>
      </p:sp>
      <p:sp>
        <p:nvSpPr>
          <p:cNvPr id="5" name="Подзаголовок 7"/>
          <p:cNvSpPr txBox="1">
            <a:spLocks/>
          </p:cNvSpPr>
          <p:nvPr/>
        </p:nvSpPr>
        <p:spPr>
          <a:xfrm>
            <a:off x="571500" y="2928938"/>
            <a:ext cx="6581775" cy="1760537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algn="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600" dirty="0">
              <a:solidFill>
                <a:schemeClr val="tx2">
                  <a:shade val="30000"/>
                  <a:satMod val="150000"/>
                </a:schemeClr>
              </a:solidFill>
              <a:latin typeface="+mn-lt"/>
            </a:endParaRP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357188" y="3305175"/>
            <a:ext cx="184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914400" algn="l"/>
              </a:tabLst>
            </a:pPr>
            <a:endParaRPr lang="ru-RU" sz="1200">
              <a:latin typeface="Arial" charset="0"/>
              <a:cs typeface="Times New Roman" pitchFamily="18" charset="0"/>
            </a:endParaRPr>
          </a:p>
        </p:txBody>
      </p:sp>
      <p:sp>
        <p:nvSpPr>
          <p:cNvPr id="9" name="Подзаголовок 7"/>
          <p:cNvSpPr txBox="1">
            <a:spLocks/>
          </p:cNvSpPr>
          <p:nvPr/>
        </p:nvSpPr>
        <p:spPr>
          <a:xfrm>
            <a:off x="3667845" y="6165304"/>
            <a:ext cx="4144515" cy="55187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600" dirty="0">
                <a:solidFill>
                  <a:schemeClr val="tx1"/>
                </a:solidFill>
              </a:rPr>
              <a:t>Тольятти, 2022</a:t>
            </a:r>
          </a:p>
        </p:txBody>
      </p:sp>
    </p:spTree>
    <p:custDataLst>
      <p:tags r:id="rId1"/>
    </p:custDataLst>
  </p:cSld>
  <p:clrMapOvr>
    <a:masterClrMapping/>
  </p:clrMapOvr>
  <p:transition advTm="103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uiExpand="1" build="p"/>
      <p:bldP spid="8196" grpId="0" build="allAtOnce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6. функции и графики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(Описание производственных процессов с помощью графиков функций)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217C29-A962-4EC5-AC92-1244D453427C}"/>
              </a:ext>
            </a:extLst>
          </p:cNvPr>
          <p:cNvSpPr txBox="1"/>
          <p:nvPr/>
        </p:nvSpPr>
        <p:spPr>
          <a:xfrm>
            <a:off x="331948" y="1124744"/>
            <a:ext cx="8560532" cy="41998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Поезд, двигаясь по мосту, создает гармонические колебания. Составить уравнение таких вибраций, если амплитуда равна 10, период равен 0,5с, а начальная фаза равна 1,5. Построить график в графическом калькуляторе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Desmos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Имеется график колебаний грунтов насыпи и торфяного основания при проходе поезда.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Определить амплитуду, период и начальную фазу колебания.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AutoNum type="arabicPeriod" startAt="3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Построить в графическом калькуляторе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Desmos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.                                                                           Определить ширину и глубину вырытого котлована, если ось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принять за уровень земли.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Screenshot_20220420-182328">
            <a:extLst>
              <a:ext uri="{FF2B5EF4-FFF2-40B4-BE49-F238E27FC236}">
                <a16:creationId xmlns:a16="http://schemas.microsoft.com/office/drawing/2014/main" id="{25E40DC0-4D4A-4098-AE7F-ED871E12F31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023" b="37299"/>
          <a:stretch>
            <a:fillRect/>
          </a:stretch>
        </p:blipFill>
        <p:spPr bwMode="auto">
          <a:xfrm>
            <a:off x="1344125" y="2338957"/>
            <a:ext cx="3200400" cy="1390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2049E07-59EC-44F1-ACF4-1EF649012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6ECAB39-00AA-4073-B304-29E4995917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707683"/>
              </p:ext>
            </p:extLst>
          </p:nvPr>
        </p:nvGraphicFramePr>
        <p:xfrm>
          <a:off x="4427984" y="4234357"/>
          <a:ext cx="9620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965200" imgH="228600" progId="Equation.3">
                  <p:embed/>
                </p:oleObj>
              </mc:Choice>
              <mc:Fallback>
                <p:oleObj r:id="rId4" imgW="9652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4234357"/>
                        <a:ext cx="9620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8152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50"/>
    </mc:Choice>
    <mc:Fallback xmlns="">
      <p:transition spd="slow" advTm="124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00811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7. многогранники и тела вращения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(Вычисление площадей поверхностей и объёмов сооружений)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0B9C77-8EDC-486D-AC65-50DC08BD9A0B}"/>
              </a:ext>
            </a:extLst>
          </p:cNvPr>
          <p:cNvSpPr txBox="1"/>
          <p:nvPr/>
        </p:nvSpPr>
        <p:spPr>
          <a:xfrm>
            <a:off x="304800" y="1196753"/>
            <a:ext cx="868680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rtl="0" fontAlgn="base">
              <a:buFont typeface="+mj-lt"/>
              <a:buAutoNum type="arabicPeriod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Постройка дома начинается с котлована. Требуется выкопать котлован размером 10х11 метров и глубиной 2 метра. Сколько нужно вывезти машин грунта, если грузоподъёмность одной машины 10м³?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rtl="0" fontAlgn="base">
              <a:buAutoNum type="arabicPeriod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 количество блоков, необходимых для строительства фундамента. Длина блока 2м 40см. Сколько стоят все блоки, если цена одного блока 1200 рублей?</a:t>
            </a:r>
          </a:p>
          <a:p>
            <a:pPr marL="342900" indent="-342900" algn="just" rtl="0" fontAlgn="base">
              <a:buAutoNum type="arabicPeriod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 объем бетона, который потребуется, чтобы залить пол в подвале, если его толщина 10 см?</a:t>
            </a:r>
          </a:p>
          <a:p>
            <a:pPr marL="342900" indent="-342900" algn="just" rtl="0" fontAlgn="base">
              <a:buAutoNum type="arabicPeriod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 площадь стен дома снаружи, если дом имеет четыре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окна размером 1,2х1,5м и дверь размером 1,0х1,9м.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Высота дома 3м. Сколько нужно облицовочного кирпича, если для того, чтобы выложить 1м² требуется 52 кирпича?</a:t>
            </a:r>
          </a:p>
          <a:p>
            <a:pPr marL="342900" indent="-342900" algn="just" rtl="0" fontAlgn="base"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Определить, сколько краски пойдёт на покраску внутренних стен дома, потолка и пола, если на покраску одного квадратного метра расходуется 0,2кг. </a:t>
            </a:r>
          </a:p>
          <a:p>
            <a:pPr marL="342900" indent="-342900" algn="just" rtl="0" fontAlgn="base">
              <a:buAutoNum type="arabicPeriod"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rtl="0" fontAlgn="base"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Перпендикулярное сечение канала – трапеция с основаниями 6м и 14м.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Участок канала между шлюзами длиной 2км вмещает 6000м3 воды. Определить глубину канала.</a:t>
            </a:r>
          </a:p>
          <a:p>
            <a:pPr marL="342900" indent="-342900" algn="just" rtl="0" fontAlgn="base"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крытого котка размером 30х8м необходимо сделать двускатную крышу. Скаты крыши представляют собой прямоугольники, которые образуют между собой угол, равный 60 градусов. Вычислить площадь поверхности крыши. </a:t>
            </a:r>
          </a:p>
          <a:p>
            <a:pPr marL="342900" indent="-342900" algn="just" rtl="0" fontAlgn="base"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понадобится кирпичей (250 × 65 × 120мм), чтобы выстроить коробку размерами 9м, 12 м и высотой 3м и толщиной стен в 48см? </a:t>
            </a:r>
          </a:p>
          <a:p>
            <a:pPr marL="342900" indent="-342900" algn="just" rtl="0" fontAlgn="base"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Рассчитать необходимое количество бетона, необходимое для того чтобы изготовить  четырехугольный колодец кабельной связи, если размеры колодца 1400мм × 1400мм ×835мм, радиус люка 350 мм,  сторона ниши 290мм при толщине стенок колодца 70 мм.</a:t>
            </a:r>
          </a:p>
          <a:p>
            <a:pPr marL="342900" indent="-342900" algn="just" rtl="0" fontAlgn="base">
              <a:buAutoNum type="arabicPeriod"/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rtl="0" fontAlgn="base"/>
            <a:endParaRPr lang="ru-RU" sz="1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 rtl="0" fontAlgn="base"/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30"/>
    </mc:Choice>
    <mc:Fallback xmlns="">
      <p:transition spd="slow" advTm="77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CAC17E-26B7-4137-9910-8F11F9083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36664"/>
            <a:ext cx="8686800" cy="838200"/>
          </a:xfrm>
        </p:spPr>
        <p:txBody>
          <a:bodyPr/>
          <a:lstStyle/>
          <a:p>
            <a:pPr algn="ctr"/>
            <a:r>
              <a:rPr kumimoji="0" lang="ru-RU" sz="1400" b="0" i="1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+mj-ea"/>
                <a:cs typeface="+mj-cs"/>
              </a:rPr>
              <a:t>Тема 7. многогранники и тела вращения</a:t>
            </a:r>
            <a:br>
              <a:rPr kumimoji="0" lang="ru-RU" sz="1400" b="0" i="1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+mj-ea"/>
                <a:cs typeface="+mj-cs"/>
              </a:rPr>
            </a:br>
            <a:r>
              <a:rPr kumimoji="0" lang="ru-RU" sz="1400" b="0" i="1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Medium"/>
                <a:ea typeface="+mj-ea"/>
                <a:cs typeface="+mj-cs"/>
              </a:rPr>
              <a:t>(Вычисление площадей поверхностей и объёмов сооружений) 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227204-BDDC-46C8-A2B2-AEE906812BA3}"/>
              </a:ext>
            </a:extLst>
          </p:cNvPr>
          <p:cNvSpPr txBox="1"/>
          <p:nvPr/>
        </p:nvSpPr>
        <p:spPr>
          <a:xfrm>
            <a:off x="4664968" y="3986710"/>
            <a:ext cx="4576482" cy="288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200"/>
              <a:tabLst>
                <a:tab pos="457200" algn="l"/>
              </a:tabLs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Найти объём  конструкции, представленной на рисунке</a:t>
            </a:r>
            <a:r>
              <a: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Рисунок 13">
            <a:extLst>
              <a:ext uri="{FF2B5EF4-FFF2-40B4-BE49-F238E27FC236}">
                <a16:creationId xmlns:a16="http://schemas.microsoft.com/office/drawing/2014/main" id="{B80425DF-C0D7-4CC6-B155-15ED643DA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019" y="4435500"/>
            <a:ext cx="2971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56F487B-B4C3-4A45-9E79-309DB947867E}"/>
              </a:ext>
            </a:extLst>
          </p:cNvPr>
          <p:cNvSpPr txBox="1"/>
          <p:nvPr/>
        </p:nvSpPr>
        <p:spPr>
          <a:xfrm>
            <a:off x="4442230" y="1322733"/>
            <a:ext cx="4576482" cy="928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Требуется отрыть траншею для водопровода. Известно, что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длина траншеи,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ширина траншеи по низу,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ширина траншеи по верху,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 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глубина траншеи. Найти объём траншеи, если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=0,65м, 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=7,60м,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=3700м,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=2,00м.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7" name="Рисунок 11">
            <a:extLst>
              <a:ext uri="{FF2B5EF4-FFF2-40B4-BE49-F238E27FC236}">
                <a16:creationId xmlns:a16="http://schemas.microsoft.com/office/drawing/2014/main" id="{2679B49C-01D6-457E-AF58-C821F88EB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393" y="2333317"/>
            <a:ext cx="30384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F1C7BD1-7C34-42FD-B0AB-AC243C79D40B}"/>
              </a:ext>
            </a:extLst>
          </p:cNvPr>
          <p:cNvSpPr txBox="1"/>
          <p:nvPr/>
        </p:nvSpPr>
        <p:spPr>
          <a:xfrm>
            <a:off x="574583" y="3712413"/>
            <a:ext cx="3493361" cy="503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Найти объём 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строительной конструкции</a:t>
            </a: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      представленной на рисунке.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Рисунок 7">
            <a:extLst>
              <a:ext uri="{FF2B5EF4-FFF2-40B4-BE49-F238E27FC236}">
                <a16:creationId xmlns:a16="http://schemas.microsoft.com/office/drawing/2014/main" id="{85B6AAB6-BA8A-4187-87BB-4A34CE49A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91" y="4436282"/>
            <a:ext cx="3093343" cy="166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A54090E-122B-4750-B85D-E840BE0ED0A4}"/>
              </a:ext>
            </a:extLst>
          </p:cNvPr>
          <p:cNvSpPr txBox="1"/>
          <p:nvPr/>
        </p:nvSpPr>
        <p:spPr>
          <a:xfrm>
            <a:off x="304800" y="1324238"/>
            <a:ext cx="4267200" cy="503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Наливной пол имеет форму, представленную на рисунке. Высота наливного пола 5 см. Определить объём цемента.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31" name="Изображение 8">
            <a:extLst>
              <a:ext uri="{FF2B5EF4-FFF2-40B4-BE49-F238E27FC236}">
                <a16:creationId xmlns:a16="http://schemas.microsoft.com/office/drawing/2014/main" id="{CE6CE52B-03E1-45E9-8CDF-27A429A7F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96980"/>
            <a:ext cx="1711227" cy="16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936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8. производная функции, её применение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(Физический и геометрический смысл производной в профессиональных задачах)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7C42F3-2F01-4E5F-A54D-C89E9FA54BA8}"/>
              </a:ext>
            </a:extLst>
          </p:cNvPr>
          <p:cNvSpPr txBox="1"/>
          <p:nvPr/>
        </p:nvSpPr>
        <p:spPr>
          <a:xfrm>
            <a:off x="324432" y="1052736"/>
            <a:ext cx="8514767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Автодорожный каток движется вдоль прямой дороги и укатывает асфальтобетон по закону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S=1/3t3-8t+4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Найти скорость и ускорение автодорожного катка в момент времени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t=3 c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2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Бетоноукладчик движется по закону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S=21t+3t2-t3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Найти его максимальную скорость.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    В цепи электрического тока электрический заряд меняется с течением времени по закону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Сила  </a:t>
            </a:r>
          </a:p>
          <a:p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тока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есть производная заряда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времени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 </a:t>
            </a:r>
            <a:r>
              <a:rPr lang="ru-RU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′</a:t>
            </a:r>
            <a:r>
              <a:rPr lang="ru-RU" sz="1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Вычислить силу тока в момент времени  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5 с, </a:t>
            </a:r>
          </a:p>
          <a:p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-10). </a:t>
            </a:r>
          </a:p>
          <a:p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4"/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электричества, протекающее через проводник, начиная с момента времени t = 0, задается </a:t>
            </a:r>
          </a:p>
          <a:p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формулой Q = 3t2 – 3t + 4. Определить силу тока в конце 6-й секунды.</a:t>
            </a:r>
          </a:p>
          <a:p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Решить кейс – задачи на нахождение значения силы тока в момент времени t через производную функции.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5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Электрический заряд, протекающий через резистор, начиная с момента t = 0, задается формулой                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q (t) =3(t-1)2+( t – 1) + 2. Найдите силу тока в момент времени   t = 1 с.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    Вычислите напряжение в сети переменного тока в момент времени t = 1 с, если индуктивность катушки 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L= 5 Гн, а сила тока изменяется по закону i=10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2π t, А.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7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 силу тока в цепи, протекающую через конденсатор емкостью С = 5 мкФ в момент времени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t = 1 с, если напряжение изменяется по закону U= 5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20π t.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41"/>
    </mc:Choice>
    <mc:Fallback xmlns="">
      <p:transition spd="slow" advTm="106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8. производная функции, её применение 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(Нахождение оптимального результата)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EC4B08-D03A-48DD-9032-51A703A6C928}"/>
              </a:ext>
            </a:extLst>
          </p:cNvPr>
          <p:cNvSpPr txBox="1"/>
          <p:nvPr/>
        </p:nvSpPr>
        <p:spPr>
          <a:xfrm>
            <a:off x="488341" y="1052736"/>
            <a:ext cx="852405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Проектному дорожно-строительному бюро необходимо рассчитать размеры прямоугольной парковки для велосипедов наибольшей площади, которую следует разместить в треугольник поверхности земли.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Завод А отстоит от железной дороги, проходящей через город В, считая по кратчайшему расстоянию, на a км. Под каким углом α к железной дороге надо провести шоссе с завода А, чтобы доставка грузов из А в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была наиболее дешёвой, если стоимость перевозок по шоссе в два раза дороже, чем по железной дороге?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 какой высоте следует повесить прожектор для освещения места укладки бетонной смеси (строительная площадка представляет собой круг радиуса а), чтобы освещенность края площадки была наибольшей?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участок прямоугольной формы нужно огородить забором. Каковы должны быть размеры участка, чтобы он имел максимальную площадь, если приобретен материал для сооружения забора длиной L?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на производство продукции объёма х задаются функцией C(x)= x2+10x+3. Производитель реализует продукцию по цене 30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ден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ед. Найдите максимальную прибыль и соответствующий объём продукции х.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 прямоугольной комнате площадью 42 м2 требуется установить плинтусы по всему периметру. Стоимость 1 м плинтуса составляет 230 рублей. При каких целых линейных размерах комнаты затраты на покупку плинтуса будут наименьшими?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Окно имеет форму прямоугольника, завершенного полукругом. Периметр окна равен р. При каких размерах сторон прямоугольника окно будет пропускать наибольшее количество света?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 облицевать плиткой стенки и квадратное дно открытого бассейна объёмом 81 м3. Стоимость облицовки 1 м2 дна бассейна равна 3 тыс.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а 1 м2 стенки – 4 тыс. руб. При каких размерах бассейна стоимость его облицовки будет минимальной?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74"/>
    </mc:Choice>
    <mc:Fallback xmlns="">
      <p:transition spd="slow" advTm="119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9 интеграл и его применение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(Применения интеграла в задачах профессиональной направленности)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4FE119-5BC8-4179-9557-CBFB87533FF9}"/>
              </a:ext>
            </a:extLst>
          </p:cNvPr>
          <p:cNvSpPr txBox="1"/>
          <p:nvPr/>
        </p:nvSpPr>
        <p:spPr>
          <a:xfrm>
            <a:off x="310784" y="1076816"/>
            <a:ext cx="868081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Цилиндрическая цистерна с радиусом основания 0,5 м и высотой 2 м заполнена водой. Вычислить работу, которую необходимо произвести, чтобы выкачать воду из цистерны.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2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автомобильного крана с телескопической стрелой марки КС-35715 (МАЗ) изменяется по закону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v=100 + 8t (где v выражается в м/мин). Какой путь пройдет автомобильный кран за промежуток времени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[0,10]?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«Живое сечение» канала имеет форму, близкую к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сегмету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параболы. Ширина канала у поверхности воды L.   </a:t>
            </a:r>
          </a:p>
          <a:p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Наибольшая глубина H. Найдите площадь живого сечения канала.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5AC8CB-E06E-4819-953F-3F88CBF8A4A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5656" y="4098873"/>
            <a:ext cx="1656184" cy="1682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1DB97F9-2ABD-475A-9059-FDDAD4376D7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216" y="4098456"/>
            <a:ext cx="1584176" cy="163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F231C1-29DE-4C7E-819F-8CF27A613ECA}"/>
              </a:ext>
            </a:extLst>
          </p:cNvPr>
          <p:cNvSpPr txBox="1"/>
          <p:nvPr/>
        </p:nvSpPr>
        <p:spPr>
          <a:xfrm>
            <a:off x="304800" y="3236575"/>
            <a:ext cx="457648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    Вычислить площадь земли (в форме криволинейной                             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трапеции), выделенной под строительство.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Необходимые параметры изображены на  чертеже.                                           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6EB1FA-6EFA-42A5-B316-260861395962}"/>
              </a:ext>
            </a:extLst>
          </p:cNvPr>
          <p:cNvSpPr txBox="1"/>
          <p:nvPr/>
        </p:nvSpPr>
        <p:spPr>
          <a:xfrm>
            <a:off x="5004048" y="3236575"/>
            <a:ext cx="398755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Определить площадь  территории выделенной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строительства  детского сада.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Все необходимые данные отражены на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чертеже.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05"/>
    </mc:Choice>
    <mc:Fallback xmlns="">
      <p:transition spd="slow" advTm="96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4CC2D4F-7CEF-4A9A-9F5F-C495D8AFA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9 интеграл и его применение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(Применения интеграла в задачах профессиональной направленности)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85EA5E-F0A1-41A4-A54B-F61EA875CC6A}"/>
              </a:ext>
            </a:extLst>
          </p:cNvPr>
          <p:cNvSpPr txBox="1"/>
          <p:nvPr/>
        </p:nvSpPr>
        <p:spPr>
          <a:xfrm>
            <a:off x="304800" y="1196752"/>
            <a:ext cx="8686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Вычислите количество электричества, протекшего по проводнику за промежуток времени [3;4], если сила тока задается формулой                                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F2677AF-2506-4E68-AD93-C0DDB688FD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58362"/>
            <a:ext cx="121920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917A46FB-B488-4C1F-B0B7-DC7C65CD6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588" y="1784866"/>
            <a:ext cx="79078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Сила тока в проводнике изменяется по закону                           </a:t>
            </a: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(время в секундах, ток в амперах).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Какой заряд пройдет через поперечное сечение проводника за время от второй до шестой секунды?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16">
            <a:extLst>
              <a:ext uri="{FF2B5EF4-FFF2-40B4-BE49-F238E27FC236}">
                <a16:creationId xmlns:a16="http://schemas.microsoft.com/office/drawing/2014/main" id="{C4422A95-A848-4A54-BA4C-D06E97BC2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839371"/>
            <a:ext cx="11525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3816D002-A3D4-4DFF-9FBC-CCA253A59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14" y="2940332"/>
            <a:ext cx="91803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51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51801" y="166110"/>
            <a:ext cx="8686800" cy="93610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9. элементы теории вероятностей и математической статистики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(Вероятность в задачах профессиональной направленности. Представление данных. Задачи математической статистики технологического профиля)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54B781-30CD-43BB-9A22-6BF6B6C2D470}"/>
              </a:ext>
            </a:extLst>
          </p:cNvPr>
          <p:cNvSpPr txBox="1"/>
          <p:nvPr/>
        </p:nvSpPr>
        <p:spPr>
          <a:xfrm>
            <a:off x="284965" y="1098857"/>
            <a:ext cx="8820472" cy="4739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распределительному устройству подключено три потребителя с номинальной мощностью 20, 15 и 5 кВт. Вероятность включенного состояния потребителей равна Р1 = 0,6, Р2 = 0,7; Р3 = 0,5. Определить вероятность того, что нагрузка на распределительном устройстве составит 40 кВт.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предприятие поступили комплектующие для 10 компьютеров. Сколькими способами можно распределить 10 поступивших материнских плат для этих компьютеров.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вычислительном центре работает 5 персональных компьютеров (ПК). Простейший поток задач, поступающих на ВЦ, имеет интенсивность 10 задач в час. Среднее время решения задачи равно 12 мин. Заявка получает отказ, если все ПК заняты. Найдите вероятностные характеристики системы обслуживания (ВЦ).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Найти вероятность безотказной работы функциональной цепи, состоящей из независимо работающих элементов, если вероятность работы каждого элемента цепи равна p1=0,8, p2= p3=0,7, p4= p5= p6=0,9, p7= p8= p9=0,8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Прибор состоит из 3-х узлов, которые за время работы могут выходить из строя независимо друг от друга. Надежность (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вероят-ность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безотказной работы) i-го узла равна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вероятность отказа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 –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 = 1, 2, 3).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p1=0,95; p2=0,98; p3=0,9.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Найти вероятности следующих событий: А - все узлы работают </a:t>
            </a:r>
            <a:r>
              <a:rPr lang="ru-RU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без¬отказно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В - первый узел отказал, остальные нет;    С - один из узлов отказал, остальные нет;  D - отказали два узла из 3-х; E - отказал хотя бы один узел.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70"/>
    </mc:Choice>
    <mc:Fallback xmlns="">
      <p:transition spd="slow" advTm="93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F8531F-1DE3-4C4B-B352-356EC1A98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Вероятность переделывания ходов нивелирования 2 класса у одного исполнителя составляет 8%, а у другого – 4%. Исполнители проводят нивелирование одного хода – один в прямом, а другой – в обратном направлениях. Найти вероятность того, что хотя бы один из них выполнит работу без переделывания. </a:t>
            </a:r>
          </a:p>
          <a:p>
            <a:pPr marL="0" indent="0"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Прибор состоит из 12 узлов. Вероятность безотказной работы каждого узла равна 0,6, узлы выходят из строя независимо друг от друга. Найти вероятность того, что откажут семь узлов.</a:t>
            </a:r>
          </a:p>
          <a:p>
            <a:pPr marL="0" indent="0"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В цехе шесть моторов. Для каждого мотора вероятность того, что он в данный момент включен, равен 0,8. найти вероятность того, что в данный момент включено четыре мотора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EDC9532-C517-4577-98DF-9A41EB64D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801" y="166110"/>
            <a:ext cx="8686800" cy="93610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9. элементы теории вероятностей и математической статистики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(Вероятность в задачах профессиональной направленности. Представление данных. Задачи математической статистики технологического профиля)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98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068CF19-EB71-4E10-8817-716DA9630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23" y="116632"/>
            <a:ext cx="8687553" cy="9388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8D2B17D-1100-4C2F-9D23-01044F0FB14E}"/>
              </a:ext>
            </a:extLst>
          </p:cNvPr>
          <p:cNvSpPr txBox="1"/>
          <p:nvPr/>
        </p:nvSpPr>
        <p:spPr>
          <a:xfrm>
            <a:off x="233413" y="1196752"/>
            <a:ext cx="8520240" cy="2554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В группе из 12 обучающихся изучалось связь успеваемости по некоторой теоретической дисциплине с двумя факторами: систематичностью самостоятельной работы и качества ведения конспекта на уроке. Все параметры оценивалась по качественным шкалам порядка. Результативный признак Успеваемость (y) имел градации «высокая», «хорошая», «удовлетворительная» и «неудовлетворительная». Факторный признак Систематичность самостоятельной работы (x1) оценивался по градациям «высокая», «достаточная», «недостаточная». Второй факторный признак Качество ведения конспекта (x2) имел градации «хороший», «удовлетворительный», «неудовлетворительный». Исходные данные приведены в таблице. Необходимо установить степень влияния на результативный признак каждого из факторов при фиксации другого, влияния факторов друг на друга, а также их совместного влияния факторов на результативный признак. Допустимо выполнение задания посредством компьютерной программы MS Excel.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1A56CEF-807B-4494-8DD7-4E114F15F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1" y="3750976"/>
            <a:ext cx="111824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D7D10547-51FC-48CD-AF0E-97CE6D83AF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148218"/>
              </p:ext>
            </p:extLst>
          </p:nvPr>
        </p:nvGraphicFramePr>
        <p:xfrm>
          <a:off x="539551" y="3750977"/>
          <a:ext cx="3995105" cy="25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4466667" imgH="3419952" progId="Paint.Picture">
                  <p:embed/>
                </p:oleObj>
              </mc:Choice>
              <mc:Fallback>
                <p:oleObj name="Точечный рисунок" r:id="rId3" imgW="4466667" imgH="3419952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1" y="3750977"/>
                        <a:ext cx="3995105" cy="2554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8376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2EA644-98E0-4376-94CB-AEA0CE26D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44" y="332656"/>
            <a:ext cx="8686800" cy="838200"/>
          </a:xfrm>
        </p:spPr>
        <p:txBody>
          <a:bodyPr/>
          <a:lstStyle/>
          <a:p>
            <a:r>
              <a:rPr kumimoji="0" lang="ru-RU" sz="4000" b="0" i="0" u="none" strike="noStrike" kern="1200" cap="all" spc="0" normalizeH="0" baseline="0" noProof="0" dirty="0">
                <a:ln>
                  <a:noFill/>
                </a:ln>
                <a:solidFill>
                  <a:srgbClr val="434342">
                    <a:satMod val="130000"/>
                  </a:srgbClr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Franklin Gothic Medium"/>
                <a:ea typeface="+mj-ea"/>
                <a:cs typeface="+mj-cs"/>
              </a:rPr>
              <a:t>Актуальность темы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69DBC3-307B-4145-ABE0-9E2ECDA5475B}"/>
              </a:ext>
            </a:extLst>
          </p:cNvPr>
          <p:cNvSpPr txBox="1"/>
          <p:nvPr/>
        </p:nvSpPr>
        <p:spPr>
          <a:xfrm>
            <a:off x="434044" y="1390525"/>
            <a:ext cx="8242412" cy="2633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В настоящее время система образования ставит своей главной целью подготовку для общества квалифицированных специалистов. В образовательном процессе каждая учебная дисциплина создаёт предпосылки для формирования у студентов профессиональных компетенций. Компетенции формируются в процессе деятельности и ради будущей профессиональной деятельности. В этих условиях процесс обучения приобретает новый смысл, он превращается в процесс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учения,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 есть в процесс приобретения знаний, умений, навыков и опыта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720971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383C7B2-3BEA-4739-83AF-DF6FDD390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23" y="116632"/>
            <a:ext cx="8687553" cy="9388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36224A-02DC-48BB-80D1-139947330219}"/>
              </a:ext>
            </a:extLst>
          </p:cNvPr>
          <p:cNvSpPr txBox="1"/>
          <p:nvPr/>
        </p:nvSpPr>
        <p:spPr>
          <a:xfrm>
            <a:off x="395535" y="1050688"/>
            <a:ext cx="45764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Имеются данные о рабочих – сдельщиках: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07A6C10C-4E7C-45E8-85DF-9579BB422D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342501"/>
              </p:ext>
            </p:extLst>
          </p:nvPr>
        </p:nvGraphicFramePr>
        <p:xfrm>
          <a:off x="598968" y="1358465"/>
          <a:ext cx="4169615" cy="3633340"/>
        </p:xfrm>
        <a:graphic>
          <a:graphicData uri="http://schemas.openxmlformats.org/drawingml/2006/table">
            <a:tbl>
              <a:tblPr firstRow="1" firstCol="1" bandRow="1"/>
              <a:tblGrid>
                <a:gridCol w="501815">
                  <a:extLst>
                    <a:ext uri="{9D8B030D-6E8A-4147-A177-3AD203B41FA5}">
                      <a16:colId xmlns:a16="http://schemas.microsoft.com/office/drawing/2014/main" val="4237906322"/>
                    </a:ext>
                  </a:extLst>
                </a:gridCol>
                <a:gridCol w="718759">
                  <a:extLst>
                    <a:ext uri="{9D8B030D-6E8A-4147-A177-3AD203B41FA5}">
                      <a16:colId xmlns:a16="http://schemas.microsoft.com/office/drawing/2014/main" val="1040508133"/>
                    </a:ext>
                  </a:extLst>
                </a:gridCol>
                <a:gridCol w="861699">
                  <a:extLst>
                    <a:ext uri="{9D8B030D-6E8A-4147-A177-3AD203B41FA5}">
                      <a16:colId xmlns:a16="http://schemas.microsoft.com/office/drawing/2014/main" val="3573346563"/>
                    </a:ext>
                  </a:extLst>
                </a:gridCol>
                <a:gridCol w="577847">
                  <a:extLst>
                    <a:ext uri="{9D8B030D-6E8A-4147-A177-3AD203B41FA5}">
                      <a16:colId xmlns:a16="http://schemas.microsoft.com/office/drawing/2014/main" val="2578810923"/>
                    </a:ext>
                  </a:extLst>
                </a:gridCol>
                <a:gridCol w="718759">
                  <a:extLst>
                    <a:ext uri="{9D8B030D-6E8A-4147-A177-3AD203B41FA5}">
                      <a16:colId xmlns:a16="http://schemas.microsoft.com/office/drawing/2014/main" val="4194327548"/>
                    </a:ext>
                  </a:extLst>
                </a:gridCol>
                <a:gridCol w="790736">
                  <a:extLst>
                    <a:ext uri="{9D8B030D-6E8A-4147-A177-3AD203B41FA5}">
                      <a16:colId xmlns:a16="http://schemas.microsoft.com/office/drawing/2014/main" val="834482556"/>
                    </a:ext>
                  </a:extLst>
                </a:gridCol>
              </a:tblGrid>
              <a:tr h="866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Стаж работы, лет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Месячная выработка рабочего, тыс. руб.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Стаж работы, лет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Месячная выработка рабочего, тыс. руб.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849577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029211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239230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020746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065773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591726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450541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481943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432017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111112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26460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099124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133193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911137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411291"/>
                  </a:ext>
                </a:extLst>
              </a:tr>
              <a:tr h="1844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195" marR="64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24874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DB25BA0-CB7E-4E1B-882B-DC03D7B00004}"/>
              </a:ext>
            </a:extLst>
          </p:cNvPr>
          <p:cNvSpPr txBox="1"/>
          <p:nvPr/>
        </p:nvSpPr>
        <p:spPr>
          <a:xfrm>
            <a:off x="323527" y="5079375"/>
            <a:ext cx="8592249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таблицы построить ряд распределения рабочих по стажу, образовав 5 групп с равными интервалами. Для изучения зависимости между стажем работы и месячной выработкой рабочих произведите: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группировку рабочих по стажу, образовав 5 групп с равными интервалами. Каждую группу охарактеризуйте числом рабочих; средним стажем работы; месячной выработкой продукции – всего и в среднем на одного рабочего;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комбинационную группировку по двум признакам: стажу работы и месячной выработкой продукции на одного рабочего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6237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5F0A5F-F8E9-4DE6-9EEE-FCE585EB9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62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12.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основании данных таблицы построить гистограмму распределения земельных участков по площади:</a:t>
            </a:r>
            <a:endParaRPr lang="ru-RU" sz="14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4A69ECD-32C7-4F23-B72D-12DA0E24FC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629707"/>
              </p:ext>
            </p:extLst>
          </p:nvPr>
        </p:nvGraphicFramePr>
        <p:xfrm>
          <a:off x="899592" y="1916833"/>
          <a:ext cx="3971926" cy="814706"/>
        </p:xfrm>
        <a:graphic>
          <a:graphicData uri="http://schemas.openxmlformats.org/drawingml/2006/table">
            <a:tbl>
              <a:tblPr firstRow="1" firstCol="1" bandRow="1"/>
              <a:tblGrid>
                <a:gridCol w="898933">
                  <a:extLst>
                    <a:ext uri="{9D8B030D-6E8A-4147-A177-3AD203B41FA5}">
                      <a16:colId xmlns:a16="http://schemas.microsoft.com/office/drawing/2014/main" val="3132918340"/>
                    </a:ext>
                  </a:extLst>
                </a:gridCol>
                <a:gridCol w="660402">
                  <a:extLst>
                    <a:ext uri="{9D8B030D-6E8A-4147-A177-3AD203B41FA5}">
                      <a16:colId xmlns:a16="http://schemas.microsoft.com/office/drawing/2014/main" val="2500477005"/>
                    </a:ext>
                  </a:extLst>
                </a:gridCol>
                <a:gridCol w="609016">
                  <a:extLst>
                    <a:ext uri="{9D8B030D-6E8A-4147-A177-3AD203B41FA5}">
                      <a16:colId xmlns:a16="http://schemas.microsoft.com/office/drawing/2014/main" val="658263811"/>
                    </a:ext>
                  </a:extLst>
                </a:gridCol>
                <a:gridCol w="609016">
                  <a:extLst>
                    <a:ext uri="{9D8B030D-6E8A-4147-A177-3AD203B41FA5}">
                      <a16:colId xmlns:a16="http://schemas.microsoft.com/office/drawing/2014/main" val="2678961615"/>
                    </a:ext>
                  </a:extLst>
                </a:gridCol>
                <a:gridCol w="609016">
                  <a:extLst>
                    <a:ext uri="{9D8B030D-6E8A-4147-A177-3AD203B41FA5}">
                      <a16:colId xmlns:a16="http://schemas.microsoft.com/office/drawing/2014/main" val="2347238581"/>
                    </a:ext>
                  </a:extLst>
                </a:gridCol>
                <a:gridCol w="585543">
                  <a:extLst>
                    <a:ext uri="{9D8B030D-6E8A-4147-A177-3AD203B41FA5}">
                      <a16:colId xmlns:a16="http://schemas.microsoft.com/office/drawing/2014/main" val="1254131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участка,м</a:t>
                      </a:r>
                      <a:r>
                        <a:rPr lang="ru-RU" sz="1200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[40;44)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[44;48)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[48;52)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[52;56)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[56;60]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338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участков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096389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6491745-6CB5-48C4-8726-3FAB838A2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23" y="116632"/>
            <a:ext cx="8687553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638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14350" y="0"/>
            <a:ext cx="8686800" cy="93610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11 Уравнения и неравенства 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(Нахождение неизвестной величины в задачах  профессиональной направленности)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7173" name="Рисунок 17">
            <a:extLst>
              <a:ext uri="{FF2B5EF4-FFF2-40B4-BE49-F238E27FC236}">
                <a16:creationId xmlns:a16="http://schemas.microsoft.com/office/drawing/2014/main" id="{7BF2C24F-FCCB-4A6B-9EE5-53DA59E1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82265"/>
            <a:ext cx="5715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Рисунок 18">
            <a:extLst>
              <a:ext uri="{FF2B5EF4-FFF2-40B4-BE49-F238E27FC236}">
                <a16:creationId xmlns:a16="http://schemas.microsoft.com/office/drawing/2014/main" id="{57F36BF2-CA0C-41C0-9E73-071F9BC90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010" y="2131200"/>
            <a:ext cx="85725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Рисунок 19">
            <a:extLst>
              <a:ext uri="{FF2B5EF4-FFF2-40B4-BE49-F238E27FC236}">
                <a16:creationId xmlns:a16="http://schemas.microsoft.com/office/drawing/2014/main" id="{1924D8C0-3006-4530-B824-C23967CE3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76210"/>
            <a:ext cx="200025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Рисунок 20">
            <a:extLst>
              <a:ext uri="{FF2B5EF4-FFF2-40B4-BE49-F238E27FC236}">
                <a16:creationId xmlns:a16="http://schemas.microsoft.com/office/drawing/2014/main" id="{574EDDBD-92B8-462D-B345-84C4063F5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83230"/>
            <a:ext cx="94297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Рисунок 22">
            <a:extLst>
              <a:ext uri="{FF2B5EF4-FFF2-40B4-BE49-F238E27FC236}">
                <a16:creationId xmlns:a16="http://schemas.microsoft.com/office/drawing/2014/main" id="{4F79FA2A-8A94-4754-BC21-48C7F19A9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874" y="2765901"/>
            <a:ext cx="1257300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6">
            <a:extLst>
              <a:ext uri="{FF2B5EF4-FFF2-40B4-BE49-F238E27FC236}">
                <a16:creationId xmlns:a16="http://schemas.microsoft.com/office/drawing/2014/main" id="{B1AD0611-CAA2-443A-A585-C5342045B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680" y="936104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 тока в цепи I (в амперах) определяется напряжением в цепи и сопротивлением электроприбора по закону Ома:                , где U — напряжение в вольтах, R — сопротивление электроприбора в омах. В электросеть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включeн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предохранитель, который плавится, если сила тока превышает 4 A. Определите, какое минимальное сопротивление должно быть у электроприбора, подключаемого к розетке в 220 вольт, чтобы сеть продолжала работать. Ответ выразите в омах.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4953CD02-0D74-4CB4-A491-E989C9467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47" y="2055162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розетку электросети подключены приборы, общее сопротивление которых составляет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Параллельно с ними в розетку предполагается подключить электрообогреватель. Определите наименьшее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возможное сопротивление        электрообогревателя, если известно, что при параллельном соединении двух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проводников                         их общее сопротивление задаётся формулой                                (Ом), а для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нормального функционирования электросети общее сопротивление в ней должно быть не меньше 9 Ом.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 выразите в омах.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5661796-5816-41D0-A5CC-77AB9A73D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52" y="6065715"/>
            <a:ext cx="97135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BAD428E3-B91C-4D72-A571-47FC95035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4" y="6445747"/>
            <a:ext cx="918393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4E608A-71E9-4A74-AE90-7630D9450ACA}"/>
              </a:ext>
            </a:extLst>
          </p:cNvPr>
          <p:cNvSpPr txBox="1"/>
          <p:nvPr/>
        </p:nvSpPr>
        <p:spPr>
          <a:xfrm>
            <a:off x="242047" y="3426336"/>
            <a:ext cx="868680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 startAt="3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Имеются три смеси, составленные из трех элементов A, B,C. В первую смесь входят только элементы A и B в весовом отношении 1:2, во вторую смесь входят только элементы B и C в весовом отношении 1:3, в третью смесь входят только элементы A и C в весовом отношении 2:1. В каком отношении нужно взять эти смеси, чтобы во вновь полученной смеси элементы A, B и C содержались в весовом отношении 11:3:8?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4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Влажность сухой цементной смеси на складе составляет 18%. Во время перевозки из-за дождей влажность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смеси повысилась на 2%. Найдите массу привезенной смеси, если со склада было отправлено 400 кг.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   Первый рабочий кладёт на 4 кирпича в минуту меньше, чем второй. Первому на выполнение всей работы 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потребуется на 5 минут больше, чем второму. За какое время каждый положил бы 1200 кирпичей, работая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отдельно?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01"/>
    </mc:Choice>
    <mc:Fallback xmlns="">
      <p:transition spd="slow" advTm="78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14817B-ECE5-4915-9393-3DD8807F3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32656"/>
            <a:ext cx="8686800" cy="838200"/>
          </a:xfrm>
        </p:spPr>
        <p:txBody>
          <a:bodyPr>
            <a:normAutofit/>
          </a:bodyPr>
          <a:lstStyle/>
          <a:p>
            <a:r>
              <a:rPr lang="ru-RU" sz="2800" dirty="0"/>
              <a:t>Трудности при составлении рабочих программ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873B25-363D-4E40-BBE8-2389D7954132}"/>
              </a:ext>
            </a:extLst>
          </p:cNvPr>
          <p:cNvSpPr txBox="1"/>
          <p:nvPr/>
        </p:nvSpPr>
        <p:spPr>
          <a:xfrm>
            <a:off x="395536" y="1443617"/>
            <a:ext cx="8424936" cy="4316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какими же трудностями мы сталкиваемся при составлении рабочих программ для каждой специальности? Трудность, прежде всего, заключается в том, что мы должны собрать воедино всю информацию по каждой специальности, а именно: 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изучить ФГОС по специальности;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изучить учебный план;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рассмотреть все образовательные дисциплины, изучаемые за четыре года;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изучить рабочие программы по каждой дисциплине;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в каких дисциплинах применяются математические знания;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какие профессиональные компетенции формируются;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только после проделанной огромной работы можно приступать к подбору задач по каждой специальности.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8104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934450" cy="720080"/>
          </a:xfrm>
        </p:spPr>
        <p:txBody>
          <a:bodyPr>
            <a:normAutofit fontScale="62500" lnSpcReduction="20000"/>
          </a:bodyPr>
          <a:lstStyle/>
          <a:p>
            <a:pPr marL="82296" indent="0" algn="ctr">
              <a:buNone/>
              <a:defRPr/>
            </a:pPr>
            <a:r>
              <a:rPr lang="ru-RU" sz="2300" i="1" dirty="0">
                <a:solidFill>
                  <a:schemeClr val="tx1"/>
                </a:solidFill>
                <a:latin typeface="+mj-lt"/>
              </a:rPr>
              <a:t>Повторение курса математики основной школы. </a:t>
            </a:r>
          </a:p>
          <a:p>
            <a:pPr marL="82296" indent="0" algn="ctr">
              <a:buNone/>
              <a:defRPr/>
            </a:pPr>
            <a:r>
              <a:rPr lang="ru-RU" sz="2300" i="1" dirty="0">
                <a:solidFill>
                  <a:schemeClr val="tx1"/>
                </a:solidFill>
                <a:latin typeface="+mj-lt"/>
              </a:rPr>
              <a:t>(Нахождение приближенных значений величин и погрешностей вычислений при решении профессионально ориентированных задач; задачи на проценты)</a:t>
            </a:r>
            <a:endParaRPr lang="ru-RU" sz="2300" dirty="0">
              <a:solidFill>
                <a:schemeClr val="tx1"/>
              </a:solidFill>
              <a:latin typeface="+mj-lt"/>
            </a:endParaRPr>
          </a:p>
          <a:p>
            <a:pPr marL="82550" indent="0" eaLnBrk="1" hangingPunct="1">
              <a:buFont typeface="Wingdings 2" pitchFamily="18" charset="2"/>
              <a:buNone/>
              <a:defRPr/>
            </a:pPr>
            <a:endParaRPr lang="ru-RU" dirty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513D90-AD2E-417F-A6A6-FC71A7B53E80}"/>
              </a:ext>
            </a:extLst>
          </p:cNvPr>
          <p:cNvSpPr txBox="1"/>
          <p:nvPr/>
        </p:nvSpPr>
        <p:spPr>
          <a:xfrm>
            <a:off x="323528" y="1124744"/>
            <a:ext cx="861092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Угол, измеренный теодолитом, оказался равным 22°20′30′′±30′′. Какова относительная погрешность измерения?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Какова предельная относительная погрешность числа х = 3,14, заменяющего число π?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Вычислить площадь прямоугольной парковки, стороны которой 92, 73±0,01 (м) и 94, 5′±0,01 (м). Определить относительную погрешность результата и число верных знаков.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Сколько жести идёт на 15м водосточной трубы диаметром 240мм, если на швы расходуется 7% площади трубы? 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Длина дороги 4 км 42м. Рабочие отремонтировали 54% дороги. Сколько км дороги им осталось отремонтировать?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62"/>
    </mc:Choice>
    <mc:Fallback xmlns="">
      <p:transition spd="slow" advTm="163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38113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</a:rPr>
              <a:t>Тема 1. корни, степени и логарифмы. </a:t>
            </a:r>
            <a:br>
              <a:rPr lang="ru-RU" sz="1400" i="1" dirty="0">
                <a:solidFill>
                  <a:schemeClr val="tx1"/>
                </a:solidFill>
              </a:rPr>
            </a:br>
            <a:r>
              <a:rPr lang="ru-RU" sz="1400" i="1" dirty="0">
                <a:solidFill>
                  <a:schemeClr val="tx1"/>
                </a:solidFill>
              </a:rPr>
              <a:t>(Решение профессионально ориентированных задач с применением показательных и логарифмических уравнений и неравенств)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5148263" y="1628775"/>
            <a:ext cx="3786187" cy="4619625"/>
          </a:xfrm>
        </p:spPr>
        <p:txBody>
          <a:bodyPr>
            <a:normAutofit/>
          </a:bodyPr>
          <a:lstStyle/>
          <a:p>
            <a:pPr marL="82550" indent="0" eaLnBrk="1" hangingPunct="1">
              <a:buFont typeface="Wingdings 2" pitchFamily="18" charset="2"/>
              <a:buNone/>
            </a:pPr>
            <a:r>
              <a:rPr lang="ru-RU" dirty="0"/>
              <a:t> </a:t>
            </a:r>
            <a:endParaRPr lang="ru-RU" sz="18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107504" y="1196752"/>
            <a:ext cx="8826946" cy="538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eaLnBrk="1" fontAlgn="auto" hangingPunct="1">
              <a:spcAft>
                <a:spcPts val="0"/>
              </a:spcAft>
              <a:buNone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наибольший положительный корень уравнения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- 10 x = 0, используя графический метод решения уравнений. Рассмотреть простейшее решение в системе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MathCad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 eaLnBrk="1" fontAlgn="auto" hangingPunct="1">
              <a:spcAft>
                <a:spcPts val="0"/>
              </a:spcAft>
              <a:buNone/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eaLnBrk="1" fontAlgn="auto" hangingPunct="1">
              <a:spcAft>
                <a:spcPts val="0"/>
              </a:spcAft>
              <a:buNone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Найти наибольший положительный корень уравнения 4 x - 5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5, используя графический метод решения уравнений. Рассмотреть простейшее решение в системе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MathCad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 eaLnBrk="1" fontAlgn="auto" hangingPunct="1">
              <a:spcAft>
                <a:spcPts val="0"/>
              </a:spcAft>
              <a:buNone/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eaLnBrk="1" fontAlgn="auto" hangingPunct="1">
              <a:spcAft>
                <a:spcPts val="0"/>
              </a:spcAft>
              <a:buNone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Найти число разрешенных кодовых комбинаций при алфавите источника в N=64 символа при числе разрядов кодовой комбинации равном k = 9 . (Количество возможных кодовых комбинаций определяется, как L=2k, количество разрешенных кодовых комбинаций равно числу символов алфавита источника, а количество бит необходимых для их передачи определяется, как: l =log2 N)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49"/>
    </mc:Choice>
    <mc:Fallback xmlns="">
      <p:transition spd="slow" advTm="72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291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6A02DEF-2A2E-4A16-BEB3-92925E929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739552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Medium" panose="020B0603020102020204" pitchFamily="34" charset="0"/>
                <a:ea typeface="Times New Roman" panose="02020603050405020304" pitchFamily="18" charset="0"/>
                <a:cs typeface="+mn-cs"/>
              </a:rPr>
              <a:t>Тема 2. Прямые и плоскости в пространстве.</a:t>
            </a:r>
            <a:b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Medium" panose="020B0603020102020204" pitchFamily="34" charset="0"/>
                <a:ea typeface="Times New Roman" panose="02020603050405020304" pitchFamily="18" charset="0"/>
                <a:cs typeface="+mn-cs"/>
              </a:rPr>
            </a:b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Medium" panose="020B0603020102020204" pitchFamily="34" charset="0"/>
                <a:ea typeface="Times New Roman" panose="02020603050405020304" pitchFamily="18" charset="0"/>
                <a:cs typeface="+mn-cs"/>
              </a:rPr>
              <a:t>(Прямые и плоскости в профессионально ориентированных задачах)</a:t>
            </a:r>
            <a:b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</a:b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1E06B6-DCC4-4BBF-AD32-19FDD74B6E7F}"/>
              </a:ext>
            </a:extLst>
          </p:cNvPr>
          <p:cNvSpPr txBox="1"/>
          <p:nvPr/>
        </p:nvSpPr>
        <p:spPr>
          <a:xfrm>
            <a:off x="323528" y="2886992"/>
            <a:ext cx="6336704" cy="606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75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Рассчитать углы наклона ломаной конструкции крыши.    Необходимые параметры указаны на чертеже.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F0341E4-D24C-41D3-A58B-B5F455F82D2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20954"/>
            <a:ext cx="2228850" cy="22764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3F55E2-D0E4-44D4-9560-D15EB6AF0081}"/>
              </a:ext>
            </a:extLst>
          </p:cNvPr>
          <p:cNvSpPr txBox="1"/>
          <p:nvPr/>
        </p:nvSpPr>
        <p:spPr>
          <a:xfrm>
            <a:off x="267536" y="1152525"/>
            <a:ext cx="66807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Изобразить две проекции цилиндрической втулки</a:t>
            </a:r>
          </a:p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(на горизонтальную и вертикальную плоскость).</a:t>
            </a:r>
            <a:endParaRPr lang="ru-RU" sz="16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BA2B44-F0C5-4C61-934D-066427FA46C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3890"/>
            <a:ext cx="962025" cy="108585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18"/>
    </mc:Choice>
    <mc:Fallback xmlns="">
      <p:transition spd="slow" advTm="1441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146" y="101534"/>
            <a:ext cx="8686800" cy="93610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4. координаты и векторы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(Использование координат и векторов при решении математических и прикладных задач)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95D355-D5C7-4403-9D61-9C9A61569932}"/>
              </a:ext>
            </a:extLst>
          </p:cNvPr>
          <p:cNvSpPr txBox="1"/>
          <p:nvPr/>
        </p:nvSpPr>
        <p:spPr>
          <a:xfrm>
            <a:off x="210146" y="1190698"/>
            <a:ext cx="8826349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 для укладки асфальта имеет форму треугольника с вершинами А(- 2, -1), В(3,5) и С(-1, 4) (размеры даны в единицах длины). Определить площадь S этой площадки. </a:t>
            </a:r>
          </a:p>
          <a:p>
            <a:pPr marL="342900" indent="-342900"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 проложить дорогу через деревню. Известно, что координаты точки А (начала дороги) равны XA=25м, YA=140м, горизонтальное положение линии                    , дирекционный угол линии AB равен                            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Найти координаты точки B(XB-?, YB-?) конца дороги.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  Вычислить площадь территории под строительство дома, если известны граничные   </a:t>
            </a:r>
          </a:p>
          <a:p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координаты (55,755831°, 37,617673°; 52,755831°, 37,617673°; 55,755831°, 17,617673°; </a:t>
            </a:r>
          </a:p>
          <a:p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25,755831°, 17,617673°). 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EB28545F-7C23-43D5-8451-ED58BF1E17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632082"/>
              </p:ext>
            </p:extLst>
          </p:nvPr>
        </p:nvGraphicFramePr>
        <p:xfrm>
          <a:off x="6732241" y="2172708"/>
          <a:ext cx="936104" cy="27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748326" imgH="215619" progId="Equation.3">
                  <p:embed/>
                </p:oleObj>
              </mc:Choice>
              <mc:Fallback>
                <p:oleObj r:id="rId3" imgW="748326" imgH="21561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1" y="2172708"/>
                        <a:ext cx="936104" cy="272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99EDFB3-9784-40E0-BF15-516145C7F7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145739"/>
              </p:ext>
            </p:extLst>
          </p:nvPr>
        </p:nvGraphicFramePr>
        <p:xfrm>
          <a:off x="3923928" y="2439571"/>
          <a:ext cx="1304199" cy="276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079500" imgH="228600" progId="Equation.3">
                  <p:embed/>
                </p:oleObj>
              </mc:Choice>
              <mc:Fallback>
                <p:oleObj r:id="rId5" imgW="10795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2439571"/>
                        <a:ext cx="1304199" cy="276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B2472C51-0938-4F53-84F2-2A69C1715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322" y="2843692"/>
            <a:ext cx="273608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kumimoji="0" lang="ru-RU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5"/>
    </mc:Choice>
    <mc:Fallback xmlns="">
      <p:transition spd="slow" advTm="107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2008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/>
              </a:rPr>
              <a:t>Тема 5. основы тригонометрии</a:t>
            </a:r>
            <a:br>
              <a:rPr lang="ru-RU" sz="1400" i="1" dirty="0">
                <a:solidFill>
                  <a:schemeClr val="tx1"/>
                </a:solidFill>
                <a:effectLst/>
              </a:rPr>
            </a:br>
            <a:r>
              <a:rPr lang="ru-RU" sz="1400" i="1" dirty="0">
                <a:solidFill>
                  <a:schemeClr val="tx1"/>
                </a:solidFill>
                <a:effectLst/>
              </a:rPr>
              <a:t>(Решение прямоугольных и косоугольных треугольников в профессионально ориентированных задачах)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CE43C9-2D00-4E02-B53A-BACA74AA9F60}"/>
              </a:ext>
            </a:extLst>
          </p:cNvPr>
          <p:cNvSpPr txBox="1"/>
          <p:nvPr/>
        </p:nvSpPr>
        <p:spPr>
          <a:xfrm>
            <a:off x="273610" y="1052736"/>
            <a:ext cx="868679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Труба котельной имеет высоту 32 м.  Чтобы её удержать, необходимо приварить к ней железные тросы, которые крепятся к трубе на расстоянии 0,75 её высоты, считая от земли. Вычислите длину тросов, если известно, что они должны образовать с горизонтом угол равный 40 градусов.</a:t>
            </a:r>
          </a:p>
        </p:txBody>
      </p:sp>
      <p:pic>
        <p:nvPicPr>
          <p:cNvPr id="2050" name="Рисунок 1">
            <a:extLst>
              <a:ext uri="{FF2B5EF4-FFF2-40B4-BE49-F238E27FC236}">
                <a16:creationId xmlns:a16="http://schemas.microsoft.com/office/drawing/2014/main" id="{5515B039-9E4D-40B6-9D18-DD05666B3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37283"/>
            <a:ext cx="3456384" cy="1852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76" name="Изображение 1220">
            <a:extLst>
              <a:ext uri="{FF2B5EF4-FFF2-40B4-BE49-F238E27FC236}">
                <a16:creationId xmlns:a16="http://schemas.microsoft.com/office/drawing/2014/main" id="{39458154-9CF5-4D0C-80CE-9E5320E98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442" y="2566046"/>
            <a:ext cx="4386158" cy="1823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720CFC8-2B08-4609-BBE8-DCE22DEE0A52}"/>
              </a:ext>
            </a:extLst>
          </p:cNvPr>
          <p:cNvSpPr txBox="1"/>
          <p:nvPr/>
        </p:nvSpPr>
        <p:spPr>
          <a:xfrm>
            <a:off x="316631" y="1827382"/>
            <a:ext cx="33912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Определить высоту объекта АВ, если длина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CD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=10м, угол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равен 40 градусов, угол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равен 30 градусов.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1FDD91F-16E3-4CCE-A048-D049080DE56E}"/>
              </a:ext>
            </a:extLst>
          </p:cNvPr>
          <p:cNvSpPr txBox="1"/>
          <p:nvPr/>
        </p:nvSpPr>
        <p:spPr>
          <a:xfrm>
            <a:off x="4837225" y="1843733"/>
            <a:ext cx="415437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Определить длину тоннеля АВ.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B92D79-3473-4164-9AEC-8B3C9D4BDD69}"/>
              </a:ext>
            </a:extLst>
          </p:cNvPr>
          <p:cNvSpPr txBox="1"/>
          <p:nvPr/>
        </p:nvSpPr>
        <p:spPr>
          <a:xfrm>
            <a:off x="467543" y="4649121"/>
            <a:ext cx="8492865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 Какой должна быть стойка двускатной крыши при длине балки перекрытия 8м, чтобы угол наклона крыши был 30</a:t>
            </a:r>
            <a:r>
              <a:rPr lang="ru-RU" sz="1400" baseline="300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0</a:t>
            </a:r>
            <a:r>
              <a:rPr lang="ru-RU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Какова должна быть длина стойки крыши, чтобы стропила были длиной 5м, а балка перекрытия 8м?</a:t>
            </a:r>
          </a:p>
          <a:p>
            <a:pPr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Найти горизонтальное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проложение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дороги, если длина линии подъема равна 30,235м и угол ее               наклона               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869493-46AE-4138-9522-75D495627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589524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515B169-A578-47EA-A150-205CD8823F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925547"/>
              </p:ext>
            </p:extLst>
          </p:nvPr>
        </p:nvGraphicFramePr>
        <p:xfrm>
          <a:off x="1259632" y="5795236"/>
          <a:ext cx="6096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609071" imgH="203024" progId="Equation.3">
                  <p:embed/>
                </p:oleObj>
              </mc:Choice>
              <mc:Fallback>
                <p:oleObj r:id="rId5" imgW="609071" imgH="20302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5795236"/>
                        <a:ext cx="609600" cy="20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E52A8DC-F55A-4946-ACA1-24A810B5A9C6}"/>
              </a:ext>
            </a:extLst>
          </p:cNvPr>
          <p:cNvSpPr txBox="1"/>
          <p:nvPr/>
        </p:nvSpPr>
        <p:spPr>
          <a:xfrm>
            <a:off x="495852" y="5984876"/>
            <a:ext cx="8396627" cy="542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сколько обойдется покупка металлочерепицы (245руб/м2) на крышу (уклон крыши составляет 30 градусов) деревянного дома размерами 6м × 6м при этом запас составляет 15% от всей площади крыши?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33"/>
    </mc:Choice>
    <mc:Fallback xmlns="">
      <p:transition spd="slow" advTm="118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rgbClr val="000000"/>
                </a:solidFill>
                <a:effectLst/>
              </a:rPr>
              <a:t>Тема 5. основы тригонометрии</a:t>
            </a:r>
            <a:br>
              <a:rPr lang="ru-RU" sz="1400" i="1" dirty="0">
                <a:solidFill>
                  <a:srgbClr val="000000"/>
                </a:solidFill>
                <a:effectLst/>
              </a:rPr>
            </a:br>
            <a:r>
              <a:rPr lang="ru-RU" sz="1400" i="1" dirty="0">
                <a:solidFill>
                  <a:srgbClr val="000000"/>
                </a:solidFill>
                <a:effectLst/>
              </a:rPr>
              <a:t>(Решение прямоугольных и косоугольных треугольников в профессионально ориентированных задачах)</a:t>
            </a:r>
            <a:r>
              <a:rPr lang="ru-RU" sz="2000" i="1" dirty="0">
                <a:effectLst/>
              </a:rPr>
              <a:t>. </a:t>
            </a:r>
            <a:endParaRPr lang="ru-RU" sz="2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F605EB-02C1-42EA-A6AE-620670BA2682}"/>
              </a:ext>
            </a:extLst>
          </p:cNvPr>
          <p:cNvSpPr txBox="1"/>
          <p:nvPr/>
        </p:nvSpPr>
        <p:spPr>
          <a:xfrm>
            <a:off x="304800" y="1321259"/>
            <a:ext cx="4576482" cy="908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75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Рассчитать углы наклона ломаной конструкции крыши. Необходимые параметры указаны на чертеже.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A4DE17C-AA96-403D-B36F-35CCC96DE40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5656" y="1988840"/>
            <a:ext cx="1913255" cy="195453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49B316-9D16-41A0-971C-5288A59B4514}"/>
              </a:ext>
            </a:extLst>
          </p:cNvPr>
          <p:cNvSpPr txBox="1"/>
          <p:nvPr/>
        </p:nvSpPr>
        <p:spPr>
          <a:xfrm>
            <a:off x="352536" y="4121547"/>
            <a:ext cx="4576482" cy="819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Тоннель АВ начали рыть в точке А под углом 32 градуса к горизонту. Найти расстояние от точки А до «земли» С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длина тоннеля 4км 260м.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4E6B0153-2002-469C-9B64-11E00380A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003791"/>
            <a:ext cx="2520280" cy="129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7542D25-F2DA-4BFE-B495-6D093D9B99FE}"/>
              </a:ext>
            </a:extLst>
          </p:cNvPr>
          <p:cNvSpPr txBox="1"/>
          <p:nvPr/>
        </p:nvSpPr>
        <p:spPr>
          <a:xfrm>
            <a:off x="5044026" y="1296145"/>
            <a:ext cx="3992470" cy="1067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Бригаде рабочих необходимо построить мост через реку. Найти расстояние от доступной точки А до недоступной точки В, чтобы определиться с бюджетом постройки.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3" name="Рисунок 1">
            <a:extLst>
              <a:ext uri="{FF2B5EF4-FFF2-40B4-BE49-F238E27FC236}">
                <a16:creationId xmlns:a16="http://schemas.microsoft.com/office/drawing/2014/main" id="{CD1F4B44-02D4-4CA6-9065-21A926A3D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923" y="2475866"/>
            <a:ext cx="220027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5BF36D-93EB-4006-A141-021FF66C758D}"/>
              </a:ext>
            </a:extLst>
          </p:cNvPr>
          <p:cNvSpPr txBox="1"/>
          <p:nvPr/>
        </p:nvSpPr>
        <p:spPr>
          <a:xfrm>
            <a:off x="5341407" y="4340302"/>
            <a:ext cx="34500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Определить длину тоннеля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BC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Рисунок 4">
            <a:extLst>
              <a:ext uri="{FF2B5EF4-FFF2-40B4-BE49-F238E27FC236}">
                <a16:creationId xmlns:a16="http://schemas.microsoft.com/office/drawing/2014/main" id="{6B75BA2E-E4E3-47C8-A805-7DD76E530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507" y="4797152"/>
            <a:ext cx="3505164" cy="10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26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86"/>
    </mc:Choice>
    <mc:Fallback xmlns="">
      <p:transition spd="slow" advTm="81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9|2.6|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3.4|2.9|1.2|1.4|2.4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7|3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4|3.4|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8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1659</TotalTime>
  <Words>3408</Words>
  <Application>Microsoft Office PowerPoint</Application>
  <PresentationFormat>Экран (4:3)</PresentationFormat>
  <Paragraphs>290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34" baseType="lpstr">
      <vt:lpstr>Arial</vt:lpstr>
      <vt:lpstr>Calibri</vt:lpstr>
      <vt:lpstr>Corbel</vt:lpstr>
      <vt:lpstr>Franklin Gothic Book</vt:lpstr>
      <vt:lpstr>Franklin Gothic Medium</vt:lpstr>
      <vt:lpstr>Gill Sans MT</vt:lpstr>
      <vt:lpstr>Symbol</vt:lpstr>
      <vt:lpstr>Times New Roman</vt:lpstr>
      <vt:lpstr>Wingdings 2</vt:lpstr>
      <vt:lpstr>Трек</vt:lpstr>
      <vt:lpstr>Equation.3</vt:lpstr>
      <vt:lpstr>Точечный рисунок</vt:lpstr>
      <vt:lpstr>Основные проблемы и пути решения                  при составлении Рабочих программ                      по математике  с учётом профессиональной направленности</vt:lpstr>
      <vt:lpstr>Актуальность темы</vt:lpstr>
      <vt:lpstr>Трудности при составлении рабочих программ</vt:lpstr>
      <vt:lpstr>Презентация PowerPoint</vt:lpstr>
      <vt:lpstr>Тема 1. корни, степени и логарифмы.  (Решение профессионально ориентированных задач с применением показательных и логарифмических уравнений и неравенств) </vt:lpstr>
      <vt:lpstr>Тема 2. Прямые и плоскости в пространстве. (Прямые и плоскости в профессионально ориентированных задачах) </vt:lpstr>
      <vt:lpstr>тема 4. координаты и векторы (Использование координат и векторов при решении математических и прикладных задач) </vt:lpstr>
      <vt:lpstr>Тема 5. основы тригонометрии (Решение прямоугольных и косоугольных треугольников в профессионально ориентированных задачах)</vt:lpstr>
      <vt:lpstr>Тема 5. основы тригонометрии (Решение прямоугольных и косоугольных треугольников в профессионально ориентированных задачах). </vt:lpstr>
      <vt:lpstr>Тема 6. функции и графики (Описание производственных процессов с помощью графиков функций) </vt:lpstr>
      <vt:lpstr>Тема 7. многогранники и тела вращения (Вычисление площадей поверхностей и объёмов сооружений) </vt:lpstr>
      <vt:lpstr>Тема 7. многогранники и тела вращения (Вычисление площадей поверхностей и объёмов сооружений) </vt:lpstr>
      <vt:lpstr>Тема 8. производная функции, её применение (Физический и геометрический смысл производной в профессиональных задачах)</vt:lpstr>
      <vt:lpstr>Тема 8. производная функции, её применение  (Нахождение оптимального результата) </vt:lpstr>
      <vt:lpstr>Тема 9 интеграл и его применение (Применения интеграла в задачах профессиональной направленности)</vt:lpstr>
      <vt:lpstr>Тема 9 интеграл и его применение (Применения интеграла в задачах профессиональной направленности)</vt:lpstr>
      <vt:lpstr>Тема 9. элементы теории вероятностей и математической статистики (Вероятность в задачах профессиональной направленности. Представление данных. Задачи математической статистики технологического профиля)</vt:lpstr>
      <vt:lpstr>Тема 9. элементы теории вероятностей и математической статистики (Вероятность в задачах профессиональной направленности. Представление данных. Задачи математической статистики технологического профиля)</vt:lpstr>
      <vt:lpstr>Презентация PowerPoint</vt:lpstr>
      <vt:lpstr>Презентация PowerPoint</vt:lpstr>
      <vt:lpstr>Презентация PowerPoint</vt:lpstr>
      <vt:lpstr>Тема 11 Уравнения и неравенства  (Нахождение неизвестной величины в задачах  профессиональной направленности)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Курит не курит</dc:title>
  <dc:creator>Admin</dc:creator>
  <cp:lastModifiedBy>platina 300</cp:lastModifiedBy>
  <cp:revision>109</cp:revision>
  <dcterms:created xsi:type="dcterms:W3CDTF">2011-05-17T04:28:58Z</dcterms:created>
  <dcterms:modified xsi:type="dcterms:W3CDTF">2022-11-26T08:58:57Z</dcterms:modified>
</cp:coreProperties>
</file>