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72" r:id="rId5"/>
    <p:sldId id="271" r:id="rId6"/>
    <p:sldId id="274" r:id="rId7"/>
    <p:sldId id="276" r:id="rId8"/>
    <p:sldId id="273" r:id="rId9"/>
    <p:sldId id="27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rata" panose="020B0604020202020204" charset="-5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38"/>
    <a:srgbClr val="602E04"/>
    <a:srgbClr val="F8A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300A-2183-4DA5-9933-DD0FABCD27B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CB58-5B83-4948-93C7-6F03AA0AB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8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CCB58-5B83-4948-93C7-6F03AA0ABC0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2580" y="2781300"/>
            <a:ext cx="14745813" cy="292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solidFill>
                  <a:srgbClr val="804F3B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Особенности организации </a:t>
            </a:r>
          </a:p>
          <a:p>
            <a:pPr algn="ctr">
              <a:lnSpc>
                <a:spcPct val="150000"/>
              </a:lnSpc>
            </a:pPr>
            <a:r>
              <a:rPr lang="ru-RU" sz="4400" b="1" dirty="0">
                <a:solidFill>
                  <a:srgbClr val="804F3B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практической подготовки </a:t>
            </a:r>
          </a:p>
          <a:p>
            <a:pPr algn="ctr">
              <a:lnSpc>
                <a:spcPct val="150000"/>
              </a:lnSpc>
            </a:pPr>
            <a:r>
              <a:rPr lang="ru-RU" sz="4400" b="1" dirty="0">
                <a:solidFill>
                  <a:srgbClr val="804F3B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обучающихся Губернского колледжа г. Сызрани</a:t>
            </a:r>
            <a:endParaRPr lang="en-US" sz="4400" b="1" dirty="0">
              <a:solidFill>
                <a:srgbClr val="804F3B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028700" y="589625"/>
            <a:ext cx="805396" cy="713994"/>
          </a:xfrm>
          <a:custGeom>
            <a:avLst/>
            <a:gdLst/>
            <a:ahLst/>
            <a:cxnLst/>
            <a:rect l="l" t="t" r="r" b="b"/>
            <a:pathLst>
              <a:path w="805396" h="713994">
                <a:moveTo>
                  <a:pt x="0" y="0"/>
                </a:moveTo>
                <a:lnTo>
                  <a:pt x="805396" y="0"/>
                </a:lnTo>
                <a:lnTo>
                  <a:pt x="805396" y="713994"/>
                </a:lnTo>
                <a:lnTo>
                  <a:pt x="0" y="71399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6" descr="C:\Users\сергей\Desktop\загружено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64" y="500030"/>
            <a:ext cx="1960563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743200" y="526502"/>
            <a:ext cx="1386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«ГУБЕРНСКИЙ КОЛЛЕДЖ Г.СЫЗРАНИ» </a:t>
            </a: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9381565" y="7810500"/>
            <a:ext cx="72390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С.А. Мирутенко, 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ГБПОУ «ГК г. Сызрани»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127588" y="9201150"/>
            <a:ext cx="7736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04F3B"/>
                </a:solidFill>
                <a:latin typeface="Prata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26" name="TextBox 2"/>
          <p:cNvSpPr txBox="1"/>
          <p:nvPr/>
        </p:nvSpPr>
        <p:spPr>
          <a:xfrm>
            <a:off x="1371599" y="266700"/>
            <a:ext cx="14745813" cy="89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Нормативные документы </a:t>
            </a:r>
            <a:endParaRPr lang="en-US" sz="44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52600" y="3188730"/>
            <a:ext cx="5943600" cy="59552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90600" y="2619473"/>
            <a:ext cx="6081698" cy="11667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144132" y="3714740"/>
            <a:ext cx="6324033" cy="5214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286876" y="2619472"/>
            <a:ext cx="6643733" cy="19525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9429752" y="2711675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России N 885,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России N 390 от 05.08.2020 «О практической подготовке обучающихся»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(вместе с «Положением о практической подготовке обучающихся») 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905000" y="3786178"/>
            <a:ext cx="5638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ст.2 </a:t>
            </a:r>
            <a:r>
              <a:rPr lang="ru-RU" sz="2400" b="1" i="1" dirty="0">
                <a:solidFill>
                  <a:srgbClr val="60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подготовка </a:t>
            </a:r>
            <a:r>
              <a:rPr lang="ru-RU" sz="2400" b="1" dirty="0">
                <a:solidFill>
                  <a:srgbClr val="60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организации образовательной деятельности при освоении образовательной программы в условиях выполнения обучающимися определенных видов работ, связанных с будущей профессиональной деятельностью и направленных на формирование, закрепление, развитие практических навыков и компетенций по профилю соответствующей образовательной программы.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ст.13 Обязательный компонент ОП СПО и 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72694" y="457199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068" y="2714608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ФЗ от 29 декабря 2012 г. N 273-ФЗ "Об образовании в Российской Федерации"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7008" y="4643434"/>
            <a:ext cx="61436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Утверждает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60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практической подготовке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60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Примерную форму договора о практической подготовке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обучающихся, заключаемого между организацией, осуществляющей образовательную деятельность, и организацией, осуществляющей деятельность по профилю соответствующей образовательной программы.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127588" y="9201150"/>
            <a:ext cx="7736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04F3B"/>
                </a:solidFill>
                <a:latin typeface="Prata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26" name="TextBox 2"/>
          <p:cNvSpPr txBox="1"/>
          <p:nvPr/>
        </p:nvSpPr>
        <p:spPr>
          <a:xfrm>
            <a:off x="1371599" y="266700"/>
            <a:ext cx="14745813" cy="89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Методические рекомендации</a:t>
            </a:r>
            <a:endParaRPr lang="en-US" sz="44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29686" y="6500822"/>
            <a:ext cx="7529514" cy="25003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разработанные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совместно со специалистами ФГБОУ ДПО «Институт развития профессионального образования»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(14.04.21г. 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56381" y="4143368"/>
            <a:ext cx="7239000" cy="2381159"/>
          </a:xfrm>
          <a:prstGeom prst="roundRect">
            <a:avLst/>
          </a:prstGeom>
          <a:solidFill>
            <a:srgbClr val="F68E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вебинара «Практическая подготовка в СПО: нормативное и смысловое поле, возможности и риски реализации  в образовательном процессе»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(09.02.21г.)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1506" y="2214543"/>
            <a:ext cx="7239000" cy="192882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30.10.20г.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MH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2730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вопросов- ответов»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727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127588" y="9201150"/>
            <a:ext cx="7736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04F3B"/>
                </a:solidFill>
                <a:latin typeface="Prata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26" name="TextBox 2"/>
          <p:cNvSpPr txBox="1"/>
          <p:nvPr/>
        </p:nvSpPr>
        <p:spPr>
          <a:xfrm>
            <a:off x="1219201" y="419100"/>
            <a:ext cx="14902694" cy="894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Локальные нормативные акты </a:t>
            </a:r>
            <a:endParaRPr lang="en-US" sz="44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973235" y="4300982"/>
            <a:ext cx="5943600" cy="30215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48987" y="3025901"/>
            <a:ext cx="6553200" cy="20800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863282" y="3169352"/>
            <a:ext cx="6324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практической подготовке обучающихся в рамках практико-ориентированного (дуального) обучения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34600" y="5267157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права и обязанности сторон по организации практической подготовки обучающихся Колледжа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68991" y="3000360"/>
            <a:ext cx="6705600" cy="4500594"/>
            <a:chOff x="990600" y="2604369"/>
            <a:chExt cx="6705600" cy="445369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52600" y="3523385"/>
              <a:ext cx="5943600" cy="353467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90600" y="2619473"/>
              <a:ext cx="5909983" cy="1143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26191" y="2604369"/>
              <a:ext cx="5624774" cy="977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Положение о практической подготовке обучающихся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3747735"/>
              <a:ext cx="5417469" cy="2832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регламентирует порядок организации профессиональной подготовки обучающихся ГБПОУ «ГК г. Сызрани» </a:t>
              </a:r>
            </a:p>
            <a:p>
              <a:pPr algn="just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https://gksyzran.ru/52-materialy/1312-lokalnye-normativnye-akty.html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326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24400" y="457130"/>
            <a:ext cx="6858000" cy="22479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7127588" y="9201150"/>
            <a:ext cx="7736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04F3B"/>
                </a:solidFill>
                <a:latin typeface="Prata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26" name="TextBox 2"/>
          <p:cNvSpPr txBox="1"/>
          <p:nvPr/>
        </p:nvSpPr>
        <p:spPr>
          <a:xfrm>
            <a:off x="4929158" y="619682"/>
            <a:ext cx="6572296" cy="1846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Практическая подготовка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Губернском колледже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4158749" y="2842075"/>
            <a:ext cx="1219200" cy="110714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838201" y="4048238"/>
            <a:ext cx="6705600" cy="7776990"/>
            <a:chOff x="990600" y="2619473"/>
            <a:chExt cx="6705600" cy="777699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752600" y="2975527"/>
              <a:ext cx="5943600" cy="515880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990600" y="2619473"/>
              <a:ext cx="5909983" cy="88094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26191" y="2713918"/>
              <a:ext cx="563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непосредственно в колледже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3965" y="3409935"/>
              <a:ext cx="5638800" cy="698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ходе реализации: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учебных предметов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учебных дисциплин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профессиональных модулей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учебной практики (ознакомительной)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курсового проектирования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экзамена (квалификационного) по профессиональному модулю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демонстрационного экзамена</a:t>
              </a:r>
            </a:p>
            <a:p>
              <a:pPr marL="457200" indent="-457200" algn="just">
                <a:buFontTx/>
                <a:buChar char="-"/>
              </a:pP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just">
                <a:buFontTx/>
                <a:buChar char="-"/>
              </a:pP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just">
                <a:buFontTx/>
                <a:buChar char="-"/>
              </a:pP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677400" y="4045997"/>
            <a:ext cx="6705600" cy="4251543"/>
            <a:chOff x="990600" y="2619473"/>
            <a:chExt cx="6705600" cy="4251543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52600" y="3188731"/>
              <a:ext cx="5943600" cy="35953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990600" y="2619473"/>
              <a:ext cx="5181640" cy="102606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26191" y="2713918"/>
              <a:ext cx="4974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профильных организациях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87071" y="3762473"/>
              <a:ext cx="56388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ходе реализации: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учебной практики 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производственной практики (по профилю специальности и преддипломная практика)</a:t>
              </a:r>
            </a:p>
            <a:p>
              <a:pPr marL="457200" indent="-457200" algn="just">
                <a:buFontTx/>
                <a:buChar char="-"/>
              </a:pP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дуального обучения</a:t>
              </a:r>
            </a:p>
            <a:p>
              <a:pPr algn="just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10835821" y="2880176"/>
            <a:ext cx="1214717" cy="1026458"/>
          </a:xfrm>
          <a:prstGeom prst="bentConnector3">
            <a:avLst>
              <a:gd name="adj1" fmla="val 61362"/>
            </a:avLst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96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127588" y="9201150"/>
            <a:ext cx="7736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04F3B"/>
                </a:solidFill>
                <a:latin typeface="Prata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7" name="Прямоугольник 6"/>
          <p:cNvSpPr/>
          <p:nvPr/>
        </p:nvSpPr>
        <p:spPr>
          <a:xfrm>
            <a:off x="500002" y="642907"/>
            <a:ext cx="170736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Рекомендуемые объемы практической подготовки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структуре ОП СПО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«Рекомендации, содержащие общие подходы к реализации образовательных программ среднего профессионального образования (отдельных их частей) в форме практической подготовки» (утв.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России; 14.04.21г.)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Для программ подготовки специалистов среднего звена (ППССЗ)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34" y="3929052"/>
          <a:ext cx="13787534" cy="4929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4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934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Общеобразовательный цикл учебного плана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322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 гуманитарный и социально-экономический цикл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учебного плана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40%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322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Математический и общий </a:t>
                      </a:r>
                      <a:r>
                        <a:rPr lang="ru-RU" sz="28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естественно-научный</a:t>
                      </a:r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цикл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учебного плана</a:t>
                      </a:r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30% до 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322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Общепрофессиональный</a:t>
                      </a:r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цикл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учебного плана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60% до 80%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322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Профессиональный цикл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учебного плана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80% до 100%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3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127588" y="9201150"/>
            <a:ext cx="7736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04F3B"/>
                </a:solidFill>
                <a:latin typeface="Prata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6" name="TextBox 5"/>
          <p:cNvSpPr txBox="1"/>
          <p:nvPr/>
        </p:nvSpPr>
        <p:spPr>
          <a:xfrm>
            <a:off x="928630" y="642906"/>
            <a:ext cx="1571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подготовка в ходе реализации учебных предметов,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дисциплин, профессиональных модулей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65" y="2071667"/>
          <a:ext cx="16287864" cy="79291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85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3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ОУП 10.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Т.2.1. Духовная культура личности и общества</a:t>
                      </a:r>
                    </a:p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Профессионально-ориентированное содержание: Культура общения, труда и поведения в обществе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Задание: </a:t>
                      </a: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проанализировать этический кодекс педагога, дополнить его (групповая форма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ОУП.12 Физическая культура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 1.2 </a:t>
                      </a: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«Здоровье человека,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его ценность и значимость для профессионала. Взаимосвязь общей культуры обучающихся и их образа жизни.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Современное состояние здоровья молодежи. Личное отношение к здоровью как условие формирования здорового образа жизни. Двигательная активность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Задание: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составить комплекс ОРУ для обучающихся 2 класса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780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ОП.02 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Т.3.2. Эмоционально-волевая сфера личности.</a:t>
                      </a:r>
                    </a:p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ПЗ 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Задание: </a:t>
                      </a: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апробировать предлагаемые приёмы регуляции </a:t>
                      </a:r>
                      <a:r>
                        <a:rPr lang="ru-RU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психо-эмоционального</a:t>
                      </a: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 состояния, записать алгоритм выполнения 3-х приёмов.</a:t>
                      </a:r>
                    </a:p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(фронтальная/индивид. форма работы)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840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ПМ.02. Организация ВД и общения младших школьников. МДК.02.01.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ООВР в области научно-познавательной </a:t>
                      </a:r>
                      <a:r>
                        <a:rPr lang="ru-RU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деят-ти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Т.2.2.</a:t>
                      </a:r>
                      <a:r>
                        <a:rPr lang="ru-RU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Организация и проведение ВР с младшими школьниками.</a:t>
                      </a:r>
                    </a:p>
                    <a:p>
                      <a:r>
                        <a:rPr lang="ru-RU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ПЗ 15.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Задание: </a:t>
                      </a: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провести фрагмент кружкового занятия с использованием робототехники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(индивидуальная</a:t>
                      </a:r>
                      <a:r>
                        <a:rPr lang="ru-RU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форма работы)</a:t>
                      </a:r>
                    </a:p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787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127588" y="9201150"/>
            <a:ext cx="7736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04F3B"/>
                </a:solidFill>
                <a:latin typeface="Prata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15" name="Скругленный прямоугольник 14"/>
          <p:cNvSpPr/>
          <p:nvPr/>
        </p:nvSpPr>
        <p:spPr>
          <a:xfrm>
            <a:off x="5029200" y="647700"/>
            <a:ext cx="6553200" cy="20800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81918" y="11049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практики</a:t>
            </a: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5400000">
            <a:off x="4318747" y="2783772"/>
            <a:ext cx="1219200" cy="1107142"/>
          </a:xfrm>
          <a:prstGeom prst="bentConnector3">
            <a:avLst>
              <a:gd name="adj1" fmla="val 51103"/>
            </a:avLst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6200000" flipH="1">
            <a:off x="11026589" y="2803714"/>
            <a:ext cx="1214717" cy="1026458"/>
          </a:xfrm>
          <a:prstGeom prst="bentConnector3">
            <a:avLst>
              <a:gd name="adj1" fmla="val 44465"/>
            </a:avLst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088776" y="4011708"/>
            <a:ext cx="4572000" cy="12079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982200" y="3946943"/>
            <a:ext cx="4572000" cy="12079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279276" y="426176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72694" y="4071931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668000" y="5154935"/>
            <a:ext cx="0" cy="533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4020800" y="5154935"/>
            <a:ext cx="0" cy="533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8153399" y="5688335"/>
            <a:ext cx="3993778" cy="12079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8153399" y="5753722"/>
            <a:ext cx="3933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профилю специальности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3030201" y="5690576"/>
            <a:ext cx="3505200" cy="12079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3030201" y="5999943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преддипломная</a:t>
            </a:r>
          </a:p>
        </p:txBody>
      </p:sp>
      <p:sp>
        <p:nvSpPr>
          <p:cNvPr id="23" name="Стрелка вверх 22"/>
          <p:cNvSpPr/>
          <p:nvPr/>
        </p:nvSpPr>
        <p:spPr>
          <a:xfrm>
            <a:off x="7806018" y="7000888"/>
            <a:ext cx="990600" cy="1268969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295400" y="8115299"/>
            <a:ext cx="14554200" cy="16236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785886" y="8429648"/>
            <a:ext cx="1371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комплексное освоение обучающимися всех видов профессиональной деятельности по специальности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127588" y="9201150"/>
            <a:ext cx="77360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804F3B"/>
                </a:solidFill>
                <a:latin typeface="Prata"/>
              </a:rPr>
              <a:t>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40784" y="0"/>
            <a:ext cx="1547216" cy="10287000"/>
            <a:chOff x="0" y="0"/>
            <a:chExt cx="523379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3379" cy="347980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CCB2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5BADC9-B20C-464B-9F17-09605283A443}"/>
              </a:ext>
            </a:extLst>
          </p:cNvPr>
          <p:cNvSpPr txBox="1"/>
          <p:nvPr/>
        </p:nvSpPr>
        <p:spPr>
          <a:xfrm>
            <a:off x="719065" y="967036"/>
            <a:ext cx="16021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местах проведения практической подготовки обучающихся в 2023-24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 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7AEE31F7-F7F9-4E6A-AAB5-5F8B49917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74947"/>
              </p:ext>
            </p:extLst>
          </p:nvPr>
        </p:nvGraphicFramePr>
        <p:xfrm>
          <a:off x="719063" y="2263180"/>
          <a:ext cx="16021720" cy="7589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32449">
                  <a:extLst>
                    <a:ext uri="{9D8B030D-6E8A-4147-A177-3AD203B41FA5}">
                      <a16:colId xmlns:a16="http://schemas.microsoft.com/office/drawing/2014/main" val="3506709878"/>
                    </a:ext>
                  </a:extLst>
                </a:gridCol>
                <a:gridCol w="11989271">
                  <a:extLst>
                    <a:ext uri="{9D8B030D-6E8A-4147-A177-3AD203B41FA5}">
                      <a16:colId xmlns:a16="http://schemas.microsoft.com/office/drawing/2014/main" val="1761154627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специальности 44.02.01 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33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 «Детский сад № 22»)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4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 «Детский сад № 62»; СП «Детский сад №56»)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17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 «Детский сад № 66»)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10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 «Детский сад № 17»; СП «Детский сад №35»)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3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 «Детский сад № 6»; СП «Детский сад №60»)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ООШ № 23 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 «Детский сад №70»)</a:t>
                      </a:r>
                    </a:p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23717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специальности 44.02.02 Преподавание в начальных классах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33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ГБОУ СОШ 23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3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ГБОУ СОШ 17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4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ГБОУМ СОШ 10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14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ГБОУ Лицей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81175"/>
                  </a:ext>
                </a:extLst>
              </a:tr>
              <a:tr h="244827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специальности 44.02.03 Педагогика дополнительного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14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г.о.Сызрань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ДТДиМ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ГБОУ ООШ № 23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Сызрань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33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Сызрань, ГБОУ СОШ № 3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Сызрань 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№ 4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Сызрань, ГАУ СШОР № 2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Сызрань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"КСБ "Феникс"" г. Сызрани, МОО "СК Чемпион "г. Сызрани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"Центр образования" пос.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Варламово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"Танцевально-спортивная студия Эксклюзив«, ГБОУ ООШ №2 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г.Октябрьск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МОО "Федерация дзюдо«, ГАУ СШОР № 4 "Ринг« и др.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5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14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1008</Words>
  <Application>Microsoft Office PowerPoint</Application>
  <PresentationFormat>Произвольный</PresentationFormat>
  <Paragraphs>123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Prata</vt:lpstr>
      <vt:lpstr>Calibri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Monochrome Simple Minimalist Research Project Final Defense Presentation Template</dc:title>
  <dc:creator>Evgeniy</dc:creator>
  <cp:lastModifiedBy>User</cp:lastModifiedBy>
  <cp:revision>31</cp:revision>
  <dcterms:created xsi:type="dcterms:W3CDTF">2006-08-16T00:00:00Z</dcterms:created>
  <dcterms:modified xsi:type="dcterms:W3CDTF">2023-11-08T09:37:19Z</dcterms:modified>
  <dc:identifier>DAFzerC-Q24</dc:identifier>
</cp:coreProperties>
</file>