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256" r:id="rId3"/>
    <p:sldId id="258" r:id="rId4"/>
    <p:sldId id="270" r:id="rId5"/>
    <p:sldId id="269" r:id="rId6"/>
    <p:sldId id="266" r:id="rId7"/>
    <p:sldId id="271" r:id="rId8"/>
    <p:sldId id="268" r:id="rId9"/>
    <p:sldId id="259" r:id="rId10"/>
    <p:sldId id="260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ена" initials="Л" lastIdx="1" clrIdx="0">
    <p:extLst>
      <p:ext uri="{19B8F6BF-5375-455C-9EA6-DF929625EA0E}">
        <p15:presenceInfo xmlns:p15="http://schemas.microsoft.com/office/powerpoint/2012/main" userId="Ле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67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&lt;заголовок&gt;</a:t>
            </a:r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ru-RU"/>
              <a:t>&lt;дата/время&gt;</a:t>
            </a:r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B18BA4B8-C903-4957-82DF-8D8C1D4A5D00}" type="slidenum">
              <a:rPr lang="ru-RU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CustomShape 2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A47DD7B-9242-4248-9C31-816E77FE2BD0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CustomShape 2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A47DD7B-9242-4248-9C31-816E77FE2BD0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55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CustomShape 2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A47DD7B-9242-4248-9C31-816E77FE2BD0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42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880" cy="4112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6" name="CustomShape 2"/>
          <p:cNvSpPr/>
          <p:nvPr/>
        </p:nvSpPr>
        <p:spPr>
          <a:xfrm>
            <a:off x="3884760" y="8685360"/>
            <a:ext cx="2969280" cy="45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9B20696-2C01-4201-B935-456C837A5F9A}" type="slidenum">
              <a:rPr lang="ru-RU" sz="1200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70" name="Рисунок 69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2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/>
          <p:nvPr/>
        </p:nvPicPr>
        <p:blipFill>
          <a:blip r:embed="rId2"/>
          <a:stretch>
            <a:fillRect/>
          </a:stretch>
        </p:blipFill>
        <p:spPr>
          <a:xfrm>
            <a:off x="645120" y="360000"/>
            <a:ext cx="1513440" cy="14385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648000" y="216000"/>
            <a:ext cx="7997400" cy="4533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344E6D"/>
                </a:solidFill>
                <a:latin typeface="Arial"/>
              </a:rPr>
              <a:t>Министерство образования и науки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344E6D"/>
                </a:solidFill>
                <a:latin typeface="Arial"/>
              </a:rPr>
              <a:t> Самарской области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344E6D"/>
                </a:solidFill>
                <a:latin typeface="Arial"/>
              </a:rPr>
              <a:t>ГБПОУ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344E6D"/>
                </a:solidFill>
                <a:latin typeface="Arial"/>
              </a:rPr>
              <a:t> «Кинельский государственный техникум»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344E6D"/>
                </a:solidFill>
                <a:latin typeface="Arial"/>
              </a:rPr>
              <a:t>УМО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344E6D"/>
                </a:solidFill>
                <a:latin typeface="Arial"/>
              </a:rPr>
              <a:t>по укрупненным группам специальностей и направлений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344E6D"/>
                </a:solidFill>
                <a:latin typeface="Arial"/>
              </a:rPr>
              <a:t>44.00.00 Образование и педагогические науки,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344E6D"/>
                </a:solidFill>
                <a:latin typeface="Arial"/>
              </a:rPr>
              <a:t>49.00.00 Физическая культура и спорт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rgbClr val="344E6D"/>
                </a:solidFill>
                <a:latin typeface="Arial"/>
              </a:rPr>
              <a:t>Тема: </a:t>
            </a:r>
            <a:r>
              <a:rPr lang="ru-RU" sz="2000" b="1" dirty="0">
                <a:solidFill>
                  <a:srgbClr val="344E6D"/>
                </a:solidFill>
                <a:latin typeface="Arial"/>
                <a:ea typeface="Microsoft YaHei"/>
              </a:rPr>
              <a:t>«Значение производственной практики в подготовке воспитателей детей дошкольного возраста для учреждений  дошкольного образования. Опыт ГБПОУ «КГТ»</a:t>
            </a:r>
            <a:endParaRPr lang="ru-RU"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78" name="CustomShape 2"/>
          <p:cNvSpPr/>
          <p:nvPr/>
        </p:nvSpPr>
        <p:spPr>
          <a:xfrm>
            <a:off x="1371600" y="3886200"/>
            <a:ext cx="6398280" cy="174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dirty="0"/>
          </a:p>
          <a:p>
            <a:pPr algn="r">
              <a:lnSpc>
                <a:spcPct val="100000"/>
              </a:lnSpc>
            </a:pPr>
            <a:endParaRPr lang="ru-RU" sz="2200" b="1" dirty="0">
              <a:solidFill>
                <a:srgbClr val="344E6D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2200" b="1" dirty="0">
                <a:solidFill>
                  <a:srgbClr val="344E6D"/>
                </a:solidFill>
                <a:latin typeface="Arial"/>
              </a:rPr>
              <a:t>Преподаватель ГБПОУ «КГТ» </a:t>
            </a:r>
            <a:endParaRPr dirty="0"/>
          </a:p>
          <a:p>
            <a:pPr algn="r">
              <a:lnSpc>
                <a:spcPct val="100000"/>
              </a:lnSpc>
            </a:pPr>
            <a:r>
              <a:rPr lang="ru-RU" sz="2200" b="1" dirty="0">
                <a:solidFill>
                  <a:srgbClr val="344E6D"/>
                </a:solidFill>
                <a:latin typeface="Arial"/>
              </a:rPr>
              <a:t>Бобкова Елена Владимировна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125"/>
          <p:cNvPicPr/>
          <p:nvPr/>
        </p:nvPicPr>
        <p:blipFill>
          <a:blip r:embed="rId3"/>
          <a:stretch>
            <a:fillRect/>
          </a:stretch>
        </p:blipFill>
        <p:spPr>
          <a:xfrm>
            <a:off x="2736000" y="864000"/>
            <a:ext cx="3167640" cy="316764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971640" y="-27360"/>
            <a:ext cx="7884360" cy="105876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CustomShape 2"/>
          <p:cNvSpPr/>
          <p:nvPr/>
        </p:nvSpPr>
        <p:spPr>
          <a:xfrm>
            <a:off x="648000" y="1800000"/>
            <a:ext cx="8136720" cy="460728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CustomShape 3"/>
          <p:cNvSpPr/>
          <p:nvPr/>
        </p:nvSpPr>
        <p:spPr>
          <a:xfrm>
            <a:off x="1944000" y="432000"/>
            <a:ext cx="4614480" cy="7056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200" b="1" dirty="0">
                <a:solidFill>
                  <a:srgbClr val="4B1F6F"/>
                </a:solidFill>
              </a:rPr>
              <a:t>Наставники производственной практики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130" name="Рисунок 129"/>
          <p:cNvPicPr/>
          <p:nvPr/>
        </p:nvPicPr>
        <p:blipFill>
          <a:blip r:embed="rId4"/>
          <a:stretch>
            <a:fillRect/>
          </a:stretch>
        </p:blipFill>
        <p:spPr>
          <a:xfrm>
            <a:off x="72000" y="864000"/>
            <a:ext cx="3434400" cy="2683440"/>
          </a:xfrm>
          <a:prstGeom prst="rect">
            <a:avLst/>
          </a:prstGeom>
          <a:ln>
            <a:noFill/>
          </a:ln>
        </p:spPr>
      </p:pic>
      <p:pic>
        <p:nvPicPr>
          <p:cNvPr id="131" name="Рисунок 130"/>
          <p:cNvPicPr/>
          <p:nvPr/>
        </p:nvPicPr>
        <p:blipFill>
          <a:blip r:embed="rId5"/>
          <a:stretch>
            <a:fillRect/>
          </a:stretch>
        </p:blipFill>
        <p:spPr>
          <a:xfrm>
            <a:off x="216000" y="3312000"/>
            <a:ext cx="3095640" cy="3383640"/>
          </a:xfrm>
          <a:prstGeom prst="rect">
            <a:avLst/>
          </a:prstGeom>
          <a:ln>
            <a:noFill/>
          </a:ln>
        </p:spPr>
      </p:pic>
      <p:pic>
        <p:nvPicPr>
          <p:cNvPr id="132" name="Рисунок 131"/>
          <p:cNvPicPr/>
          <p:nvPr/>
        </p:nvPicPr>
        <p:blipFill>
          <a:blip r:embed="rId6"/>
          <a:stretch>
            <a:fillRect/>
          </a:stretch>
        </p:blipFill>
        <p:spPr>
          <a:xfrm>
            <a:off x="3456000" y="3312000"/>
            <a:ext cx="2874240" cy="3278160"/>
          </a:xfrm>
          <a:prstGeom prst="rect">
            <a:avLst/>
          </a:prstGeom>
          <a:ln>
            <a:noFill/>
          </a:ln>
        </p:spPr>
      </p:pic>
      <p:pic>
        <p:nvPicPr>
          <p:cNvPr id="133" name="Рисунок 132"/>
          <p:cNvPicPr/>
          <p:nvPr/>
        </p:nvPicPr>
        <p:blipFill>
          <a:blip r:embed="rId7"/>
          <a:stretch>
            <a:fillRect/>
          </a:stretch>
        </p:blipFill>
        <p:spPr>
          <a:xfrm>
            <a:off x="6480000" y="3528000"/>
            <a:ext cx="2447640" cy="3206160"/>
          </a:xfrm>
          <a:prstGeom prst="rect">
            <a:avLst/>
          </a:prstGeom>
          <a:ln>
            <a:noFill/>
          </a:ln>
        </p:spPr>
      </p:pic>
      <p:pic>
        <p:nvPicPr>
          <p:cNvPr id="134" name="Рисунок 133"/>
          <p:cNvPicPr/>
          <p:nvPr/>
        </p:nvPicPr>
        <p:blipFill>
          <a:blip r:embed="rId8"/>
          <a:stretch>
            <a:fillRect/>
          </a:stretch>
        </p:blipFill>
        <p:spPr>
          <a:xfrm>
            <a:off x="5813640" y="948600"/>
            <a:ext cx="3258000" cy="2579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>
                <a:solidFill>
                  <a:srgbClr val="344E6D"/>
                </a:solidFill>
                <a:latin typeface="Arial"/>
              </a:rPr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-216000" y="0"/>
            <a:ext cx="9359280" cy="1079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97" name="CustomShape 2"/>
          <p:cNvSpPr/>
          <p:nvPr/>
        </p:nvSpPr>
        <p:spPr>
          <a:xfrm>
            <a:off x="611640" y="1124640"/>
            <a:ext cx="8456400" cy="50382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CustomShape 3"/>
          <p:cNvSpPr/>
          <p:nvPr/>
        </p:nvSpPr>
        <p:spPr>
          <a:xfrm>
            <a:off x="1359243" y="1239300"/>
            <a:ext cx="7631280" cy="4379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80586-1245-C0FC-3052-48004FD00467}"/>
              </a:ext>
            </a:extLst>
          </p:cNvPr>
          <p:cNvSpPr txBox="1"/>
          <p:nvPr/>
        </p:nvSpPr>
        <p:spPr>
          <a:xfrm>
            <a:off x="1281726" y="695160"/>
            <a:ext cx="6997554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chemeClr val="tx2"/>
                </a:solidFill>
              </a:rPr>
              <a:t>Актуальность  производственной практики</a:t>
            </a:r>
          </a:p>
          <a:p>
            <a:endParaRPr lang="ru-RU" sz="2000" b="1" dirty="0">
              <a:solidFill>
                <a:schemeClr val="tx2"/>
              </a:solidFill>
            </a:endParaRPr>
          </a:p>
          <a:p>
            <a:endParaRPr lang="ru-RU" sz="2000" b="1" dirty="0">
              <a:solidFill>
                <a:schemeClr val="tx2"/>
              </a:solidFill>
            </a:endParaRPr>
          </a:p>
          <a:p>
            <a:endParaRPr lang="ru-RU" sz="2000" b="1" dirty="0">
              <a:solidFill>
                <a:schemeClr val="tx2"/>
              </a:solidFill>
            </a:endParaRPr>
          </a:p>
          <a:p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E06289A-C1AF-EACD-885A-2D3F2809CADD}"/>
              </a:ext>
            </a:extLst>
          </p:cNvPr>
          <p:cNvSpPr/>
          <p:nvPr/>
        </p:nvSpPr>
        <p:spPr>
          <a:xfrm>
            <a:off x="1359243" y="2883159"/>
            <a:ext cx="6920037" cy="14691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CB2A1F-C568-8E7E-DDF0-269CAD991716}"/>
              </a:ext>
            </a:extLst>
          </p:cNvPr>
          <p:cNvSpPr txBox="1"/>
          <p:nvPr/>
        </p:nvSpPr>
        <p:spPr>
          <a:xfrm>
            <a:off x="1204209" y="2967335"/>
            <a:ext cx="69975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Практика позволяет в полной мере ощутить и осознать специфику будущей специальности. </a:t>
            </a:r>
          </a:p>
        </p:txBody>
      </p:sp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C479004F-2F57-55B0-5445-13A06664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037" y1="49496" x2="49512" y2="62574"/>
                        <a14:foregroundMark x1="37087" y1="48413" x2="37288" y2="48642"/>
                        <a14:foregroundMark x1="36829" y1="48119" x2="36837" y2="48128"/>
                        <a14:foregroundMark x1="49512" y1="62574" x2="51220" y2="65941"/>
                        <a14:foregroundMark x1="33049" y1="57624" x2="54268" y2="67129"/>
                        <a14:foregroundMark x1="30244" y1="87525" x2="30244" y2="87525"/>
                        <a14:foregroundMark x1="53049" y1="88713" x2="53049" y2="88713"/>
                        <a14:foregroundMark x1="70244" y1="87723" x2="70244" y2="87723"/>
                        <a14:foregroundMark x1="76829" y1="64158" x2="76829" y2="64158"/>
                        <a14:foregroundMark x1="76585" y1="65743" x2="78415" y2="72277"/>
                        <a14:foregroundMark x1="67272" y1="48317" x2="67683" y2="45743"/>
                        <a14:foregroundMark x1="66956" y1="50297" x2="67272" y2="48317"/>
                        <a14:foregroundMark x1="68415" y1="52871" x2="68537" y2="51287"/>
                        <a14:foregroundMark x1="67645" y1="51089" x2="70244" y2="53267"/>
                        <a14:foregroundMark x1="66919" y1="50481" x2="67645" y2="51089"/>
                        <a14:foregroundMark x1="66463" y1="50099" x2="66699" y2="50297"/>
                        <a14:backgroundMark x1="38049" y1="46733" x2="38049" y2="46733"/>
                        <a14:backgroundMark x1="40000" y1="34059" x2="40000" y2="34059"/>
                        <a14:backgroundMark x1="26951" y1="47327" x2="26951" y2="47327"/>
                        <a14:backgroundMark x1="27683" y1="60396" x2="27683" y2="60396"/>
                        <a14:backgroundMark x1="26341" y1="62772" x2="26341" y2="62772"/>
                        <a14:backgroundMark x1="67317" y1="58218" x2="67317" y2="58218"/>
                        <a14:backgroundMark x1="66829" y1="51089" x2="66829" y2="51089"/>
                        <a14:backgroundMark x1="66341" y1="48317" x2="66341" y2="48317"/>
                        <a14:backgroundMark x1="66341" y1="50297" x2="66341" y2="50297"/>
                        <a14:backgroundMark x1="67195" y1="51683" x2="66707" y2="50099"/>
                        <a14:backgroundMark x1="66341" y1="50099" x2="66341" y2="49901"/>
                        <a14:backgroundMark x1="66585" y1="51683" x2="66585" y2="50891"/>
                        <a14:backgroundMark x1="36951" y1="48911" x2="36951" y2="48911"/>
                        <a14:backgroundMark x1="37927" y1="49109" x2="37195" y2="48317"/>
                        <a14:backgroundMark x1="36951" y1="48713" x2="36951" y2="47723"/>
                        <a14:backgroundMark x1="39878" y1="47327" x2="39878" y2="47327"/>
                        <a14:backgroundMark x1="25488" y1="63960" x2="25488" y2="63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9369" r="15564" b="7665"/>
          <a:stretch/>
        </p:blipFill>
        <p:spPr bwMode="auto">
          <a:xfrm>
            <a:off x="7698257" y="5418543"/>
            <a:ext cx="1005391" cy="74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id="{55C3AAC6-64EA-B3E7-B72A-BFE93045F24B}"/>
              </a:ext>
            </a:extLst>
          </p:cNvPr>
          <p:cNvSpPr/>
          <p:nvPr/>
        </p:nvSpPr>
        <p:spPr>
          <a:xfrm>
            <a:off x="7343190" y="5106971"/>
            <a:ext cx="1595536" cy="1380930"/>
          </a:xfrm>
          <a:prstGeom prst="donut">
            <a:avLst>
              <a:gd name="adj" fmla="val 961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-216000" y="0"/>
            <a:ext cx="9359280" cy="1079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97" name="CustomShape 2"/>
          <p:cNvSpPr/>
          <p:nvPr/>
        </p:nvSpPr>
        <p:spPr>
          <a:xfrm>
            <a:off x="611640" y="1124640"/>
            <a:ext cx="8456400" cy="50382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CustomShape 3"/>
          <p:cNvSpPr/>
          <p:nvPr/>
        </p:nvSpPr>
        <p:spPr>
          <a:xfrm>
            <a:off x="864719" y="1164600"/>
            <a:ext cx="8074007" cy="4379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80586-1245-C0FC-3052-48004FD00467}"/>
              </a:ext>
            </a:extLst>
          </p:cNvPr>
          <p:cNvSpPr txBox="1"/>
          <p:nvPr/>
        </p:nvSpPr>
        <p:spPr>
          <a:xfrm>
            <a:off x="205274" y="260273"/>
            <a:ext cx="80574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chemeClr val="tx2"/>
                </a:solidFill>
              </a:rPr>
              <a:t> Цель производственной практики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FAA8D02-DCF3-2F28-C950-FA54A8BE0C87}"/>
              </a:ext>
            </a:extLst>
          </p:cNvPr>
          <p:cNvSpPr/>
          <p:nvPr/>
        </p:nvSpPr>
        <p:spPr>
          <a:xfrm>
            <a:off x="864719" y="2911151"/>
            <a:ext cx="7667641" cy="15302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BB744-E345-29D0-F907-0FE048D105EB}"/>
              </a:ext>
            </a:extLst>
          </p:cNvPr>
          <p:cNvSpPr txBox="1"/>
          <p:nvPr/>
        </p:nvSpPr>
        <p:spPr>
          <a:xfrm>
            <a:off x="1082350" y="2828836"/>
            <a:ext cx="74136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Формирование у студентов педагогических умений и профессионально  значимых качеств личности воспитателя</a:t>
            </a:r>
          </a:p>
        </p:txBody>
      </p:sp>
      <p:pic>
        <p:nvPicPr>
          <p:cNvPr id="7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DD5EC70-A8DA-FFAC-D6A7-2D06C85AE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037" y1="49496" x2="49512" y2="62574"/>
                        <a14:foregroundMark x1="37087" y1="48413" x2="37288" y2="48642"/>
                        <a14:foregroundMark x1="36829" y1="48119" x2="36837" y2="48128"/>
                        <a14:foregroundMark x1="49512" y1="62574" x2="51220" y2="65941"/>
                        <a14:foregroundMark x1="33049" y1="57624" x2="54268" y2="67129"/>
                        <a14:foregroundMark x1="30244" y1="87525" x2="30244" y2="87525"/>
                        <a14:foregroundMark x1="53049" y1="88713" x2="53049" y2="88713"/>
                        <a14:foregroundMark x1="70244" y1="87723" x2="70244" y2="87723"/>
                        <a14:foregroundMark x1="76829" y1="64158" x2="76829" y2="64158"/>
                        <a14:foregroundMark x1="76585" y1="65743" x2="78415" y2="72277"/>
                        <a14:foregroundMark x1="67272" y1="48317" x2="67683" y2="45743"/>
                        <a14:foregroundMark x1="66956" y1="50297" x2="67272" y2="48317"/>
                        <a14:foregroundMark x1="68415" y1="52871" x2="68537" y2="51287"/>
                        <a14:foregroundMark x1="67645" y1="51089" x2="70244" y2="53267"/>
                        <a14:foregroundMark x1="66919" y1="50481" x2="67645" y2="51089"/>
                        <a14:foregroundMark x1="66463" y1="50099" x2="66699" y2="50297"/>
                        <a14:backgroundMark x1="38049" y1="46733" x2="38049" y2="46733"/>
                        <a14:backgroundMark x1="40000" y1="34059" x2="40000" y2="34059"/>
                        <a14:backgroundMark x1="26951" y1="47327" x2="26951" y2="47327"/>
                        <a14:backgroundMark x1="27683" y1="60396" x2="27683" y2="60396"/>
                        <a14:backgroundMark x1="26341" y1="62772" x2="26341" y2="62772"/>
                        <a14:backgroundMark x1="67317" y1="58218" x2="67317" y2="58218"/>
                        <a14:backgroundMark x1="66829" y1="51089" x2="66829" y2="51089"/>
                        <a14:backgroundMark x1="66341" y1="48317" x2="66341" y2="48317"/>
                        <a14:backgroundMark x1="66341" y1="50297" x2="66341" y2="50297"/>
                        <a14:backgroundMark x1="67195" y1="51683" x2="66707" y2="50099"/>
                        <a14:backgroundMark x1="66341" y1="50099" x2="66341" y2="49901"/>
                        <a14:backgroundMark x1="66585" y1="51683" x2="66585" y2="50891"/>
                        <a14:backgroundMark x1="36951" y1="48911" x2="36951" y2="48911"/>
                        <a14:backgroundMark x1="37927" y1="49109" x2="37195" y2="48317"/>
                        <a14:backgroundMark x1="36951" y1="48713" x2="36951" y2="47723"/>
                        <a14:backgroundMark x1="39878" y1="47327" x2="39878" y2="47327"/>
                        <a14:backgroundMark x1="25488" y1="63960" x2="25488" y2="63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9369" r="15564" b="7665"/>
          <a:stretch/>
        </p:blipFill>
        <p:spPr bwMode="auto">
          <a:xfrm>
            <a:off x="7698257" y="5418543"/>
            <a:ext cx="1005391" cy="74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Круг: прозрачная заливка 9">
            <a:extLst>
              <a:ext uri="{FF2B5EF4-FFF2-40B4-BE49-F238E27FC236}">
                <a16:creationId xmlns:a16="http://schemas.microsoft.com/office/drawing/2014/main" id="{F5995054-16FB-E3DC-4D03-816467589F83}"/>
              </a:ext>
            </a:extLst>
          </p:cNvPr>
          <p:cNvSpPr/>
          <p:nvPr/>
        </p:nvSpPr>
        <p:spPr>
          <a:xfrm>
            <a:off x="7343190" y="5106971"/>
            <a:ext cx="1595536" cy="1380930"/>
          </a:xfrm>
          <a:prstGeom prst="donut">
            <a:avLst>
              <a:gd name="adj" fmla="val 961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385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61D71-5627-B2F1-60F4-FA15B0D926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0970" y="211333"/>
            <a:ext cx="6988629" cy="1225581"/>
          </a:xfrm>
        </p:spPr>
        <p:txBody>
          <a:bodyPr/>
          <a:lstStyle/>
          <a:p>
            <a:r>
              <a:rPr lang="ru-RU" sz="3200" b="1" u="sng" dirty="0">
                <a:solidFill>
                  <a:schemeClr val="tx2"/>
                </a:solidFill>
              </a:rPr>
              <a:t>Задачи производственной практики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DDFDF1A-0677-160F-46F2-16705672296E}"/>
              </a:ext>
            </a:extLst>
          </p:cNvPr>
          <p:cNvSpPr/>
          <p:nvPr/>
        </p:nvSpPr>
        <p:spPr>
          <a:xfrm>
            <a:off x="522514" y="1371600"/>
            <a:ext cx="8061649" cy="51971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645E1-DABE-83BF-61B3-70608743E4E9}"/>
              </a:ext>
            </a:extLst>
          </p:cNvPr>
          <p:cNvSpPr txBox="1"/>
          <p:nvPr/>
        </p:nvSpPr>
        <p:spPr>
          <a:xfrm>
            <a:off x="961053" y="1791478"/>
            <a:ext cx="6792686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/>
                </a:solidFill>
              </a:rPr>
              <a:t>закрепление и углубление теоретических знаний;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/>
                </a:solidFill>
              </a:rPr>
              <a:t>изучение структуры предприятия ДО;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/>
                </a:solidFill>
              </a:rPr>
              <a:t>знакомство с нормативно-правовой, методической базой и техникой безопасности;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/>
                </a:solidFill>
              </a:rPr>
              <a:t>получение первичных профессиональных умений и навыков взаимодействия с детьми, родителями, специалистами ДОУ  в реальных условиях под руководством наставника;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/>
                </a:solidFill>
              </a:rPr>
              <a:t>анализ выполненных работ в ДОУ</a:t>
            </a: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63E083AD-6C23-2090-874E-04CE77D74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037" y1="49496" x2="49512" y2="62574"/>
                        <a14:foregroundMark x1="37087" y1="48413" x2="37288" y2="48642"/>
                        <a14:foregroundMark x1="36829" y1="48119" x2="36837" y2="48128"/>
                        <a14:foregroundMark x1="49512" y1="62574" x2="51220" y2="65941"/>
                        <a14:foregroundMark x1="33049" y1="57624" x2="54268" y2="67129"/>
                        <a14:foregroundMark x1="30244" y1="87525" x2="30244" y2="87525"/>
                        <a14:foregroundMark x1="53049" y1="88713" x2="53049" y2="88713"/>
                        <a14:foregroundMark x1="70244" y1="87723" x2="70244" y2="87723"/>
                        <a14:foregroundMark x1="76829" y1="64158" x2="76829" y2="64158"/>
                        <a14:foregroundMark x1="76585" y1="65743" x2="78415" y2="72277"/>
                        <a14:foregroundMark x1="67272" y1="48317" x2="67683" y2="45743"/>
                        <a14:foregroundMark x1="66956" y1="50297" x2="67272" y2="48317"/>
                        <a14:foregroundMark x1="68415" y1="52871" x2="68537" y2="51287"/>
                        <a14:foregroundMark x1="67645" y1="51089" x2="70244" y2="53267"/>
                        <a14:foregroundMark x1="66919" y1="50481" x2="67645" y2="51089"/>
                        <a14:foregroundMark x1="66463" y1="50099" x2="66699" y2="50297"/>
                        <a14:backgroundMark x1="38049" y1="46733" x2="38049" y2="46733"/>
                        <a14:backgroundMark x1="40000" y1="34059" x2="40000" y2="34059"/>
                        <a14:backgroundMark x1="26951" y1="47327" x2="26951" y2="47327"/>
                        <a14:backgroundMark x1="27683" y1="60396" x2="27683" y2="60396"/>
                        <a14:backgroundMark x1="26341" y1="62772" x2="26341" y2="62772"/>
                        <a14:backgroundMark x1="67317" y1="58218" x2="67317" y2="58218"/>
                        <a14:backgroundMark x1="66829" y1="51089" x2="66829" y2="51089"/>
                        <a14:backgroundMark x1="66341" y1="48317" x2="66341" y2="48317"/>
                        <a14:backgroundMark x1="66341" y1="50297" x2="66341" y2="50297"/>
                        <a14:backgroundMark x1="67195" y1="51683" x2="66707" y2="50099"/>
                        <a14:backgroundMark x1="66341" y1="50099" x2="66341" y2="49901"/>
                        <a14:backgroundMark x1="66585" y1="51683" x2="66585" y2="50891"/>
                        <a14:backgroundMark x1="36951" y1="48911" x2="36951" y2="48911"/>
                        <a14:backgroundMark x1="37927" y1="49109" x2="37195" y2="48317"/>
                        <a14:backgroundMark x1="36951" y1="48713" x2="36951" y2="47723"/>
                        <a14:backgroundMark x1="39878" y1="47327" x2="39878" y2="47327"/>
                        <a14:backgroundMark x1="25488" y1="63960" x2="25488" y2="63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9369" r="15564" b="7665"/>
          <a:stretch/>
        </p:blipFill>
        <p:spPr bwMode="auto">
          <a:xfrm>
            <a:off x="7195561" y="5321035"/>
            <a:ext cx="1005391" cy="74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Круг: прозрачная заливка 5">
            <a:extLst>
              <a:ext uri="{FF2B5EF4-FFF2-40B4-BE49-F238E27FC236}">
                <a16:creationId xmlns:a16="http://schemas.microsoft.com/office/drawing/2014/main" id="{893A61FD-761E-79E6-7643-61A5A4DBAB5D}"/>
              </a:ext>
            </a:extLst>
          </p:cNvPr>
          <p:cNvSpPr/>
          <p:nvPr/>
        </p:nvSpPr>
        <p:spPr>
          <a:xfrm>
            <a:off x="6891158" y="5008283"/>
            <a:ext cx="1614198" cy="1393387"/>
          </a:xfrm>
          <a:prstGeom prst="donut">
            <a:avLst>
              <a:gd name="adj" fmla="val 961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13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CustomShape 2"/>
          <p:cNvSpPr/>
          <p:nvPr/>
        </p:nvSpPr>
        <p:spPr>
          <a:xfrm>
            <a:off x="504000" y="1800000"/>
            <a:ext cx="4140720" cy="228276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CustomShape 3"/>
          <p:cNvSpPr/>
          <p:nvPr/>
        </p:nvSpPr>
        <p:spPr>
          <a:xfrm>
            <a:off x="4857840" y="4000680"/>
            <a:ext cx="3997800" cy="63684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CustomShape 4"/>
          <p:cNvSpPr/>
          <p:nvPr/>
        </p:nvSpPr>
        <p:spPr>
          <a:xfrm>
            <a:off x="2664000" y="288000"/>
            <a:ext cx="4319280" cy="71928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465A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МОДЕЛЬ ЦЕЛЕВОГО ОБУЧЕНИЯ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720000" y="1440000"/>
            <a:ext cx="2663280" cy="1079280"/>
          </a:xfrm>
          <a:prstGeom prst="flowChartPredefined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465A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Теоретическое обучение</a:t>
            </a:r>
            <a:endParaRPr/>
          </a:p>
        </p:txBody>
      </p:sp>
      <p:sp>
        <p:nvSpPr>
          <p:cNvPr id="85" name="CustomShape 6"/>
          <p:cNvSpPr/>
          <p:nvPr/>
        </p:nvSpPr>
        <p:spPr>
          <a:xfrm>
            <a:off x="6120000" y="1512000"/>
            <a:ext cx="2735280" cy="1079280"/>
          </a:xfrm>
          <a:prstGeom prst="flowChartPredefined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465A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Практическое обучение</a:t>
            </a:r>
            <a:endParaRPr/>
          </a:p>
        </p:txBody>
      </p:sp>
      <p:sp>
        <p:nvSpPr>
          <p:cNvPr id="86" name="CustomShape 7"/>
          <p:cNvSpPr/>
          <p:nvPr/>
        </p:nvSpPr>
        <p:spPr>
          <a:xfrm>
            <a:off x="864000" y="2664000"/>
            <a:ext cx="2231280" cy="1223280"/>
          </a:xfrm>
          <a:prstGeom prst="flowChartPredefined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465A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4586"/>
                </a:solidFill>
              </a:rPr>
              <a:t>Профессиональные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4586"/>
                </a:solidFill>
              </a:rPr>
              <a:t>образовательные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4586"/>
                </a:solidFill>
              </a:rPr>
              <a:t>организации</a:t>
            </a:r>
            <a:endParaRPr dirty="0"/>
          </a:p>
        </p:txBody>
      </p:sp>
      <p:sp>
        <p:nvSpPr>
          <p:cNvPr id="87" name="CustomShape 8"/>
          <p:cNvSpPr/>
          <p:nvPr/>
        </p:nvSpPr>
        <p:spPr>
          <a:xfrm>
            <a:off x="6264000" y="2736000"/>
            <a:ext cx="2519280" cy="1151280"/>
          </a:xfrm>
          <a:prstGeom prst="flowChartPredefined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465A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4586"/>
                </a:solidFill>
              </a:rPr>
              <a:t>Дошкольные </a:t>
            </a:r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4586"/>
                </a:solidFill>
              </a:rPr>
              <a:t>образовательные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4586"/>
                </a:solidFill>
              </a:rPr>
              <a:t>организации</a:t>
            </a:r>
            <a:endParaRPr dirty="0"/>
          </a:p>
        </p:txBody>
      </p:sp>
      <p:sp>
        <p:nvSpPr>
          <p:cNvPr id="88" name="CustomShape 9"/>
          <p:cNvSpPr/>
          <p:nvPr/>
        </p:nvSpPr>
        <p:spPr>
          <a:xfrm>
            <a:off x="3384000" y="4680000"/>
            <a:ext cx="2447280" cy="503280"/>
          </a:xfrm>
          <a:prstGeom prst="flowChartPredefined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465A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>
                <a:solidFill>
                  <a:srgbClr val="004586"/>
                </a:solidFill>
              </a:rPr>
              <a:t>Обучающиеся</a:t>
            </a:r>
            <a:endParaRPr/>
          </a:p>
        </p:txBody>
      </p:sp>
      <p:sp>
        <p:nvSpPr>
          <p:cNvPr id="89" name="CustomShape 10"/>
          <p:cNvSpPr/>
          <p:nvPr/>
        </p:nvSpPr>
        <p:spPr>
          <a:xfrm>
            <a:off x="3528000" y="3456000"/>
            <a:ext cx="2159280" cy="21528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F"/>
            </a:solidFill>
          </a:ln>
        </p:spPr>
      </p:sp>
      <p:sp>
        <p:nvSpPr>
          <p:cNvPr id="90" name="CustomShape 11"/>
          <p:cNvSpPr/>
          <p:nvPr/>
        </p:nvSpPr>
        <p:spPr>
          <a:xfrm rot="2855400">
            <a:off x="2414160" y="4218120"/>
            <a:ext cx="1079280" cy="21528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F"/>
            </a:solidFill>
          </a:ln>
        </p:spPr>
      </p:sp>
      <p:sp>
        <p:nvSpPr>
          <p:cNvPr id="91" name="CustomShape 12"/>
          <p:cNvSpPr/>
          <p:nvPr/>
        </p:nvSpPr>
        <p:spPr>
          <a:xfrm>
            <a:off x="3744000" y="2880000"/>
            <a:ext cx="1799280" cy="359280"/>
          </a:xfrm>
          <a:prstGeom prst="flowChartPredefined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465A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Договоры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2" name="CustomShape 13"/>
          <p:cNvSpPr/>
          <p:nvPr/>
        </p:nvSpPr>
        <p:spPr>
          <a:xfrm rot="2855400">
            <a:off x="2414160" y="4218120"/>
            <a:ext cx="1079280" cy="21528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F"/>
            </a:solidFill>
          </a:ln>
        </p:spPr>
      </p:sp>
      <p:sp>
        <p:nvSpPr>
          <p:cNvPr id="93" name="CustomShape 14"/>
          <p:cNvSpPr/>
          <p:nvPr/>
        </p:nvSpPr>
        <p:spPr>
          <a:xfrm rot="19335000">
            <a:off x="6046920" y="4247640"/>
            <a:ext cx="1367280" cy="215280"/>
          </a:xfrm>
          <a:prstGeom prst="leftRightArrow">
            <a:avLst>
              <a:gd name="adj1" fmla="val 4300"/>
              <a:gd name="adj2" fmla="val 5400"/>
            </a:avLst>
          </a:prstGeom>
          <a:solidFill>
            <a:srgbClr val="729FCF"/>
          </a:solidFill>
          <a:ln>
            <a:solidFill>
              <a:srgbClr val="3465AF"/>
            </a:solidFill>
          </a:ln>
        </p:spPr>
      </p:sp>
      <p:sp>
        <p:nvSpPr>
          <p:cNvPr id="94" name="CustomShape 15"/>
          <p:cNvSpPr/>
          <p:nvPr/>
        </p:nvSpPr>
        <p:spPr>
          <a:xfrm>
            <a:off x="2088000" y="5760000"/>
            <a:ext cx="5687280" cy="575280"/>
          </a:xfrm>
          <a:prstGeom prst="flowChartPredefined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465AF"/>
            </a:solidFill>
          </a:ln>
        </p:spPr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Высококвалифицированные кадры для региона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5" name="CustomShape 16"/>
          <p:cNvSpPr/>
          <p:nvPr/>
        </p:nvSpPr>
        <p:spPr>
          <a:xfrm>
            <a:off x="4536000" y="5184000"/>
            <a:ext cx="215280" cy="647280"/>
          </a:xfrm>
          <a:prstGeom prst="upDownArrow">
            <a:avLst>
              <a:gd name="adj1" fmla="val 5400"/>
              <a:gd name="adj2" fmla="val 4300"/>
            </a:avLst>
          </a:prstGeom>
          <a:solidFill>
            <a:srgbClr val="729FCF"/>
          </a:solidFill>
          <a:ln>
            <a:solidFill>
              <a:srgbClr val="3465AF"/>
            </a:solidFill>
          </a:ln>
        </p:spPr>
      </p:sp>
    </p:spTree>
    <p:extLst>
      <p:ext uri="{BB962C8B-B14F-4D97-AF65-F5344CB8AC3E}">
        <p14:creationId xmlns:p14="http://schemas.microsoft.com/office/powerpoint/2010/main" val="32297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61D71-5627-B2F1-60F4-FA15B0D926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9838" y="211333"/>
            <a:ext cx="7669762" cy="1225581"/>
          </a:xfrm>
        </p:spPr>
        <p:txBody>
          <a:bodyPr/>
          <a:lstStyle/>
          <a:p>
            <a:pPr algn="ctr"/>
            <a:r>
              <a:rPr lang="ru-RU" sz="3200" b="1" u="sng" dirty="0">
                <a:solidFill>
                  <a:schemeClr val="tx2"/>
                </a:solidFill>
              </a:rPr>
              <a:t>Направления совместной деятельности</a:t>
            </a:r>
            <a:br>
              <a:rPr lang="ru-RU" sz="3200" b="1" u="sng" dirty="0">
                <a:solidFill>
                  <a:schemeClr val="tx2"/>
                </a:solidFill>
              </a:rPr>
            </a:br>
            <a:r>
              <a:rPr lang="ru-RU" sz="3200" b="1" u="sng" dirty="0">
                <a:solidFill>
                  <a:schemeClr val="tx2"/>
                </a:solidFill>
              </a:rPr>
              <a:t>в ходе практического обучения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DDFDF1A-0677-160F-46F2-16705672296E}"/>
              </a:ext>
            </a:extLst>
          </p:cNvPr>
          <p:cNvSpPr/>
          <p:nvPr/>
        </p:nvSpPr>
        <p:spPr>
          <a:xfrm>
            <a:off x="522514" y="1371600"/>
            <a:ext cx="8061649" cy="51971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645E1-DABE-83BF-61B3-70608743E4E9}"/>
              </a:ext>
            </a:extLst>
          </p:cNvPr>
          <p:cNvSpPr txBox="1"/>
          <p:nvPr/>
        </p:nvSpPr>
        <p:spPr>
          <a:xfrm>
            <a:off x="961052" y="1791478"/>
            <a:ext cx="7336641" cy="465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/>
                </a:solidFill>
              </a:rPr>
              <a:t>практическое обучение студентов на реальных рабочих местах;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/>
                </a:solidFill>
              </a:rPr>
              <a:t>определение требований к качеству подготовки специалистов, участие работодателя в разработке и рецензировании рабочих программ;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/>
                </a:solidFill>
              </a:rPr>
              <a:t>проведение представителями ДОУ учебных занятий: лекций, мастер-классов,  участие работодателя в итоговой государственной аттестации;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2"/>
                </a:solidFill>
              </a:rPr>
              <a:t>стажировка преподавателей на реальных рабочих местах.</a:t>
            </a: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63E083AD-6C23-2090-874E-04CE77D74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037" y1="49496" x2="49512" y2="62574"/>
                        <a14:foregroundMark x1="37087" y1="48413" x2="37288" y2="48642"/>
                        <a14:foregroundMark x1="36829" y1="48119" x2="36837" y2="48128"/>
                        <a14:foregroundMark x1="49512" y1="62574" x2="51220" y2="65941"/>
                        <a14:foregroundMark x1="33049" y1="57624" x2="54268" y2="67129"/>
                        <a14:foregroundMark x1="30244" y1="87525" x2="30244" y2="87525"/>
                        <a14:foregroundMark x1="53049" y1="88713" x2="53049" y2="88713"/>
                        <a14:foregroundMark x1="70244" y1="87723" x2="70244" y2="87723"/>
                        <a14:foregroundMark x1="76829" y1="64158" x2="76829" y2="64158"/>
                        <a14:foregroundMark x1="76585" y1="65743" x2="78415" y2="72277"/>
                        <a14:foregroundMark x1="67272" y1="48317" x2="67683" y2="45743"/>
                        <a14:foregroundMark x1="66956" y1="50297" x2="67272" y2="48317"/>
                        <a14:foregroundMark x1="68415" y1="52871" x2="68537" y2="51287"/>
                        <a14:foregroundMark x1="67645" y1="51089" x2="70244" y2="53267"/>
                        <a14:foregroundMark x1="66919" y1="50481" x2="67645" y2="51089"/>
                        <a14:foregroundMark x1="66463" y1="50099" x2="66699" y2="50297"/>
                        <a14:backgroundMark x1="38049" y1="46733" x2="38049" y2="46733"/>
                        <a14:backgroundMark x1="40000" y1="34059" x2="40000" y2="34059"/>
                        <a14:backgroundMark x1="26951" y1="47327" x2="26951" y2="47327"/>
                        <a14:backgroundMark x1="27683" y1="60396" x2="27683" y2="60396"/>
                        <a14:backgroundMark x1="26341" y1="62772" x2="26341" y2="62772"/>
                        <a14:backgroundMark x1="67317" y1="58218" x2="67317" y2="58218"/>
                        <a14:backgroundMark x1="66829" y1="51089" x2="66829" y2="51089"/>
                        <a14:backgroundMark x1="66341" y1="48317" x2="66341" y2="48317"/>
                        <a14:backgroundMark x1="66341" y1="50297" x2="66341" y2="50297"/>
                        <a14:backgroundMark x1="67195" y1="51683" x2="66707" y2="50099"/>
                        <a14:backgroundMark x1="66341" y1="50099" x2="66341" y2="49901"/>
                        <a14:backgroundMark x1="66585" y1="51683" x2="66585" y2="50891"/>
                        <a14:backgroundMark x1="36951" y1="48911" x2="36951" y2="48911"/>
                        <a14:backgroundMark x1="37927" y1="49109" x2="37195" y2="48317"/>
                        <a14:backgroundMark x1="36951" y1="48713" x2="36951" y2="47723"/>
                        <a14:backgroundMark x1="39878" y1="47327" x2="39878" y2="47327"/>
                        <a14:backgroundMark x1="25488" y1="63960" x2="25488" y2="63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9369" r="15564" b="7665"/>
          <a:stretch/>
        </p:blipFill>
        <p:spPr bwMode="auto">
          <a:xfrm>
            <a:off x="7195561" y="5321035"/>
            <a:ext cx="1005391" cy="74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Круг: прозрачная заливка 5">
            <a:extLst>
              <a:ext uri="{FF2B5EF4-FFF2-40B4-BE49-F238E27FC236}">
                <a16:creationId xmlns:a16="http://schemas.microsoft.com/office/drawing/2014/main" id="{893A61FD-761E-79E6-7643-61A5A4DBAB5D}"/>
              </a:ext>
            </a:extLst>
          </p:cNvPr>
          <p:cNvSpPr/>
          <p:nvPr/>
        </p:nvSpPr>
        <p:spPr>
          <a:xfrm>
            <a:off x="7062280" y="5029200"/>
            <a:ext cx="1443075" cy="1372470"/>
          </a:xfrm>
          <a:prstGeom prst="donut">
            <a:avLst>
              <a:gd name="adj" fmla="val 961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0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226212" y="65315"/>
            <a:ext cx="9227256" cy="131238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 u="sng" dirty="0">
                <a:solidFill>
                  <a:srgbClr val="002060"/>
                </a:solidFill>
                <a:latin typeface="+mj-lt"/>
              </a:rPr>
              <a:t> Базы производственного обучения</a:t>
            </a:r>
          </a:p>
          <a:p>
            <a:pPr algn="ctr">
              <a:lnSpc>
                <a:spcPct val="100000"/>
              </a:lnSpc>
            </a:pPr>
            <a:r>
              <a:rPr lang="ru-RU" sz="3600" b="1" u="sng" dirty="0">
                <a:solidFill>
                  <a:srgbClr val="002060"/>
                </a:solidFill>
                <a:latin typeface="+mj-lt"/>
              </a:rPr>
              <a:t>ГБПОУ «КГТ» </a:t>
            </a:r>
            <a:endParaRPr sz="3600" u="sng" dirty="0">
              <a:solidFill>
                <a:srgbClr val="002060"/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97" name="CustomShape 2"/>
          <p:cNvSpPr/>
          <p:nvPr/>
        </p:nvSpPr>
        <p:spPr>
          <a:xfrm>
            <a:off x="611640" y="1124640"/>
            <a:ext cx="8456400" cy="50382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CustomShape 3"/>
          <p:cNvSpPr/>
          <p:nvPr/>
        </p:nvSpPr>
        <p:spPr>
          <a:xfrm>
            <a:off x="864720" y="1164600"/>
            <a:ext cx="7631280" cy="4379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endParaRPr lang="ru-RU" dirty="0">
              <a:solidFill>
                <a:srgbClr val="4B1F6F"/>
              </a:solidFill>
            </a:endParaRPr>
          </a:p>
          <a:p>
            <a:r>
              <a:rPr lang="ru-RU" dirty="0">
                <a:solidFill>
                  <a:srgbClr val="4B1F6F"/>
                </a:solidFill>
              </a:rPr>
              <a:t>АНО ДО «Город Детства», г. Кинель</a:t>
            </a:r>
            <a:endParaRPr dirty="0"/>
          </a:p>
          <a:p>
            <a:r>
              <a:rPr lang="ru-RU" dirty="0">
                <a:solidFill>
                  <a:srgbClr val="4B1F6F"/>
                </a:solidFill>
              </a:rPr>
              <a:t>ГБОУ СОШ №7 </a:t>
            </a:r>
            <a:r>
              <a:rPr lang="ru-RU" dirty="0" err="1">
                <a:solidFill>
                  <a:srgbClr val="4B1F6F"/>
                </a:solidFill>
              </a:rPr>
              <a:t>г.о</a:t>
            </a:r>
            <a:r>
              <a:rPr lang="ru-RU" dirty="0">
                <a:solidFill>
                  <a:srgbClr val="4B1F6F"/>
                </a:solidFill>
              </a:rPr>
              <a:t>. Кинель СП Детский сад «Аленький Цветочек»</a:t>
            </a:r>
          </a:p>
          <a:p>
            <a:r>
              <a:rPr lang="ru-RU" dirty="0">
                <a:solidFill>
                  <a:srgbClr val="4B1F6F"/>
                </a:solidFill>
              </a:rPr>
              <a:t>ГБПОУ СОШ №11 г. о. Кинель СП Детский сад «Ягодка»</a:t>
            </a:r>
            <a:endParaRPr dirty="0"/>
          </a:p>
          <a:p>
            <a:r>
              <a:rPr lang="ru-RU" dirty="0">
                <a:solidFill>
                  <a:srgbClr val="4B1F6F"/>
                </a:solidFill>
              </a:rPr>
              <a:t>ГБОУ СОШ п. Комсомольский, СП ДС «Колосок»</a:t>
            </a:r>
          </a:p>
          <a:p>
            <a:r>
              <a:rPr lang="ru-RU" dirty="0">
                <a:solidFill>
                  <a:srgbClr val="4B1F6F"/>
                </a:solidFill>
              </a:rPr>
              <a:t>ГБПОУ СОШ №9 г. о. Кинель СП Детский сад «Солнышко»</a:t>
            </a:r>
            <a:endParaRPr dirty="0"/>
          </a:p>
          <a:p>
            <a:r>
              <a:rPr lang="ru-RU" dirty="0">
                <a:solidFill>
                  <a:srgbClr val="4B1F6F"/>
                </a:solidFill>
              </a:rPr>
              <a:t>ГБОУ СОШ №8 </a:t>
            </a:r>
            <a:r>
              <a:rPr lang="ru-RU" dirty="0" err="1">
                <a:solidFill>
                  <a:srgbClr val="4B1F6F"/>
                </a:solidFill>
              </a:rPr>
              <a:t>п.г.т</a:t>
            </a:r>
            <a:r>
              <a:rPr lang="ru-RU" dirty="0">
                <a:solidFill>
                  <a:srgbClr val="4B1F6F"/>
                </a:solidFill>
              </a:rPr>
              <a:t>. Алексеевка, СП Детский сад "Тополек" </a:t>
            </a:r>
            <a:endParaRPr dirty="0"/>
          </a:p>
          <a:p>
            <a:r>
              <a:rPr lang="ru-RU" dirty="0">
                <a:solidFill>
                  <a:srgbClr val="4B1F6F"/>
                </a:solidFill>
              </a:rPr>
              <a:t>ГБОУ СОШ №2 </a:t>
            </a:r>
            <a:r>
              <a:rPr lang="ru-RU" dirty="0" err="1">
                <a:solidFill>
                  <a:srgbClr val="4B1F6F"/>
                </a:solidFill>
              </a:rPr>
              <a:t>п.г.т</a:t>
            </a:r>
            <a:r>
              <a:rPr lang="ru-RU" dirty="0">
                <a:solidFill>
                  <a:srgbClr val="4B1F6F"/>
                </a:solidFill>
              </a:rPr>
              <a:t>. </a:t>
            </a:r>
            <a:r>
              <a:rPr lang="ru-RU" dirty="0" err="1">
                <a:solidFill>
                  <a:srgbClr val="4B1F6F"/>
                </a:solidFill>
              </a:rPr>
              <a:t>Усть</a:t>
            </a:r>
            <a:r>
              <a:rPr lang="ru-RU" dirty="0">
                <a:solidFill>
                  <a:srgbClr val="4B1F6F"/>
                </a:solidFill>
              </a:rPr>
              <a:t> — Кинельский СП ДС «Буратино»</a:t>
            </a:r>
            <a:endParaRPr dirty="0"/>
          </a:p>
          <a:p>
            <a:r>
              <a:rPr lang="ru-RU" dirty="0">
                <a:solidFill>
                  <a:srgbClr val="4B1F6F"/>
                </a:solidFill>
              </a:rPr>
              <a:t>ГБОУ СОШ №1 </a:t>
            </a:r>
            <a:r>
              <a:rPr lang="ru-RU" dirty="0" err="1">
                <a:solidFill>
                  <a:srgbClr val="4B1F6F"/>
                </a:solidFill>
              </a:rPr>
              <a:t>п.г.т</a:t>
            </a:r>
            <a:r>
              <a:rPr lang="ru-RU" dirty="0">
                <a:solidFill>
                  <a:srgbClr val="4B1F6F"/>
                </a:solidFill>
              </a:rPr>
              <a:t>. </a:t>
            </a:r>
            <a:r>
              <a:rPr lang="ru-RU" dirty="0" err="1">
                <a:solidFill>
                  <a:srgbClr val="4B1F6F"/>
                </a:solidFill>
              </a:rPr>
              <a:t>Смышляевка</a:t>
            </a:r>
            <a:r>
              <a:rPr lang="ru-RU" dirty="0">
                <a:solidFill>
                  <a:srgbClr val="4B1F6F"/>
                </a:solidFill>
              </a:rPr>
              <a:t> СП ДС «Самоцветы»</a:t>
            </a:r>
            <a:endParaRPr dirty="0"/>
          </a:p>
          <a:p>
            <a:endParaRPr dirty="0"/>
          </a:p>
        </p:txBody>
      </p:sp>
      <p:pic>
        <p:nvPicPr>
          <p:cNvPr id="99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936000" y="3946849"/>
            <a:ext cx="7560000" cy="25472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8628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44000" y="3456000"/>
            <a:ext cx="2519280" cy="2735280"/>
          </a:xfrm>
          <a:prstGeom prst="rect">
            <a:avLst/>
          </a:prstGeom>
          <a:ln>
            <a:noFill/>
          </a:ln>
        </p:spPr>
      </p:pic>
      <p:sp>
        <p:nvSpPr>
          <p:cNvPr id="101" name="CustomShape 1"/>
          <p:cNvSpPr/>
          <p:nvPr/>
        </p:nvSpPr>
        <p:spPr>
          <a:xfrm>
            <a:off x="504000" y="144000"/>
            <a:ext cx="9307080" cy="1140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ru-RU" sz="2000" b="1" dirty="0">
                <a:solidFill>
                  <a:srgbClr val="344E6D"/>
                </a:solidFill>
                <a:latin typeface="Arial"/>
              </a:rPr>
              <a:t>Реализация практической подготовки 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344E6D"/>
                </a:solidFill>
                <a:latin typeface="Arial"/>
              </a:rPr>
              <a:t>в ГБПОУ «Кинельский государственный техникум»</a:t>
            </a:r>
            <a:endParaRPr dirty="0"/>
          </a:p>
        </p:txBody>
      </p:sp>
      <p:pic>
        <p:nvPicPr>
          <p:cNvPr id="102" name="Рисунок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144000" y="1224000"/>
            <a:ext cx="2612160" cy="1778040"/>
          </a:xfrm>
          <a:prstGeom prst="rect">
            <a:avLst/>
          </a:prstGeom>
          <a:ln>
            <a:noFill/>
          </a:ln>
        </p:spPr>
      </p:pic>
      <p:pic>
        <p:nvPicPr>
          <p:cNvPr id="103" name="Рисунок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3024000" y="2448000"/>
            <a:ext cx="2570040" cy="1655640"/>
          </a:xfrm>
          <a:prstGeom prst="rect">
            <a:avLst/>
          </a:prstGeom>
          <a:ln>
            <a:noFill/>
          </a:ln>
        </p:spPr>
      </p:pic>
      <p:pic>
        <p:nvPicPr>
          <p:cNvPr id="104" name="Рисунок 103"/>
          <p:cNvPicPr/>
          <p:nvPr/>
        </p:nvPicPr>
        <p:blipFill>
          <a:blip r:embed="rId5"/>
          <a:stretch>
            <a:fillRect/>
          </a:stretch>
        </p:blipFill>
        <p:spPr>
          <a:xfrm>
            <a:off x="2880000" y="1080000"/>
            <a:ext cx="2714040" cy="1655280"/>
          </a:xfrm>
          <a:prstGeom prst="rect">
            <a:avLst/>
          </a:prstGeom>
          <a:ln>
            <a:noFill/>
          </a:ln>
        </p:spPr>
      </p:pic>
      <p:pic>
        <p:nvPicPr>
          <p:cNvPr id="105" name="Рисунок 104"/>
          <p:cNvPicPr/>
          <p:nvPr/>
        </p:nvPicPr>
        <p:blipFill>
          <a:blip r:embed="rId6"/>
          <a:stretch>
            <a:fillRect/>
          </a:stretch>
        </p:blipFill>
        <p:spPr>
          <a:xfrm>
            <a:off x="5976000" y="1152000"/>
            <a:ext cx="2375280" cy="3023280"/>
          </a:xfrm>
          <a:prstGeom prst="rect">
            <a:avLst/>
          </a:prstGeom>
          <a:ln>
            <a:noFill/>
          </a:ln>
        </p:spPr>
      </p:pic>
      <p:pic>
        <p:nvPicPr>
          <p:cNvPr id="106" name="Рисунок 105"/>
          <p:cNvPicPr/>
          <p:nvPr/>
        </p:nvPicPr>
        <p:blipFill>
          <a:blip r:embed="rId7"/>
          <a:stretch>
            <a:fillRect/>
          </a:stretch>
        </p:blipFill>
        <p:spPr>
          <a:xfrm>
            <a:off x="2880000" y="4248000"/>
            <a:ext cx="3095280" cy="1871280"/>
          </a:xfrm>
          <a:prstGeom prst="rect">
            <a:avLst/>
          </a:prstGeom>
          <a:ln>
            <a:noFill/>
          </a:ln>
        </p:spPr>
      </p:pic>
      <p:pic>
        <p:nvPicPr>
          <p:cNvPr id="107" name="Рисунок 106"/>
          <p:cNvPicPr/>
          <p:nvPr/>
        </p:nvPicPr>
        <p:blipFill>
          <a:blip r:embed="rId8"/>
          <a:stretch>
            <a:fillRect/>
          </a:stretch>
        </p:blipFill>
        <p:spPr>
          <a:xfrm>
            <a:off x="6048000" y="4353480"/>
            <a:ext cx="3002040" cy="212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504000" y="144000"/>
            <a:ext cx="9307080" cy="1140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ru-RU" sz="2000" b="1" dirty="0">
                <a:solidFill>
                  <a:srgbClr val="344E6D"/>
                </a:solidFill>
                <a:latin typeface="+mj-lt"/>
              </a:rPr>
              <a:t>Реализация </a:t>
            </a:r>
            <a:r>
              <a:rPr lang="ru-RU" sz="2000" b="1" dirty="0">
                <a:solidFill>
                  <a:srgbClr val="344E6D"/>
                </a:solidFill>
                <a:latin typeface="Arial"/>
              </a:rPr>
              <a:t>практической подготовки </a:t>
            </a:r>
            <a:endParaRPr sz="2000" dirty="0"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rgbClr val="344E6D"/>
                </a:solidFill>
                <a:latin typeface="+mj-lt"/>
              </a:rPr>
              <a:t>в ГБПОУ «Кинельский государственный техникум»</a:t>
            </a:r>
            <a:endParaRPr sz="2000" dirty="0">
              <a:latin typeface="+mj-lt"/>
            </a:endParaRPr>
          </a:p>
        </p:txBody>
      </p:sp>
      <p:pic>
        <p:nvPicPr>
          <p:cNvPr id="109" name="Рисунок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216000" y="1161330"/>
            <a:ext cx="3599280" cy="2519280"/>
          </a:xfrm>
          <a:prstGeom prst="rect">
            <a:avLst/>
          </a:prstGeom>
          <a:ln>
            <a:noFill/>
          </a:ln>
        </p:spPr>
      </p:pic>
      <p:pic>
        <p:nvPicPr>
          <p:cNvPr id="110" name="Рисунок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5760000" y="1224000"/>
            <a:ext cx="2951280" cy="3743280"/>
          </a:xfrm>
          <a:prstGeom prst="rect">
            <a:avLst/>
          </a:prstGeom>
          <a:ln>
            <a:noFill/>
          </a:ln>
        </p:spPr>
      </p:pic>
      <p:pic>
        <p:nvPicPr>
          <p:cNvPr id="111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144000" y="3636720"/>
            <a:ext cx="4366440" cy="3058560"/>
          </a:xfrm>
          <a:prstGeom prst="rect">
            <a:avLst/>
          </a:prstGeom>
          <a:ln>
            <a:noFill/>
          </a:ln>
        </p:spPr>
      </p:pic>
      <p:pic>
        <p:nvPicPr>
          <p:cNvPr id="112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4752000" y="3960000"/>
            <a:ext cx="3959280" cy="2667240"/>
          </a:xfrm>
          <a:prstGeom prst="rect">
            <a:avLst/>
          </a:prstGeom>
          <a:ln>
            <a:noFill/>
          </a:ln>
        </p:spPr>
      </p:pic>
      <p:pic>
        <p:nvPicPr>
          <p:cNvPr id="113" name="Рисунок 5"/>
          <p:cNvPicPr/>
          <p:nvPr/>
        </p:nvPicPr>
        <p:blipFill>
          <a:blip r:embed="rId6"/>
          <a:stretch>
            <a:fillRect/>
          </a:stretch>
        </p:blipFill>
        <p:spPr>
          <a:xfrm>
            <a:off x="2587320" y="1010880"/>
            <a:ext cx="3387960" cy="266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374</Words>
  <Application>Microsoft Office PowerPoint</Application>
  <PresentationFormat>Экран (4:3)</PresentationFormat>
  <Paragraphs>65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StarSymbol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Задачи производственной практики</vt:lpstr>
      <vt:lpstr>Презентация PowerPoint</vt:lpstr>
      <vt:lpstr>Направления совместной деятельности в ходе практического обучения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Лена</cp:lastModifiedBy>
  <cp:revision>28</cp:revision>
  <dcterms:modified xsi:type="dcterms:W3CDTF">2023-11-08T08:03:53Z</dcterms:modified>
</cp:coreProperties>
</file>