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7" r:id="rId5"/>
    <p:sldId id="278" r:id="rId6"/>
    <p:sldId id="280" r:id="rId7"/>
    <p:sldId id="274" r:id="rId8"/>
    <p:sldId id="257" r:id="rId9"/>
    <p:sldId id="258" r:id="rId10"/>
    <p:sldId id="259" r:id="rId11"/>
    <p:sldId id="260" r:id="rId12"/>
    <p:sldId id="261" r:id="rId13"/>
    <p:sldId id="269" r:id="rId14"/>
    <p:sldId id="262" r:id="rId15"/>
    <p:sldId id="270" r:id="rId16"/>
    <p:sldId id="263" r:id="rId17"/>
    <p:sldId id="264" r:id="rId18"/>
    <p:sldId id="271" r:id="rId19"/>
    <p:sldId id="272" r:id="rId20"/>
    <p:sldId id="273" r:id="rId21"/>
    <p:sldId id="267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5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62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4824"/>
            <a:ext cx="9144000" cy="223224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Методика проведения подвижных игр в дошкольных образовательных организациях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Выбор игры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3"/>
            <a:ext cx="8229600" cy="403244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отбираются в соответствии с задачами воспитания, возрастными особенностями детей, их состоянием здоровья, подготовленностью;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Принимается во внимание  место игры в режиме дня, время года, метеоролого-климатические и другие условия;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 игры зависит от наличия пособий и инвентаря. Обязательно нужно подготовить инвентарь (флажки, мячи, скакалки, обручи и т. д.). Инвентарь должен быть красочным, ярким заметным в игре;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Нужно учитывать степень организованности детей, их дисциплинированность: если они недостаточно организованы, то сначала надо подобрать игру небольшой подвижности и проводить ее в кругу.</a:t>
            </a:r>
          </a:p>
          <a:p>
            <a:endParaRPr lang="ru-RU" dirty="0"/>
          </a:p>
        </p:txBody>
      </p:sp>
      <p:pic>
        <p:nvPicPr>
          <p:cNvPr id="6" name="Рисунок 5" descr="0f8b986c3061e258a45ee740944140b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365104"/>
            <a:ext cx="2160240" cy="1571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gryi-dlya-gruppyi-det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725144"/>
            <a:ext cx="2088231" cy="1534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Маруся\Desktop\МОЯ ПАПКА\ФОТО Дс 115\2017-2018\Малышок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65104"/>
            <a:ext cx="2957239" cy="2382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Сбор детей на игру</a:t>
            </a:r>
            <a:r>
              <a:rPr lang="ru-RU" sz="4000" i="1" dirty="0" smtClean="0">
                <a:solidFill>
                  <a:srgbClr val="002060"/>
                </a:solidFill>
              </a:rPr>
              <a:t> </a:t>
            </a:r>
            <a:endParaRPr lang="ru-RU" sz="4000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Собрать детей на игру можно разными приемами: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младшей группе воспитатель начинает играть с 3—5 детьми, постепенно к ним присоединяются остальные. Иногда он звонит в колокольчик или берет в руки красивую игрушку (зайчика, мишку), привлекая внимание малышей и тут же вовлекая их в игру.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детьми старших групп следует заранее, еще до выхода на участок, договориться, где они соберутся, в какую игру будут играть и по какому сигналу ее начнут (слово, удар в бубен, колокольчик, взмах флажком и т. д.). В старшей группе воспитатель может поручить своим помощниками — наиболее активным детям собрать всех для игры. Есть и другой прием: распределив детей по звеньям, предложить по сигналу собраться в установленных местах как можно быстрее (отметить, какое звено скорее собралось).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Собирать детей надо быстро (1—2 мин), потому что всякая задержка снижает интерес к игре.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интереса к игре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Прежде всего нужно создать у детей интерес к игре. Тогда они лучше усвоят ее правила, более четко будут выполнять движения, испытывать эмоциональный подъем. Можно, например, прочитать стихи, спеть песню на соответствующую тему, показать детям предметы, игрушки, которые встретятся в игре. Подвести к игре нередко удается и путем вопросов, загадывания загадок. В частности, можно спросить: «Что вы сегодня рисовали?» Дети, например, ответят: «Весну, прилет птиц». «Очень хорошо,—говорит воспитатель.— Сегодня мы будем играть в игру «Перелет птиц» Детям младшей группы можно показать флажок, зайчика, мишку и тут же спросить: «Хотите поиграть с ними?»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объяснения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99FF66"/>
              </a:buClr>
              <a:buFont typeface="Wingdings" pitchFamily="2" charset="2"/>
              <a:buChar char="§"/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название игры ,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99FF66"/>
              </a:buClr>
              <a:buFont typeface="Wingdings" pitchFamily="2" charset="2"/>
              <a:buChar char="§"/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игры ,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99FF66"/>
              </a:buClr>
              <a:buFont typeface="Wingdings" pitchFamily="2" charset="2"/>
              <a:buChar char="§"/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 игры,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99FF66"/>
              </a:buClr>
              <a:buFont typeface="Wingdings" pitchFamily="2" charset="2"/>
              <a:buChar char="§"/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роль играющих и расположение их на площадке,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99FF66"/>
              </a:buClr>
              <a:buFont typeface="Wingdings" pitchFamily="2" charset="2"/>
              <a:buChar char="§"/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игры,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99FF66"/>
              </a:buClr>
              <a:buFont typeface="Wingdings" pitchFamily="2" charset="2"/>
              <a:buChar char="§"/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объяснение игры нужно сопровождать показом.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86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78098"/>
          </a:xfrm>
        </p:spPr>
        <p:txBody>
          <a:bodyPr>
            <a:noAutofit/>
          </a:bodyPr>
          <a:lstStyle/>
          <a:p>
            <a:r>
              <a:rPr lang="ru-RU" sz="3000" b="1" i="1" dirty="0" smtClean="0">
                <a:solidFill>
                  <a:srgbClr val="002060"/>
                </a:solidFill>
              </a:rPr>
              <a:t>Организация играющих, объяснение игры</a:t>
            </a:r>
            <a:endParaRPr lang="ru-RU" sz="3000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76664"/>
          </a:xfrm>
        </p:spPr>
        <p:txBody>
          <a:bodyPr>
            <a:normAutofit lnSpcReduction="10000"/>
          </a:bodyPr>
          <a:lstStyle/>
          <a:p>
            <a:pPr fontAlgn="base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Объясняя игру важно правильно разместить детей. Воспитатель должен стоять так, чтобы его видели все (лицом к детям при построении в шеренгу, полукругом; рядом с ними, если дети собраны в круг).</a:t>
            </a:r>
          </a:p>
          <a:p>
            <a:pPr fontAlgn="base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младшей группе все объяснения делаются, как правило, в ходе самой игры. Не прерывая ее, воспитатель размещает и перемещает детей, рассказывает, как нужно действовать. В старших группах педагог сообщает название, раскрывает содержание и объясняет правила, еще до начала игры. Если игра очень сложная, то не рекомендуется сразу же давать подробное объяснение, а лучше поступить так: сначала разъяснить главное, а потом, в процессе игры, дополнить основной рассказ деталями. При повторном проведении игры правила уточняются. Если игра знакома детям, можно привлекать их самих к объяснению. Объяснение содержания и правил игры должно быть кратким, точным и эмоциональным. Большое значение при этом имеет интонация. Объясняя, особо нужно выделить правила игры. Движения можно показать до начала или в ходе игры. Это обычно делает сам воспитатель, а иногда кто-либо из детей по его выбору. Объяснение часто сопровождается показом: как выезжает автомобиль, как прыгает зайчик.</a:t>
            </a:r>
          </a:p>
          <a:p>
            <a:pPr>
              <a:buFont typeface="Wingdings" pitchFamily="2" charset="2"/>
              <a:buChar char="v"/>
            </a:pP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78098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002060"/>
                </a:solidFill>
              </a:rPr>
              <a:t>Выбор водящих</a:t>
            </a:r>
            <a:endParaRPr lang="ru-RU" sz="3200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76664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Желательно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чтобы в этой роли побывало как можно больше детей.</a:t>
            </a:r>
          </a:p>
          <a:p>
            <a:pPr marL="0" indent="0" fontAlgn="base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Выделить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водящих можно разными способами:</a:t>
            </a:r>
          </a:p>
          <a:p>
            <a:pPr fontAlgn="base">
              <a:buFont typeface="Wingdings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назначению воспитателя (этот способ используется, когда руководитель не знает группу детей)</a:t>
            </a:r>
          </a:p>
          <a:p>
            <a:pPr fontAlgn="base">
              <a:buFont typeface="Wingdings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 выбора по жребию (считалка)</a:t>
            </a:r>
          </a:p>
          <a:p>
            <a:pPr fontAlgn="base">
              <a:buFont typeface="Wingdings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выбору играющих (коллективное желание детей,  обычно выбирают наиболее достойных.)</a:t>
            </a:r>
          </a:p>
          <a:p>
            <a:pPr fontAlgn="base">
              <a:buFont typeface="Wingdings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результатам предыдущих игр</a:t>
            </a:r>
          </a:p>
          <a:p>
            <a:pPr marL="0" indent="0" fontAlgn="base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Распределение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команды:</a:t>
            </a:r>
          </a:p>
          <a:p>
            <a:pPr fontAlgn="base">
              <a:buFont typeface="Wingdings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усмотрению воспитателя,</a:t>
            </a:r>
          </a:p>
          <a:p>
            <a:pPr fontAlgn="base">
              <a:buFont typeface="Wingdings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путем расчета на 1-2,</a:t>
            </a:r>
          </a:p>
          <a:p>
            <a:pPr fontAlgn="base">
              <a:buFont typeface="Wingdings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путем фигурной маршировки или расчета движущейся колонны,</a:t>
            </a:r>
          </a:p>
          <a:p>
            <a:pPr fontAlgn="base">
              <a:buFont typeface="Wingdings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назначению капитанов.</a:t>
            </a:r>
          </a:p>
          <a:p>
            <a:pPr marL="0" indent="0" algn="just" fontAlgn="base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Капитанам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отводится важная роль . Он помощник воспитателя. Наблюдает за соблюдением правил игры, учитывает результат игры, раздают и расставляют инвентарь.</a:t>
            </a:r>
          </a:p>
          <a:p>
            <a:pPr>
              <a:buFont typeface="Wingdings" pitchFamily="2" charset="2"/>
              <a:buChar char="v"/>
            </a:pP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85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3826768" cy="468052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Успешное проведение игры во многом зависит от удачного распределения ролей, поэтому важно учитывать особенности детей: застенчивые, малоподвижные не всегда могут справиться с ответственной ролью, но подводить их постепенно к этому надо; с другой стороны, нельзя поручать ответственные роли всегда одним и тем же детям, желательно, чтобы все умели выполнять эти роли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1988841"/>
            <a:ext cx="4176464" cy="4464496"/>
          </a:xfrm>
        </p:spPr>
        <p:txBody>
          <a:bodyPr>
            <a:normAutofit fontScale="85000" lnSpcReduction="20000"/>
          </a:bodyPr>
          <a:lstStyle/>
          <a:p>
            <a:pPr algn="ctr" fontAlgn="base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Разметить площадку для игры можно заранее либо во время объяснения и размещения играющих. Инвентарь, игрушки и атрибуты раздают обычно перед началом игры, иногда их кладут на обусловленные места, и дети берут их по ходу игры.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igra-samol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725144"/>
            <a:ext cx="3384376" cy="1857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Мысық-тышқа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88640"/>
            <a:ext cx="3246906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83671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Проведение игры и руководство ею</a:t>
            </a:r>
            <a:endParaRPr lang="ru-RU" sz="3200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760640"/>
          </a:xfrm>
        </p:spPr>
        <p:txBody>
          <a:bodyPr>
            <a:normAutofit fontScale="40000" lnSpcReduction="20000"/>
          </a:bodyPr>
          <a:lstStyle/>
          <a:p>
            <a:pPr algn="just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Игровой деятельностью детей руководит воспитатель. Роль его зависит от характера самой игры, от численного и возрастного состава группы, от поведения участников: чем меньше возраст детей, тем активнее проявляет себя педагог. Играя с младшими детьми, он действует наравне с ними, нередко выполняя главную роль, и в то же время руководит игрой. В средней и старшей группах воспитатель вначале тоже выполняет главную роль сам, а затем передает ее детям. Он участвует в игре и тогда, когда не хватает пары («Найди себе пару»).</a:t>
            </a:r>
          </a:p>
          <a:p>
            <a:pPr algn="ctr" fontAlgn="base">
              <a:buNone/>
            </a:pPr>
            <a:r>
              <a:rPr lang="ru-RU" sz="4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 fontAlgn="base">
              <a:buFont typeface="Wingdings" pitchFamily="2" charset="2"/>
              <a:buChar char="v"/>
            </a:pPr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подает команды или звуковые и зрительные сигналы к началу игры;</a:t>
            </a:r>
          </a:p>
          <a:p>
            <a:pPr fontAlgn="base">
              <a:buFont typeface="Wingdings" pitchFamily="2" charset="2"/>
              <a:buChar char="v"/>
            </a:pPr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делает указания как в ходе игры, так и перед ее повторением, оценивает действия и поведение детей;</a:t>
            </a:r>
          </a:p>
          <a:p>
            <a:pPr fontAlgn="base">
              <a:buFont typeface="Wingdings" pitchFamily="2" charset="2"/>
              <a:buChar char="v"/>
            </a:pPr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подсказывает, как целесообразнее выполнять движение, ловить и увертываться (изменять направление, незаметно проскочить или пробежать мимо «</a:t>
            </a:r>
            <a:r>
              <a:rPr lang="ru-RU" sz="4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ловишки</a:t>
            </a:r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быстро остановиться) , напоминает, что читать стихи надо выразительно и не слишком громко;</a:t>
            </a:r>
          </a:p>
          <a:p>
            <a:pPr fontAlgn="base">
              <a:buFont typeface="Wingdings" pitchFamily="2" charset="2"/>
              <a:buChar char="v"/>
            </a:pPr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следит за действиями детей и не допускает длительных статических поз;</a:t>
            </a:r>
          </a:p>
          <a:p>
            <a:pPr fontAlgn="base">
              <a:buFont typeface="Wingdings" pitchFamily="2" charset="2"/>
              <a:buChar char="v"/>
            </a:pPr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регулирует физическую нагрузку, которая должна увеличиваться постепенно.. </a:t>
            </a:r>
          </a:p>
          <a:p>
            <a:pPr fontAlgn="base">
              <a:buNone/>
            </a:pPr>
            <a:endParaRPr lang="ru-RU" sz="4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Игры большой подвижности повторяются 3—4 раза, более спокойные — 4—6 раз. Паузы между повторениями 0,3—0,5 мин. Во время паузы дети выполняют более легкие упражнения или произносят слова текста. Общая продолжительность подвижной игры постепенно увеличивается с 5 мин в младших группах до 15 мин в старших.</a:t>
            </a:r>
          </a:p>
          <a:p>
            <a:pPr>
              <a:buFont typeface="Wingdings" pitchFamily="2" charset="2"/>
              <a:buChar char="v"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980728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Окончание игры</a:t>
            </a:r>
            <a:endParaRPr lang="ru-RU" sz="4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1"/>
            <a:ext cx="8229600" cy="367240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важно закончить игры своевременно. Преждевременное окончание игры нежелательно, так же и затягивание ее. Давать сигнал к окончанию игры лучше всего тогда, когда участники получили от нее удовольствие, но не переутомились. Об окончании игры можно предупредить словами: «Осталась одна минута», «Играем до одного очка», «Последний водящий»</a:t>
            </a:r>
          </a:p>
          <a:p>
            <a:pPr algn="ctr">
              <a:buNone/>
            </a:pP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младших группах воспитатель заканчивает игру предложением перейти к каким-либо другим видам деятельности более спокойного характера. В старших группах подводятся итоги игры.</a:t>
            </a:r>
          </a:p>
        </p:txBody>
      </p:sp>
      <p:pic>
        <p:nvPicPr>
          <p:cNvPr id="5" name="Рисунок 4" descr="temp_image_311031602322877051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008728"/>
            <a:ext cx="1512168" cy="1621044"/>
          </a:xfrm>
          <a:prstGeom prst="rect">
            <a:avLst/>
          </a:prstGeom>
        </p:spPr>
      </p:pic>
      <p:pic>
        <p:nvPicPr>
          <p:cNvPr id="6" name="Рисунок 5" descr="147661234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9039" y="5109242"/>
            <a:ext cx="1374961" cy="1748758"/>
          </a:xfrm>
          <a:prstGeom prst="rect">
            <a:avLst/>
          </a:prstGeom>
        </p:spPr>
      </p:pic>
      <p:pic>
        <p:nvPicPr>
          <p:cNvPr id="2050" name="Picture 2" descr="C:\Users\Маруся\Desktop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50482"/>
            <a:ext cx="3172388" cy="2379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45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980728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Подведение итогов п/игры</a:t>
            </a:r>
            <a:endParaRPr lang="ru-RU" sz="4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результатов игры, выявление ошибок, неверных действий имеет большое воспитательное значение. По окончанию игры воспитатель должен объявить ее результаты. Для этого он создает спокойную обстановку, собирает сведение у помощников о замеченных ошибках, дисциплине в командах.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определении результатов игры надо учитывать, не только быстроту, но и качество выполнения задания. Полезно отметить тех, кто лучше остальных действовал на площадке (особенно в младшем возрасте).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 разобрать игры, указав на ошибки, допущенные участниками в технических приемах и тактике. При выборе лучше усваиваются правила, уточняются детали игры, улаживаются конфликты. К разбору полезно привлекать помощников и самих воспитанников. Это приучает участников критически мыслить, повышает сознательную дисциплину, усиливает интерес к дальнейшим играм.</a:t>
            </a:r>
          </a:p>
          <a:p>
            <a:endParaRPr lang="ru-RU" dirty="0"/>
          </a:p>
        </p:txBody>
      </p:sp>
      <p:pic>
        <p:nvPicPr>
          <p:cNvPr id="5" name="Рисунок 4" descr="temp_image_311031602322877051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008728"/>
            <a:ext cx="1512168" cy="1621044"/>
          </a:xfrm>
          <a:prstGeom prst="rect">
            <a:avLst/>
          </a:prstGeom>
        </p:spPr>
      </p:pic>
      <p:pic>
        <p:nvPicPr>
          <p:cNvPr id="6" name="Рисунок 5" descr="147661234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9039" y="5109242"/>
            <a:ext cx="1374961" cy="174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5796136" cy="463594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Только та игра целесообразна, в которой ребенок активно действует, самостоятельно мыслит, строит, комбинирует, преодолевает трудности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13454" y="4520583"/>
            <a:ext cx="3630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YS Text"/>
              </a:rPr>
              <a:t>Макаренко Антон Семенович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935" y="-9694"/>
            <a:ext cx="3150065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3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523" y="260648"/>
            <a:ext cx="8892480" cy="980728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Средняя продолжительность игры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16341"/>
            <a:ext cx="8229600" cy="252028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6-8 минут в младшей группе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10-15 мин, если нет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ФК) </a:t>
            </a:r>
            <a:endParaRPr lang="ru-RU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6-10 минут - в средней  (15-20, если нет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ФК)</a:t>
            </a:r>
            <a:endParaRPr lang="ru-RU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8-12 минут - в старшем дошкольном возрасте (20-25, если нет ФК)</a:t>
            </a:r>
          </a:p>
          <a:p>
            <a:pPr algn="ctr">
              <a:buNone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temp_image_311031602322877051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008728"/>
            <a:ext cx="1512168" cy="1621044"/>
          </a:xfrm>
          <a:prstGeom prst="rect">
            <a:avLst/>
          </a:prstGeom>
        </p:spPr>
      </p:pic>
      <p:pic>
        <p:nvPicPr>
          <p:cNvPr id="6" name="Рисунок 5" descr="147661234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9039" y="5109242"/>
            <a:ext cx="1374961" cy="1748758"/>
          </a:xfrm>
          <a:prstGeom prst="rect">
            <a:avLst/>
          </a:prstGeom>
        </p:spPr>
      </p:pic>
      <p:pic>
        <p:nvPicPr>
          <p:cNvPr id="1027" name="Picture 3" descr="C:\Users\Маруся\Desktop\МОЯ ПАПКА\ФОТО Дс 115\2017-2018\спортивное состязания 2-3 подг гр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77599"/>
            <a:ext cx="3016344" cy="2262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аруся\Desktop\МОЯ ПАПКА\ФОТО Дс 115\2017-2018\спортивное состязания 2-3 подг гр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53141"/>
            <a:ext cx="3002706" cy="2252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97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наилучшее средство сделать процесс воспитания ребенка приятным и полезным для него самого и для окружающих его взрослых. Играя, ребенок познает мир вокруг себя, изучает те явления, с которыми ему приходится сталкиваться, взрослеет и учится общаться с людьми.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5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781300"/>
            <a:ext cx="5256584" cy="3672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832648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rgbClr val="C00000"/>
                </a:solidFill>
              </a:rPr>
              <a:t>Карточка 1</a:t>
            </a: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> </a:t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1. От чего зависит выбор подвижной игры?</a:t>
            </a: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2</a:t>
            </a:r>
            <a:r>
              <a:rPr lang="ru-RU" sz="2800" b="1" dirty="0">
                <a:solidFill>
                  <a:srgbClr val="C00000"/>
                </a:solidFill>
              </a:rPr>
              <a:t>. Каково значение подвижной игры?</a:t>
            </a: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> </a:t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3. Какова классификация подвижных игр? Привести пример одной из классификаций.</a:t>
            </a: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> </a:t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4. Каковы методические приемы варьирования степени физической нагрузки в подвижной игре?</a:t>
            </a: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i="1" dirty="0"/>
              <a:t> 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1445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676456" cy="5832648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1600" i="1" dirty="0" smtClean="0">
                <a:solidFill>
                  <a:srgbClr val="C00000"/>
                </a:solidFill>
              </a:rPr>
              <a:t/>
            </a:r>
            <a:br>
              <a:rPr lang="ru-RU" sz="1600" i="1" dirty="0" smtClean="0">
                <a:solidFill>
                  <a:srgbClr val="C00000"/>
                </a:solidFill>
              </a:rPr>
            </a:br>
            <a:r>
              <a:rPr lang="ru-RU" sz="1600" dirty="0">
                <a:solidFill>
                  <a:srgbClr val="C00000"/>
                </a:solidFill>
              </a:rPr>
              <a:t/>
            </a:r>
            <a:br>
              <a:rPr lang="ru-RU" sz="1600" dirty="0">
                <a:solidFill>
                  <a:srgbClr val="C00000"/>
                </a:solidFill>
              </a:rPr>
            </a:br>
            <a:r>
              <a:rPr lang="ru-RU" sz="1600" dirty="0">
                <a:solidFill>
                  <a:srgbClr val="C00000"/>
                </a:solidFill>
              </a:rPr>
              <a:t> </a:t>
            </a:r>
            <a:br>
              <a:rPr lang="ru-RU" sz="1600" dirty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1</a:t>
            </a:r>
            <a:r>
              <a:rPr lang="ru-RU" sz="2000" dirty="0" smtClean="0">
                <a:solidFill>
                  <a:srgbClr val="C00000"/>
                </a:solidFill>
              </a:rPr>
              <a:t>. </a:t>
            </a:r>
            <a:r>
              <a:rPr lang="ru-RU" sz="2000" b="1" dirty="0" smtClean="0">
                <a:solidFill>
                  <a:srgbClr val="C00000"/>
                </a:solidFill>
              </a:rPr>
              <a:t>Были </a:t>
            </a:r>
            <a:r>
              <a:rPr lang="ru-RU" sz="2000" b="1" dirty="0">
                <a:solidFill>
                  <a:srgbClr val="C00000"/>
                </a:solidFill>
              </a:rPr>
              <a:t>ли соблюдены все структурные части игры?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2. Использование </a:t>
            </a:r>
            <a:r>
              <a:rPr lang="ru-RU" sz="2000" b="1" dirty="0">
                <a:solidFill>
                  <a:srgbClr val="C00000"/>
                </a:solidFill>
              </a:rPr>
              <a:t>материалов и оборудования в ходе выполнения подвижной игры.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3. С </a:t>
            </a:r>
            <a:r>
              <a:rPr lang="ru-RU" sz="2000" b="1" dirty="0">
                <a:solidFill>
                  <a:srgbClr val="C00000"/>
                </a:solidFill>
              </a:rPr>
              <a:t>помощью каких приемов был вызван интерес детей к игре, как проходило распределение ролей, руководство в ходе игры, сделан анализ?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4. Длительность </a:t>
            </a:r>
            <a:r>
              <a:rPr lang="ru-RU" sz="2000" b="1" dirty="0">
                <a:solidFill>
                  <a:srgbClr val="C00000"/>
                </a:solidFill>
              </a:rPr>
              <a:t>игры, соответствие возрасту </a:t>
            </a:r>
            <a:r>
              <a:rPr lang="ru-RU" sz="2000" b="1" dirty="0" smtClean="0">
                <a:solidFill>
                  <a:srgbClr val="C00000"/>
                </a:solidFill>
              </a:rPr>
              <a:t>детей.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5. Приемы  </a:t>
            </a:r>
            <a:r>
              <a:rPr lang="ru-RU" sz="2000" b="1" dirty="0">
                <a:solidFill>
                  <a:srgbClr val="C00000"/>
                </a:solidFill>
              </a:rPr>
              <a:t>воспитания у детей нравственных качеств в игре: честности, воли, взаимопомощи и др.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6. Окончание </a:t>
            </a:r>
            <a:r>
              <a:rPr lang="ru-RU" sz="2000" b="1" dirty="0">
                <a:solidFill>
                  <a:srgbClr val="C00000"/>
                </a:solidFill>
              </a:rPr>
              <a:t>игры.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7. Подведение </a:t>
            </a:r>
            <a:r>
              <a:rPr lang="ru-RU" sz="2000" b="1" dirty="0">
                <a:solidFill>
                  <a:srgbClr val="C00000"/>
                </a:solidFill>
              </a:rPr>
              <a:t>итогов подвижной игры.</a:t>
            </a:r>
            <a:r>
              <a:rPr lang="ru-RU" sz="1600" b="1" dirty="0">
                <a:solidFill>
                  <a:srgbClr val="C00000"/>
                </a:solidFill>
              </a:rPr>
              <a:t/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i="1" dirty="0"/>
              <a:t> 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3543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583264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ru-RU" sz="3000" b="1" i="1" dirty="0" smtClean="0">
                <a:solidFill>
                  <a:srgbClr val="C00000"/>
                </a:solidFill>
              </a:rPr>
              <a:t/>
            </a:r>
            <a:br>
              <a:rPr lang="ru-RU" sz="3000" b="1" i="1" dirty="0" smtClean="0">
                <a:solidFill>
                  <a:srgbClr val="C00000"/>
                </a:solidFill>
              </a:rPr>
            </a:br>
            <a:r>
              <a:rPr lang="ru-RU" sz="3000" b="1" dirty="0">
                <a:solidFill>
                  <a:srgbClr val="C00000"/>
                </a:solidFill>
              </a:rPr>
              <a:t/>
            </a:r>
            <a:br>
              <a:rPr lang="ru-RU" sz="3000" b="1" dirty="0">
                <a:solidFill>
                  <a:srgbClr val="C00000"/>
                </a:solidFill>
              </a:rPr>
            </a:br>
            <a:r>
              <a:rPr lang="ru-RU" sz="3000" b="1" dirty="0">
                <a:solidFill>
                  <a:srgbClr val="C00000"/>
                </a:solidFill>
              </a:rPr>
              <a:t> </a:t>
            </a:r>
            <a:br>
              <a:rPr lang="ru-RU" sz="3000" b="1" dirty="0">
                <a:solidFill>
                  <a:srgbClr val="C00000"/>
                </a:solidFill>
              </a:rPr>
            </a:br>
            <a:r>
              <a:rPr lang="ru-RU" sz="3000" b="1" dirty="0">
                <a:solidFill>
                  <a:srgbClr val="C00000"/>
                </a:solidFill>
              </a:rPr>
              <a:t>1) </a:t>
            </a:r>
            <a:r>
              <a:rPr lang="ru-RU" sz="2600" b="1" dirty="0">
                <a:solidFill>
                  <a:srgbClr val="C00000"/>
                </a:solidFill>
              </a:rPr>
              <a:t>Что вы открыли нового из занятия?</a:t>
            </a:r>
            <a:br>
              <a:rPr lang="ru-RU" sz="2600" b="1" dirty="0">
                <a:solidFill>
                  <a:srgbClr val="C00000"/>
                </a:solidFill>
              </a:rPr>
            </a:br>
            <a:r>
              <a:rPr lang="ru-RU" sz="2600" b="1" dirty="0">
                <a:solidFill>
                  <a:srgbClr val="C00000"/>
                </a:solidFill>
              </a:rPr>
              <a:t>2) Какие вопросы у вас вызвали затруднения?</a:t>
            </a:r>
            <a:br>
              <a:rPr lang="ru-RU" sz="2600" b="1" dirty="0">
                <a:solidFill>
                  <a:srgbClr val="C00000"/>
                </a:solidFill>
              </a:rPr>
            </a:br>
            <a:r>
              <a:rPr lang="ru-RU" sz="2600" b="1" dirty="0">
                <a:solidFill>
                  <a:srgbClr val="C00000"/>
                </a:solidFill>
              </a:rPr>
              <a:t>3) Какую оценку вы поставите себе за это занятие?</a:t>
            </a:r>
            <a:br>
              <a:rPr lang="ru-RU" sz="2600" b="1" dirty="0">
                <a:solidFill>
                  <a:srgbClr val="C00000"/>
                </a:solidFill>
              </a:rPr>
            </a:br>
            <a:r>
              <a:rPr lang="ru-RU" sz="2600" b="1" dirty="0">
                <a:solidFill>
                  <a:srgbClr val="C00000"/>
                </a:solidFill>
              </a:rPr>
              <a:t>4) Какие предложение вы внесли бы в </a:t>
            </a:r>
            <a:r>
              <a:rPr lang="ru-RU" sz="2600" b="1" dirty="0" smtClean="0">
                <a:solidFill>
                  <a:srgbClr val="C00000"/>
                </a:solidFill>
              </a:rPr>
              <a:t>тему занятия</a:t>
            </a:r>
            <a:r>
              <a:rPr lang="ru-RU" sz="2600" b="1" dirty="0">
                <a:solidFill>
                  <a:srgbClr val="C00000"/>
                </a:solidFill>
              </a:rPr>
              <a:t>?</a:t>
            </a:r>
            <a:br>
              <a:rPr lang="ru-RU" sz="2600" b="1" dirty="0">
                <a:solidFill>
                  <a:srgbClr val="C00000"/>
                </a:solidFill>
              </a:rPr>
            </a:br>
            <a:r>
              <a:rPr lang="ru-RU" sz="3000" b="1" dirty="0">
                <a:solidFill>
                  <a:srgbClr val="C00000"/>
                </a:solidFill>
              </a:rPr>
              <a:t/>
            </a:r>
            <a:br>
              <a:rPr lang="ru-RU" sz="3000" b="1" dirty="0">
                <a:solidFill>
                  <a:srgbClr val="C00000"/>
                </a:solidFill>
              </a:rPr>
            </a:br>
            <a:r>
              <a:rPr lang="ru-RU" sz="3000" b="1" i="1" dirty="0">
                <a:solidFill>
                  <a:srgbClr val="C00000"/>
                </a:solidFill>
              </a:rPr>
              <a:t> </a:t>
            </a:r>
            <a:endParaRPr lang="ru-RU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1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6"/>
            <a:ext cx="9143999" cy="348381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Что является основным средством физического воспитания в раннем и дошкольном возрасте?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5286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6"/>
            <a:ext cx="9143999" cy="348381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Дайте определение подвижной игры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7086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6"/>
            <a:ext cx="9143999" cy="348381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Как вы думаете, какие условия необходимо соблюдать при проведении подвижных игр?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3953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73374"/>
            <a:ext cx="9143999" cy="34838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Систематизировать </a:t>
            </a:r>
            <a:r>
              <a:rPr lang="ru-RU" sz="3600" b="1" dirty="0">
                <a:solidFill>
                  <a:srgbClr val="C00000"/>
                </a:solidFill>
              </a:rPr>
              <a:t>имеющиеся знания при выполнении практических заданий, продолжить овладевать профессиональными умениями организации и проведения подвижных игр в детском саду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43444"/>
            <a:ext cx="2483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YS Text"/>
              </a:rPr>
              <a:t>Цель занятия:</a:t>
            </a:r>
            <a:endParaRPr lang="ru-RU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46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925044"/>
            <a:ext cx="7772400" cy="348381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Методика проведения подвижных игр в дошкольных образовательных </a:t>
            </a:r>
            <a:r>
              <a:rPr lang="ru-RU" sz="3600" b="1" dirty="0" smtClean="0">
                <a:solidFill>
                  <a:srgbClr val="002060"/>
                </a:solidFill>
              </a:rPr>
              <a:t>организациях</a:t>
            </a:r>
            <a:endParaRPr lang="ru-RU" sz="3600" dirty="0"/>
          </a:p>
        </p:txBody>
      </p:sp>
      <p:pic>
        <p:nvPicPr>
          <p:cNvPr id="7" name="Рисунок 6" descr="20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4" y="3501008"/>
            <a:ext cx="4032449" cy="3024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390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наилучшее средство сделать процесс воспитания ребенка приятным и полезным для него самого и для окружающих его взрослых. Играя, ребенок познает мир вокруг себя, изучает те явления, с которыми ему приходится сталкиваться, взрослеет и учится общаться с людьми.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5898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относится к одному из важнейших средств физического воспитания детей дошкольного возраста. Она содействует физическому, умственному, нравственному и эстетическому развитию ребенка. Каков ребенок в игре, таков во многом он будет в работе, когда вырастет. Поэтому воспитание будущего человека происходит прежде всего в игре.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Маруся\Desktop\МОЯ ПАПКА\ФОТО Дс 115\2017-2018\Малышок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6854"/>
            <a:ext cx="2736304" cy="2052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аруся\Desktop\МОЯ ПАПКА\ФОТО Дс 115\2017-2018\Малышок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56854"/>
            <a:ext cx="2736303" cy="2052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и задачи педагога в процессе проведения подвижной игры (ПИ): </a:t>
            </a:r>
            <a:r>
              <a:rPr lang="ru-RU" b="1" i="1" dirty="0" smtClean="0">
                <a:solidFill>
                  <a:srgbClr val="002060"/>
                </a:solidFill>
              </a:rPr>
              <a:t> 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44824"/>
            <a:ext cx="8229600" cy="4781128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ct val="0"/>
              </a:spcBef>
              <a:buNone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В современной педагогике имеется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триединство целей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, которые взаимосвязаны и достигаются посредством подвижной игры: </a:t>
            </a:r>
            <a:endParaRPr lang="ru-RU" alt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None/>
            </a:pPr>
            <a:endParaRPr lang="ru-RU" altLang="ru-RU" sz="22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2200" b="1" i="1" dirty="0">
                <a:latin typeface="Times New Roman" pitchFamily="18" charset="0"/>
                <a:cs typeface="Times New Roman" pitchFamily="18" charset="0"/>
              </a:rPr>
              <a:t>Образовательная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. В ходе игры происходит усвоение ребенком определенных знаний в виде правил игры. 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2200" b="1" i="1" dirty="0">
                <a:latin typeface="Times New Roman" pitchFamily="18" charset="0"/>
                <a:cs typeface="Times New Roman" pitchFamily="18" charset="0"/>
              </a:rPr>
              <a:t>Развивающая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. Участвуя в подвижной игре, ребенок развивает свои физические данные (силу, ловкость, подвижность, скорость реакции), а также коммуникативные навыки (учится выигрывать и проигрывать, взаимодействовать со сверстниками ради достижения победы).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2200" b="1" i="1" dirty="0">
                <a:latin typeface="Times New Roman" pitchFamily="18" charset="0"/>
                <a:cs typeface="Times New Roman" pitchFamily="18" charset="0"/>
              </a:rPr>
              <a:t>Воспитательная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. В процессе игры маленький человек учится соответствовать определенным правилам (пока что выступающим в виде правил игры), в нем воспитываются качества, которые позже пригодятся в процессе жизнедеятельности: старательность, исполнительность, сила воли.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Brush Script M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1706</Words>
  <Application>Microsoft Office PowerPoint</Application>
  <PresentationFormat>Экран (4:3)</PresentationFormat>
  <Paragraphs>83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Brush Script MT</vt:lpstr>
      <vt:lpstr>Calibri</vt:lpstr>
      <vt:lpstr>Times New Roman</vt:lpstr>
      <vt:lpstr>Wingdings</vt:lpstr>
      <vt:lpstr>YS Text</vt:lpstr>
      <vt:lpstr>Тема Office</vt:lpstr>
      <vt:lpstr>Методика проведения подвижных игр в дошкольных образовательных организациях</vt:lpstr>
      <vt:lpstr>Только та игра целесообразна, в которой ребенок активно действует, самостоятельно мыслит, строит, комбинирует, преодолевает трудности</vt:lpstr>
      <vt:lpstr>Что является основным средством физического воспитания в раннем и дошкольном возрасте?</vt:lpstr>
      <vt:lpstr>Дайте определение подвижной игры</vt:lpstr>
      <vt:lpstr>Как вы думаете, какие условия необходимо соблюдать при проведении подвижных игр?</vt:lpstr>
      <vt:lpstr>Систематизировать имеющиеся знания при выполнении практических заданий, продолжить овладевать профессиональными умениями организации и проведения подвижных игр в детском саду</vt:lpstr>
      <vt:lpstr>Методика проведения подвижных игр в дошкольных образовательных организациях</vt:lpstr>
      <vt:lpstr>Игра – это наилучшее средство сделать процесс воспитания ребенка приятным и полезным для него самого и для окружающих его взрослых. Играя, ребенок познает мир вокруг себя, изучает те явления, с которыми ему приходится сталкиваться, взрослеет и учится общаться с людьми.</vt:lpstr>
      <vt:lpstr>Цели и задачи педагога в процессе проведения подвижной игры (ПИ):  </vt:lpstr>
      <vt:lpstr>Выбор игры</vt:lpstr>
      <vt:lpstr>Сбор детей на игру </vt:lpstr>
      <vt:lpstr>Создание интереса к игре </vt:lpstr>
      <vt:lpstr>План объяснения игры</vt:lpstr>
      <vt:lpstr>Организация играющих, объяснение игры</vt:lpstr>
      <vt:lpstr>Выбор водящих</vt:lpstr>
      <vt:lpstr>Успешное проведение игры во многом зависит от удачного распределения ролей, поэтому важно учитывать особенности детей: застенчивые, малоподвижные не всегда могут справиться с ответственной ролью, но подводить их постепенно к этому надо; с другой стороны, нельзя поручать ответственные роли всегда одним и тем же детям, желательно, чтобы все умели выполнять эти роли. </vt:lpstr>
      <vt:lpstr>Проведение игры и руководство ею</vt:lpstr>
      <vt:lpstr>Окончание игры</vt:lpstr>
      <vt:lpstr>Подведение итогов п/игры</vt:lpstr>
      <vt:lpstr>Средняя продолжительность игры</vt:lpstr>
      <vt:lpstr>Игра – это наилучшее средство сделать процесс воспитания ребенка приятным и полезным для него самого и для окружающих его взрослых. Играя, ребенок познает мир вокруг себя, изучает те явления, с которыми ему приходится сталкиваться, взрослеет и учится общаться с людьми. </vt:lpstr>
      <vt:lpstr>Карточка 1   1. От чего зависит выбор подвижной игры?  2. Каково значение подвижной игры?   3. Какова классификация подвижных игр? Привести пример одной из классификаций.   4. Каковы методические приемы варьирования степени физической нагрузки в подвижной игре?  </vt:lpstr>
      <vt:lpstr>    1. Были ли соблюдены все структурные части игры? 2. Использование материалов и оборудования в ходе выполнения подвижной игры. 3. С помощью каких приемов был вызван интерес детей к игре, как проходило распределение ролей, руководство в ходе игры, сделан анализ? 4. Длительность игры, соответствие возрасту детей. 5. Приемы  воспитания у детей нравственных качеств в игре: честности, воли, взаимопомощи и др. 6. Окончание игры. 7. Подведение итогов подвижной игры.  </vt:lpstr>
      <vt:lpstr>    1) Что вы открыли нового из занятия? 2) Какие вопросы у вас вызвали затруднения? 3) Какую оценку вы поставите себе за это занятие? 4) Какие предложение вы внесли бы в тему занятия?  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diveym@mail.ru</cp:lastModifiedBy>
  <cp:revision>65</cp:revision>
  <dcterms:created xsi:type="dcterms:W3CDTF">2017-11-26T09:06:35Z</dcterms:created>
  <dcterms:modified xsi:type="dcterms:W3CDTF">2022-03-27T16:32:25Z</dcterms:modified>
</cp:coreProperties>
</file>