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3" r:id="rId5"/>
    <p:sldId id="264" r:id="rId6"/>
    <p:sldId id="265" r:id="rId7"/>
    <p:sldId id="262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1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C383-B3A5-4624-91A8-B8D39A5885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B4D21-DB45-4858-9A7A-09269DEC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9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B4D21-DB45-4858-9A7A-09269DEC10A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4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3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0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2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0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1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3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0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A34B-DC29-47B4-BC8B-FD544120019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0386-0A75-472A-95B2-ADD025E4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9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moodle.tspk.org/course/view.php?id=13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000" dirty="0" smtClean="0">
                <a:effectLst/>
              </a:rPr>
              <a:t>государственное бюджетное профессиональное образовательное учреждение  Самарской области «Самарский социально – педагогический колледж»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(ГБПОУ «ССПК»)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059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969895" algn="ctr"/>
                <a:tab pos="5940425" algn="r"/>
              </a:tabLst>
            </a:pPr>
            <a:r>
              <a:rPr lang="ru-RU" sz="2800" b="1" dirty="0" smtClean="0">
                <a:latin typeface="+mn-lt"/>
              </a:rPr>
              <a:t>Дистанционное взаимодействие</a:t>
            </a:r>
            <a:endParaRPr lang="ru-RU" sz="2800" b="1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20256" y="3510661"/>
            <a:ext cx="4264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969895" algn="ctr"/>
                <a:tab pos="5940425" algn="r"/>
              </a:tabLst>
            </a:pPr>
            <a:r>
              <a:rPr lang="ru-RU" sz="2400" dirty="0" smtClean="0">
                <a:latin typeface="+mn-lt"/>
              </a:rPr>
              <a:t>Мартынова Ирина Ивановна</a:t>
            </a:r>
          </a:p>
          <a:p>
            <a:pPr algn="ctr">
              <a:tabLst>
                <a:tab pos="2969895" algn="ctr"/>
                <a:tab pos="5940425" algn="r"/>
              </a:tabLst>
            </a:pPr>
            <a:r>
              <a:rPr lang="ru-RU" sz="2400" dirty="0">
                <a:latin typeface="+mn-lt"/>
              </a:rPr>
              <a:t>п</a:t>
            </a:r>
            <a:r>
              <a:rPr lang="ru-RU" sz="2400" dirty="0" smtClean="0">
                <a:latin typeface="+mn-lt"/>
              </a:rPr>
              <a:t>реподаватель  ГБПОУ ССПК, </a:t>
            </a:r>
            <a:r>
              <a:rPr lang="ru-RU" sz="2400" dirty="0" err="1" smtClean="0">
                <a:latin typeface="+mn-lt"/>
              </a:rPr>
              <a:t>к.п.н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01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950" y="-14288"/>
            <a:ext cx="10406063" cy="6505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программа сетевого учебного модуля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95962"/>
              </p:ext>
            </p:extLst>
          </p:nvPr>
        </p:nvGraphicFramePr>
        <p:xfrm>
          <a:off x="1123950" y="1365250"/>
          <a:ext cx="9791700" cy="3377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85185"/>
                <a:gridCol w="6806515"/>
              </a:tblGrid>
              <a:tr h="482140">
                <a:tc>
                  <a:txBody>
                    <a:bodyPr/>
                    <a:lstStyle/>
                    <a:p>
                      <a:pPr indent="203200" algn="ctr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 dirty="0">
                          <a:effectLst/>
                        </a:rPr>
                        <a:t>Период обучения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(дни, недели)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3200" algn="ctr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раздела, модуля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927253">
                <a:tc>
                  <a:txBody>
                    <a:bodyPr/>
                    <a:lstStyle/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Вторник </a:t>
                      </a:r>
                    </a:p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1урок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1.Теоретические положения коррекционной педагогики и психологии Теория компенсации нарушения функций Л.С. Выготского: основные положения и их значение в деятельности учителя нач. классов с детьми с ОВЗ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95440">
                <a:tc>
                  <a:txBody>
                    <a:bodyPr/>
                    <a:lstStyle/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Вторник</a:t>
                      </a:r>
                    </a:p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2 урок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Практическое занятие. Составление и решение задач по внутрисистемной и межсистемной компенсации нарушений в развитии детей младшего школьного возраста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95440">
                <a:tc>
                  <a:txBody>
                    <a:bodyPr/>
                    <a:lstStyle/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Четверг</a:t>
                      </a:r>
                    </a:p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1 урок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>
                          <a:effectLst/>
                        </a:rPr>
                        <a:t>2.Психологические особенности детей с ОВЗ (общие с нормативным развитием, общие для всех с ОВЗ, общие для конкретной категории с ОВЗ)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463627">
                <a:tc>
                  <a:txBody>
                    <a:bodyPr/>
                    <a:lstStyle/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Четверг</a:t>
                      </a:r>
                    </a:p>
                    <a:p>
                      <a:pPr indent="203200" algn="just"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>
                          <a:effectLst/>
                        </a:rPr>
                        <a:t>2 урок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Понятие и сущность психического </a:t>
                      </a:r>
                      <a:r>
                        <a:rPr lang="ru-RU" sz="1600" dirty="0" err="1">
                          <a:effectLst/>
                        </a:rPr>
                        <a:t>дизонтогенеза</a:t>
                      </a:r>
                      <a:r>
                        <a:rPr lang="ru-RU" sz="1600" dirty="0">
                          <a:effectLst/>
                        </a:rPr>
                        <a:t>. Отличия психического онтогенеза от психического </a:t>
                      </a:r>
                      <a:r>
                        <a:rPr lang="ru-RU" sz="1600" dirty="0" err="1">
                          <a:effectLst/>
                        </a:rPr>
                        <a:t>дизонтогенеза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3088" y="908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Календарный учебный график (порядок освоения модулей)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9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950" y="-14288"/>
            <a:ext cx="10406063" cy="6505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программа сетевого учебного модуля</a:t>
            </a:r>
            <a:endParaRPr lang="ru-RU" sz="24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838" y="891199"/>
            <a:ext cx="987266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ea typeface="Arial Unicode MS" panose="020B0604020202020204" pitchFamily="34" charset="-128"/>
              </a:rPr>
              <a:t>- Материально-технические условия реализации программы</a:t>
            </a:r>
            <a:endParaRPr lang="ru-RU" sz="2000" dirty="0" smtClean="0">
              <a:effectLst/>
              <a:ea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effectLst/>
                <a:ea typeface="Arial Unicode MS" panose="020B0604020202020204" pitchFamily="34" charset="-128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effectLst/>
                <a:ea typeface="Arial Unicode MS" panose="020B0604020202020204" pitchFamily="34" charset="-128"/>
              </a:rPr>
              <a:t>Кадровое обеспечение программы </a:t>
            </a:r>
            <a:endParaRPr lang="ru-RU" sz="2000" dirty="0"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effectLst/>
                <a:ea typeface="Arial Unicode MS" panose="020B0604020202020204" pitchFamily="34" charset="-128"/>
              </a:rPr>
              <a:t>Учебно-методическое обеспечение программы </a:t>
            </a:r>
            <a:endParaRPr lang="ru-RU" sz="2000" dirty="0">
              <a:ea typeface="Arial Unicode MS" panose="020B0604020202020204" pitchFamily="34" charset="-128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ea typeface="Arial Unicode MS" panose="020B0604020202020204" pitchFamily="34" charset="-128"/>
              </a:rPr>
              <a:t>Печатные издания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ea typeface="Arial Unicode MS" panose="020B0604020202020204" pitchFamily="34" charset="-128"/>
              </a:rPr>
              <a:t>Электронные</a:t>
            </a:r>
            <a:r>
              <a:rPr lang="en-US" sz="2000" dirty="0" smtClean="0">
                <a:effectLst/>
                <a:ea typeface="Arial Unicode MS" panose="020B0604020202020204" pitchFamily="34" charset="-128"/>
              </a:rPr>
              <a:t> </a:t>
            </a:r>
            <a:r>
              <a:rPr lang="en-US" sz="2000" dirty="0" err="1" smtClean="0">
                <a:effectLst/>
                <a:ea typeface="Arial Unicode MS" panose="020B0604020202020204" pitchFamily="34" charset="-128"/>
              </a:rPr>
              <a:t>издания</a:t>
            </a:r>
            <a:r>
              <a:rPr lang="en-US" sz="2000" dirty="0" smtClean="0">
                <a:effectLst/>
                <a:ea typeface="Arial Unicode MS" panose="020B0604020202020204" pitchFamily="34" charset="-128"/>
              </a:rPr>
              <a:t> (</a:t>
            </a:r>
            <a:r>
              <a:rPr lang="en-US" sz="2000" dirty="0" err="1" smtClean="0">
                <a:effectLst/>
                <a:ea typeface="Arial Unicode MS" panose="020B0604020202020204" pitchFamily="34" charset="-128"/>
              </a:rPr>
              <a:t>электронные</a:t>
            </a:r>
            <a:r>
              <a:rPr lang="en-US" sz="2000" dirty="0" smtClean="0">
                <a:effectLst/>
                <a:ea typeface="Arial Unicode MS" panose="020B0604020202020204" pitchFamily="34" charset="-128"/>
              </a:rPr>
              <a:t> </a:t>
            </a:r>
            <a:r>
              <a:rPr lang="en-US" sz="2000" dirty="0" err="1" smtClean="0">
                <a:effectLst/>
                <a:ea typeface="Arial Unicode MS" panose="020B0604020202020204" pitchFamily="34" charset="-128"/>
              </a:rPr>
              <a:t>ресурсы</a:t>
            </a:r>
            <a:r>
              <a:rPr lang="en-US" sz="2000" dirty="0" smtClean="0">
                <a:effectLst/>
                <a:ea typeface="Arial Unicode MS" panose="020B0604020202020204" pitchFamily="34" charset="-128"/>
              </a:rPr>
              <a:t>)</a:t>
            </a:r>
            <a:endParaRPr lang="ru-RU" sz="2000" dirty="0" smtClean="0">
              <a:effectLst/>
              <a:ea typeface="Arial Unicode MS" panose="020B0604020202020204" pitchFamily="34" charset="-128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ea typeface="Arial Unicode MS" panose="020B0604020202020204" pitchFamily="34" charset="-128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Arial Unicode MS" panose="020B0604020202020204" pitchFamily="34" charset="-128"/>
              </a:rPr>
              <a:t>Форма аттестации по программе</a:t>
            </a:r>
            <a:endParaRPr lang="ru-RU" sz="2000" dirty="0" smtClean="0">
              <a:effectLst/>
              <a:ea typeface="Arial Unicode MS" panose="020B0604020202020204" pitchFamily="34" charset="-128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ea typeface="Arial Unicode MS" panose="020B0604020202020204" pitchFamily="34" charset="-128"/>
              </a:rPr>
              <a:t>Контроль : опрос, тестовые задания, практические задания</a:t>
            </a:r>
            <a:endParaRPr lang="ru-RU" sz="2000" dirty="0">
              <a:effectLst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71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основный этап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225" y="1397956"/>
            <a:ext cx="9353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 разработка теоретических и практических занятий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smtClean="0"/>
              <a:t>проведение занятий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р</a:t>
            </a:r>
            <a:r>
              <a:rPr lang="ru-RU" sz="2400" dirty="0" smtClean="0"/>
              <a:t>азмещение заданий на платформе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т</a:t>
            </a:r>
            <a:r>
              <a:rPr lang="ru-RU" sz="2400" dirty="0" smtClean="0"/>
              <a:t>екущий контроль заданий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1950" y="36904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YS Text"/>
              </a:rPr>
              <a:t>Ирина Ивановна, добрый день! Ссылка на сетевой курс: </a:t>
            </a:r>
            <a:r>
              <a:rPr lang="ru-RU" b="0" i="0" dirty="0" smtClean="0">
                <a:effectLst/>
                <a:latin typeface="YS Text"/>
                <a:hlinkClick r:id="rId3"/>
              </a:rPr>
              <a:t>https://new-moodle.tspk.org/course/view.php?id=1306</a:t>
            </a:r>
            <a:r>
              <a:rPr lang="ru-RU" b="0" i="0" dirty="0" smtClean="0">
                <a:effectLst/>
                <a:latin typeface="YS Text"/>
              </a:rPr>
              <a:t> </a:t>
            </a:r>
          </a:p>
          <a:p>
            <a:r>
              <a:rPr lang="ru-RU" b="0" i="0" dirty="0" smtClean="0">
                <a:effectLst/>
                <a:latin typeface="YS Text"/>
              </a:rPr>
              <a:t>ваш логин: </a:t>
            </a:r>
            <a:r>
              <a:rPr lang="ru-RU" b="0" i="0" dirty="0" err="1" smtClean="0">
                <a:effectLst/>
                <a:latin typeface="YS Text"/>
              </a:rPr>
              <a:t>belovaii</a:t>
            </a:r>
            <a:endParaRPr lang="ru-RU" b="0" i="0" dirty="0" smtClean="0">
              <a:effectLst/>
              <a:latin typeface="YS Text"/>
            </a:endParaRPr>
          </a:p>
          <a:p>
            <a:r>
              <a:rPr lang="ru-RU" b="0" i="0" dirty="0" smtClean="0">
                <a:effectLst/>
                <a:latin typeface="YS Text"/>
              </a:rPr>
              <a:t>пароль: 12345678</a:t>
            </a:r>
            <a:endParaRPr lang="ru-RU" b="0" i="0" dirty="0">
              <a:effectLst/>
              <a:latin typeface="YS Tex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36518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YS Text"/>
              </a:rPr>
              <a:t>В курсе есть инструкции по размещению материалов и подключению к видеоконференции.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67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основный этап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225" y="1397956"/>
            <a:ext cx="935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066" t="4884" r="28002" b="45312"/>
          <a:stretch/>
        </p:blipFill>
        <p:spPr>
          <a:xfrm>
            <a:off x="1819275" y="1397956"/>
            <a:ext cx="8058150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7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9225" y="1397956"/>
            <a:ext cx="935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atin typeface="+mn-lt"/>
              </a:rPr>
              <a:t>основный этап</a:t>
            </a:r>
            <a:endParaRPr lang="ru-RU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662" y="1655144"/>
            <a:ext cx="10282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Особенности построения занятий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разбор теоретического материала,</a:t>
            </a:r>
            <a:br>
              <a:rPr lang="ru-RU" sz="2400" dirty="0" smtClean="0"/>
            </a:br>
            <a:r>
              <a:rPr lang="ru-RU" sz="2400" dirty="0" smtClean="0"/>
              <a:t>- совместное выполнение практического задания,</a:t>
            </a:r>
            <a:br>
              <a:rPr lang="ru-RU" sz="2400" dirty="0" smtClean="0"/>
            </a:br>
            <a:r>
              <a:rPr lang="ru-RU" sz="2400" dirty="0" smtClean="0"/>
              <a:t>- выполнение практического/самостоятельного  задания.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64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9225" y="1397956"/>
            <a:ext cx="935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5386" y="196564"/>
            <a:ext cx="10310813" cy="3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+mn-lt"/>
              </a:rPr>
              <a:t>Особенности проведения занятий</a:t>
            </a:r>
            <a:endParaRPr lang="ru-RU" sz="24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1039" t="28125" r="12299" b="19141"/>
          <a:stretch/>
        </p:blipFill>
        <p:spPr>
          <a:xfrm>
            <a:off x="321493" y="1155068"/>
            <a:ext cx="5753100" cy="3010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0820" t="26953" r="13726" b="23633"/>
          <a:stretch/>
        </p:blipFill>
        <p:spPr>
          <a:xfrm>
            <a:off x="321493" y="4033300"/>
            <a:ext cx="5938886" cy="2975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8293" t="21094" r="24707" b="18164"/>
          <a:stretch/>
        </p:blipFill>
        <p:spPr>
          <a:xfrm>
            <a:off x="5872164" y="1077549"/>
            <a:ext cx="611505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заключительный этап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225" y="1397956"/>
            <a:ext cx="9353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 контроль заданий,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заполнение справки об обучении по </a:t>
            </a:r>
            <a:r>
              <a:rPr lang="ru-RU" sz="2400" dirty="0"/>
              <a:t>образовательной программе, реализуемой в сетевой форме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720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справки об обучении по образовательной программе,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реализуемой в сетевой форме</a:t>
            </a:r>
            <a:endParaRPr lang="ru-RU" sz="24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572" t="15625" r="22731" b="37110"/>
          <a:stretch/>
        </p:blipFill>
        <p:spPr>
          <a:xfrm>
            <a:off x="1904371" y="1354615"/>
            <a:ext cx="8839732" cy="43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4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000" dirty="0" smtClean="0">
                <a:effectLst/>
              </a:rPr>
              <a:t>государственное бюджетное профессиональное образовательное учреждение  Самарской области «Самарский социально – педагогический колледж»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(ГБПОУ «ССПК»)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059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969895" algn="ctr"/>
                <a:tab pos="5940425" algn="r"/>
              </a:tabLst>
            </a:pPr>
            <a:r>
              <a:rPr lang="ru-RU" sz="2800" b="1" dirty="0" smtClean="0">
                <a:latin typeface="+mn-lt"/>
              </a:rPr>
              <a:t>СПАСИБО ЗА ВНИМАНИЕ</a:t>
            </a:r>
            <a:endParaRPr lang="ru-RU" sz="2800" b="1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20256" y="3510661"/>
            <a:ext cx="4264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969895" algn="ctr"/>
                <a:tab pos="5940425" algn="r"/>
              </a:tabLst>
            </a:pPr>
            <a:r>
              <a:rPr lang="ru-RU" sz="2400" dirty="0" smtClean="0">
                <a:latin typeface="+mn-lt"/>
              </a:rPr>
              <a:t>Мартынова Ирина Ивановна</a:t>
            </a:r>
          </a:p>
          <a:p>
            <a:pPr algn="ctr">
              <a:tabLst>
                <a:tab pos="2969895" algn="ctr"/>
                <a:tab pos="5940425" algn="r"/>
              </a:tabLst>
            </a:pPr>
            <a:r>
              <a:rPr lang="ru-RU" sz="2400" dirty="0">
                <a:latin typeface="+mn-lt"/>
              </a:rPr>
              <a:t>п</a:t>
            </a:r>
            <a:r>
              <a:rPr lang="ru-RU" sz="2400" dirty="0" smtClean="0">
                <a:latin typeface="+mn-lt"/>
              </a:rPr>
              <a:t>реподаватель  ГБПОУ ССПК, </a:t>
            </a:r>
            <a:r>
              <a:rPr lang="ru-RU" sz="2400" dirty="0" err="1" smtClean="0">
                <a:latin typeface="+mn-lt"/>
              </a:rPr>
              <a:t>к.п.н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99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</a:rPr>
              <a:t>п</a:t>
            </a:r>
            <a:r>
              <a:rPr lang="ru-RU" b="1" dirty="0" smtClean="0">
                <a:latin typeface="+mn-lt"/>
              </a:rPr>
              <a:t>одготовительный этап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9238" y="1859248"/>
            <a:ext cx="935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 д</a:t>
            </a:r>
            <a:r>
              <a:rPr lang="ru-RU" sz="2400" dirty="0" smtClean="0"/>
              <a:t>оговор </a:t>
            </a:r>
            <a:r>
              <a:rPr lang="ru-RU" sz="2400" dirty="0"/>
              <a:t>о сетевой форме реализации образовательных программ </a:t>
            </a:r>
            <a:r>
              <a:rPr lang="ru-RU" sz="24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smtClean="0"/>
              <a:t>программа сетевого учебного модуля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259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43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договор о сетевой форме реализации образовательных программ</a:t>
            </a:r>
            <a:endParaRPr lang="ru-RU" sz="24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091" t="22070" r="35908" b="13477"/>
          <a:stretch/>
        </p:blipFill>
        <p:spPr>
          <a:xfrm>
            <a:off x="3257551" y="506125"/>
            <a:ext cx="4743450" cy="61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43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договор о сетевой форме реализации образовательных программ</a:t>
            </a:r>
            <a:endParaRPr lang="ru-RU" sz="24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200" t="21288" r="36018" b="8985"/>
          <a:stretch/>
        </p:blipFill>
        <p:spPr>
          <a:xfrm>
            <a:off x="3757613" y="425632"/>
            <a:ext cx="4271962" cy="60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43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договор о сетевой форме реализации образовательных программ</a:t>
            </a:r>
            <a:endParaRPr lang="ru-RU" sz="24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409" t="21485" r="36786" b="8203"/>
          <a:stretch/>
        </p:blipFill>
        <p:spPr>
          <a:xfrm>
            <a:off x="3879454" y="457200"/>
            <a:ext cx="3935809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43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договор о сетевой форме реализации образовательных программ</a:t>
            </a:r>
            <a:endParaRPr lang="ru-RU" sz="24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639" t="22266" r="35579" b="8594"/>
          <a:stretch/>
        </p:blipFill>
        <p:spPr>
          <a:xfrm>
            <a:off x="3673543" y="442914"/>
            <a:ext cx="4298882" cy="60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950" y="0"/>
            <a:ext cx="10406063" cy="6505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программа сетевого учебного модуля</a:t>
            </a:r>
            <a:endParaRPr lang="ru-RU" sz="24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7712" y="452228"/>
            <a:ext cx="111585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ОП.11 Основы коррекционной педагогики и коррекционной психологии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Цели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реализации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программы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Требования к результатам обучения. Планируемые результаты обучения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Слушатель должен знать: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«ограниченные возможности здоровья», «инвалидность», «особые образовательные потребности», специфика их употребления в педагогической и клинической практике. </a:t>
            </a:r>
          </a:p>
          <a:p>
            <a:pPr algn="just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Слушатель должен уметь: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Составление и решение задач по компенсации нарушений в развитии детей младшего школьного возраста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Решение педагогических задач по определению типа психического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дизонтогенеза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структуры дефекта у детей младшего школьного возраста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Программа разработана в соответствии с запросом </a:t>
            </a:r>
            <a:r>
              <a:rPr lang="ru-RU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государственного автономного профессионального образовательного учреждения Самарской области «Тольяттинский социально-педагогический колледж»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на формирование новых образовательных результатов.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Содержание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программы</a:t>
            </a:r>
            <a:endParaRPr lang="ru-RU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r>
              <a:rPr lang="ru-RU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Категория слушателей: обучающиеся.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Трудоемкость обучения: 27 часов (6 – лекции, 12-праткические занятия, 9-самостоятельная работа) 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Форма обучения: очная, с применением ДОТ </a:t>
            </a:r>
            <a:endParaRPr lang="ru-RU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9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950" y="-14288"/>
            <a:ext cx="10406063" cy="6505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программа сетевого учебного модуля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47656"/>
              </p:ext>
            </p:extLst>
          </p:nvPr>
        </p:nvGraphicFramePr>
        <p:xfrm>
          <a:off x="1014414" y="1123791"/>
          <a:ext cx="10515599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829"/>
                <a:gridCol w="3913906"/>
                <a:gridCol w="1104138"/>
                <a:gridCol w="1184057"/>
                <a:gridCol w="1272387"/>
                <a:gridCol w="1272387"/>
                <a:gridCol w="670895"/>
              </a:tblGrid>
              <a:tr h="17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Наименование модул</a:t>
                      </a:r>
                      <a:r>
                        <a:rPr lang="ru-RU" sz="1200">
                          <a:effectLst/>
                        </a:rPr>
                        <a:t>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Всего, ак.час.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 том числе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контроля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  <a:tr h="351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лекции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практ.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промеж. и итог.контроль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  <a:tr h="175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Модуль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  <a:tr h="1758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00126" y="896020"/>
            <a:ext cx="19351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3.1 Учебный план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8200" y="2995454"/>
          <a:ext cx="10515599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829"/>
                <a:gridCol w="3911802"/>
                <a:gridCol w="1104138"/>
                <a:gridCol w="1184057"/>
                <a:gridCol w="1270284"/>
                <a:gridCol w="1270284"/>
                <a:gridCol w="677205"/>
              </a:tblGrid>
              <a:tr h="17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Наименование модул</a:t>
                      </a:r>
                      <a:r>
                        <a:rPr lang="ru-RU" sz="1200">
                          <a:effectLst/>
                        </a:rPr>
                        <a:t>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Всего, ак.час.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 том числе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контроля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  <a:tr h="351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лекции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практ.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промеж. и итог.контроль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  <a:tr h="175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  <a:tr h="1055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1.Основания и положения коррекционной педагогики и коррекционной психологии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1.1Теоретические положения коррекционной педагогики и психологии Теория компенсации нарушения функций Л.С. Выготского: основные положения и их значение в деятельности учителя нач. классов с детьми с ОВЗ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942" marR="65942" marT="0" marB="0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8200" y="2671375"/>
            <a:ext cx="2868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3.2. Учебно-тематический план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2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64"/>
            <a:ext cx="685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950" y="-14288"/>
            <a:ext cx="10406063" cy="6505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программа сетевого учебного модуля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40557"/>
              </p:ext>
            </p:extLst>
          </p:nvPr>
        </p:nvGraphicFramePr>
        <p:xfrm>
          <a:off x="871539" y="1828800"/>
          <a:ext cx="9944100" cy="24830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64847"/>
                <a:gridCol w="5477943"/>
                <a:gridCol w="1101310"/>
              </a:tblGrid>
              <a:tr h="532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разделов и тем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Вопросы для рассмотрения на лекции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Вопросы для отработки на практическом занятии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Объём в часах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</a:tr>
              <a:tr h="89642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Тема1. Основания и положения коррекционной педагогики и коррекционной психологии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320040" algn="l"/>
                        </a:tabLst>
                      </a:pPr>
                      <a:r>
                        <a:rPr lang="ru-RU" sz="1600" dirty="0">
                          <a:effectLst/>
                        </a:rPr>
                        <a:t>Комбинированный урок. Теоретические положения коррекционной педагогики и психологии Теория компенсации нарушения функций Л.С. Выготского: основные положения и их значение в деятельности учителя нач. классов с детьми с ОВЗ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</a:tr>
              <a:tr h="719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Практическое занятие. Составление и решение задач по внутрисистемной и межсистемной компенсации нарушений в развитии детей младшего школьного возраста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7990" marR="6799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49937" y="636301"/>
            <a:ext cx="97682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32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3206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Учебная программа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3206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МОДУЛЬ 1.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«Основы коррекционной педагогики», ОП.11 Основы коррекционной педагогики и коррекционной психологии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3206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Тема 1.1.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Название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3206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Наименование видов занятия: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лекция/практическое занятие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4660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548</Words>
  <Application>Microsoft Office PowerPoint</Application>
  <PresentationFormat>Широкоэкранный</PresentationFormat>
  <Paragraphs>155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Symbol</vt:lpstr>
      <vt:lpstr>Times New Roman</vt:lpstr>
      <vt:lpstr>Wingdings</vt:lpstr>
      <vt:lpstr>YS Text</vt:lpstr>
      <vt:lpstr>Тема Office</vt:lpstr>
      <vt:lpstr>государственное бюджетное профессиональное образовательное учреждение  Самарской области «Самарский социально – педагогический колледж»  (ГБПОУ «ССПК») </vt:lpstr>
      <vt:lpstr>подготовительный этап</vt:lpstr>
      <vt:lpstr>договор о сетевой форме реализации образовательных программ</vt:lpstr>
      <vt:lpstr>договор о сетевой форме реализации образовательных программ</vt:lpstr>
      <vt:lpstr>договор о сетевой форме реализации образовательных программ</vt:lpstr>
      <vt:lpstr>договор о сетевой форме реализации образовательных программ</vt:lpstr>
      <vt:lpstr>программа сетевого учебного модуля</vt:lpstr>
      <vt:lpstr>программа сетевого учебного модуля</vt:lpstr>
      <vt:lpstr>программа сетевого учебного модуля</vt:lpstr>
      <vt:lpstr>программа сетевого учебного модуля</vt:lpstr>
      <vt:lpstr>программа сетевого учебного модуля</vt:lpstr>
      <vt:lpstr>основный этап</vt:lpstr>
      <vt:lpstr>основный этап</vt:lpstr>
      <vt:lpstr>Презентация PowerPoint</vt:lpstr>
      <vt:lpstr>Презентация PowerPoint</vt:lpstr>
      <vt:lpstr>заключительный этап</vt:lpstr>
      <vt:lpstr>справки об обучении по образовательной программе,  реализуемой в сетевой форме</vt:lpstr>
      <vt:lpstr>государственное бюджетное профессиональное образовательное учреждение  Самарской области «Самарский социально – педагогический колледж»  (ГБПОУ «ССПК»)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 Самарской области «Самарский социально – педагогический колледж»  (ГБПОУ «ССПК») </dc:title>
  <dc:creator>admin</dc:creator>
  <cp:lastModifiedBy>admin</cp:lastModifiedBy>
  <cp:revision>13</cp:revision>
  <dcterms:created xsi:type="dcterms:W3CDTF">2021-12-08T13:54:59Z</dcterms:created>
  <dcterms:modified xsi:type="dcterms:W3CDTF">2021-12-08T15:19:26Z</dcterms:modified>
</cp:coreProperties>
</file>