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12"/>
  </p:notesMasterIdLst>
  <p:sldIdLst>
    <p:sldId id="259" r:id="rId2"/>
    <p:sldId id="314" r:id="rId3"/>
    <p:sldId id="315" r:id="rId4"/>
    <p:sldId id="317" r:id="rId5"/>
    <p:sldId id="323" r:id="rId6"/>
    <p:sldId id="319" r:id="rId7"/>
    <p:sldId id="320" r:id="rId8"/>
    <p:sldId id="321" r:id="rId9"/>
    <p:sldId id="318" r:id="rId10"/>
    <p:sldId id="312" r:id="rId11"/>
  </p:sldIdLst>
  <p:sldSz cx="9144000" cy="5143500" type="screen16x9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CCFF"/>
    <a:srgbClr val="54A5B8"/>
    <a:srgbClr val="5AD339"/>
    <a:srgbClr val="FFCC00"/>
    <a:srgbClr val="006600"/>
    <a:srgbClr val="65A78E"/>
    <a:srgbClr val="62AAA3"/>
    <a:srgbClr val="FFFF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 autoAdjust="0"/>
    <p:restoredTop sz="85959" autoAdjust="0"/>
  </p:normalViewPr>
  <p:slideViewPr>
    <p:cSldViewPr>
      <p:cViewPr varScale="1">
        <p:scale>
          <a:sx n="113" d="100"/>
          <a:sy n="113" d="100"/>
        </p:scale>
        <p:origin x="-7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2E6D93-015E-4490-B0A4-12ED4E1C937A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4"/>
            <a:ext cx="2946400" cy="49839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F136817-CF38-4255-AE06-789C96EAA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82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838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042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Сетевое – около 100 чел из других колледжей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64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Сетевое – около 100 чел из других колледжей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64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Сетевое – около 100 чел из других колледжей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64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Сетевое – около 100 чел из других колледжей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64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Сетевое – около 100 чел из других колледжей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64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Сетевое – около 100 чел из других колледжей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64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Сетевое – около 100 чел из других колледжей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64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Сетевое – около 100 чел из других колледжей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64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EF63-9AD0-4B85-B808-F501EEA420C9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C7574-A54B-4E14-BFA6-357972366C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302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6DC7B-9581-4797-A3F7-1EDA1F3BAF7A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651D-45D2-4A60-87BE-17CBC29039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398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B290-DAD5-400D-83B8-408996565996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3DC3-7DD5-441F-8EEA-E550632268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3642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7595"/>
            <a:ext cx="8496944" cy="253828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353948"/>
            <a:ext cx="7704856" cy="54006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>
                    <a:lumMod val="9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4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42E13-F887-41E0-A972-3E6AFE470E3C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0936-FCB8-40D8-B702-D88AB52F3F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40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C8D8-1087-45A4-A258-AF73FC4A40CE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9923-A3ED-4A9B-8512-10D5731E23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054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C862-5B79-4EC0-A957-36F0A1B947D3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CF739-88FC-4EA8-BAF6-1DF845855F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923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9F3E-08A5-45F6-84DF-22CAE03C24C0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296CA-C74C-401C-9839-6BA467F767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982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A717-AB39-451C-83C8-35DC9275F4EE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B9EEF-D030-4966-89BD-D2255730CD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200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8B5A-B108-4278-9A25-60B0B0BE96DA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70B98-8E6B-483A-8EBF-A75127B90F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03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436D5-C066-44EA-9E24-7B1A8C3FC1D1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CD78-C526-4D1D-88B4-2B3B39221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58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2DE6F-6A98-4B40-8D72-00A62433ADEB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7599-6584-4CE2-AE34-539C8A39FE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109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C8DB1562-9926-4DBE-A6B4-01D1E2B77E7F}" type="datetimeFigureOut">
              <a:rPr lang="ru-RU"/>
              <a:pPr>
                <a:defRPr/>
              </a:pPr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098D4EF5-43E4-486E-B21C-EB0D6A53E0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8403" y="375841"/>
            <a:ext cx="5331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ГАПОУ «ТОЛЬЯТТИНСКИЙ СОЦИАЛЬНО-ПЕДАГОГИЧЕСКИЙ КОЛЛЕДЖ»</a:t>
            </a:r>
            <a:endParaRPr lang="ru-RU" b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63888" y="807889"/>
            <a:ext cx="2232248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11860" y="3923252"/>
            <a:ext cx="5802615" cy="952754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Дьякова Оксана Ивановна</a:t>
            </a:r>
            <a:endParaRPr lang="ru-RU" sz="16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pPr algn="r"/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заместитель директора по УНМР </a:t>
            </a:r>
          </a:p>
          <a:p>
            <a:pPr algn="r"/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ГАПОУ «Тольяттинский социально-педагогический колледж»</a:t>
            </a:r>
            <a:endParaRPr lang="ru-RU" sz="16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1" name="Block Arc 14"/>
          <p:cNvSpPr/>
          <p:nvPr/>
        </p:nvSpPr>
        <p:spPr>
          <a:xfrm>
            <a:off x="179511" y="2143048"/>
            <a:ext cx="1217198" cy="1217254"/>
          </a:xfrm>
          <a:custGeom>
            <a:avLst/>
            <a:gdLst/>
            <a:ahLst/>
            <a:cxnLst/>
            <a:rect l="l" t="t" r="r" b="b"/>
            <a:pathLst>
              <a:path w="1217198" h="1217254">
                <a:moveTo>
                  <a:pt x="1172073" y="616019"/>
                </a:moveTo>
                <a:lnTo>
                  <a:pt x="1217198" y="616610"/>
                </a:lnTo>
                <a:cubicBezTo>
                  <a:pt x="1216181" y="694136"/>
                  <a:pt x="1200702" y="768120"/>
                  <a:pt x="1172073" y="835497"/>
                </a:cubicBezTo>
                <a:close/>
                <a:moveTo>
                  <a:pt x="592301" y="223"/>
                </a:moveTo>
                <a:cubicBezTo>
                  <a:pt x="925156" y="-8708"/>
                  <a:pt x="1203399" y="251500"/>
                  <a:pt x="1216760" y="584207"/>
                </a:cubicBezTo>
                <a:lnTo>
                  <a:pt x="1025903" y="591872"/>
                </a:lnTo>
                <a:cubicBezTo>
                  <a:pt x="1016735" y="363582"/>
                  <a:pt x="825816" y="185038"/>
                  <a:pt x="597424" y="191166"/>
                </a:cubicBezTo>
                <a:cubicBezTo>
                  <a:pt x="369033" y="197294"/>
                  <a:pt x="187962" y="385820"/>
                  <a:pt x="191049" y="614273"/>
                </a:cubicBezTo>
                <a:cubicBezTo>
                  <a:pt x="194136" y="842726"/>
                  <a:pt x="380235" y="1026290"/>
                  <a:pt x="608708" y="1026244"/>
                </a:cubicBezTo>
                <a:cubicBezTo>
                  <a:pt x="773320" y="1026211"/>
                  <a:pt x="915896" y="930876"/>
                  <a:pt x="982606" y="791527"/>
                </a:cubicBezTo>
                <a:lnTo>
                  <a:pt x="982606" y="1085471"/>
                </a:lnTo>
                <a:cubicBezTo>
                  <a:pt x="880769" y="1168806"/>
                  <a:pt x="750352" y="1217226"/>
                  <a:pt x="608747" y="1217254"/>
                </a:cubicBezTo>
                <a:cubicBezTo>
                  <a:pt x="275773" y="1217320"/>
                  <a:pt x="4555" y="949797"/>
                  <a:pt x="56" y="616853"/>
                </a:cubicBezTo>
                <a:cubicBezTo>
                  <a:pt x="-4443" y="283909"/>
                  <a:pt x="259446" y="9154"/>
                  <a:pt x="592301" y="223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Rectangle 18"/>
          <p:cNvSpPr/>
          <p:nvPr/>
        </p:nvSpPr>
        <p:spPr>
          <a:xfrm>
            <a:off x="1207294" y="1561169"/>
            <a:ext cx="189467" cy="1040153"/>
          </a:xfrm>
          <a:custGeom>
            <a:avLst/>
            <a:gdLst>
              <a:gd name="connsiteX0" fmla="*/ 0 w 189467"/>
              <a:gd name="connsiteY0" fmla="*/ 0 h 1080346"/>
              <a:gd name="connsiteX1" fmla="*/ 189467 w 189467"/>
              <a:gd name="connsiteY1" fmla="*/ 0 h 1080346"/>
              <a:gd name="connsiteX2" fmla="*/ 189467 w 189467"/>
              <a:gd name="connsiteY2" fmla="*/ 1080346 h 1080346"/>
              <a:gd name="connsiteX3" fmla="*/ 187528 w 189467"/>
              <a:gd name="connsiteY3" fmla="*/ 1040153 h 1080346"/>
              <a:gd name="connsiteX4" fmla="*/ 0 w 189467"/>
              <a:gd name="connsiteY4" fmla="*/ 674512 h 1080346"/>
              <a:gd name="connsiteX5" fmla="*/ 0 w 189467"/>
              <a:gd name="connsiteY5" fmla="*/ 0 h 1080346"/>
              <a:gd name="connsiteX0" fmla="*/ 0 w 189467"/>
              <a:gd name="connsiteY0" fmla="*/ 0 h 1040153"/>
              <a:gd name="connsiteX1" fmla="*/ 189467 w 189467"/>
              <a:gd name="connsiteY1" fmla="*/ 0 h 1040153"/>
              <a:gd name="connsiteX2" fmla="*/ 187528 w 189467"/>
              <a:gd name="connsiteY2" fmla="*/ 1040153 h 1040153"/>
              <a:gd name="connsiteX3" fmla="*/ 0 w 189467"/>
              <a:gd name="connsiteY3" fmla="*/ 674512 h 1040153"/>
              <a:gd name="connsiteX4" fmla="*/ 0 w 189467"/>
              <a:gd name="connsiteY4" fmla="*/ 0 h 10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67" h="1040153">
                <a:moveTo>
                  <a:pt x="0" y="0"/>
                </a:moveTo>
                <a:lnTo>
                  <a:pt x="189467" y="0"/>
                </a:lnTo>
                <a:cubicBezTo>
                  <a:pt x="188821" y="346718"/>
                  <a:pt x="188174" y="693435"/>
                  <a:pt x="187528" y="1040153"/>
                </a:cubicBezTo>
                <a:cubicBezTo>
                  <a:pt x="179329" y="879836"/>
                  <a:pt x="108663" y="777233"/>
                  <a:pt x="0" y="6745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Freeform 13"/>
          <p:cNvSpPr/>
          <p:nvPr/>
        </p:nvSpPr>
        <p:spPr>
          <a:xfrm>
            <a:off x="950152" y="421885"/>
            <a:ext cx="726841" cy="1121399"/>
          </a:xfrm>
          <a:custGeom>
            <a:avLst/>
            <a:gdLst/>
            <a:ahLst/>
            <a:cxnLst/>
            <a:rect l="l" t="t" r="r" b="b"/>
            <a:pathLst>
              <a:path w="726841" h="1121399">
                <a:moveTo>
                  <a:pt x="236325" y="1049494"/>
                </a:moveTo>
                <a:lnTo>
                  <a:pt x="495287" y="1049494"/>
                </a:lnTo>
                <a:cubicBezTo>
                  <a:pt x="491080" y="1064561"/>
                  <a:pt x="487966" y="1079199"/>
                  <a:pt x="485273" y="1093187"/>
                </a:cubicBezTo>
                <a:lnTo>
                  <a:pt x="245258" y="1092728"/>
                </a:lnTo>
                <a:close/>
                <a:moveTo>
                  <a:pt x="363421" y="203844"/>
                </a:moveTo>
                <a:cubicBezTo>
                  <a:pt x="401307" y="203844"/>
                  <a:pt x="432020" y="234557"/>
                  <a:pt x="432020" y="272443"/>
                </a:cubicBezTo>
                <a:cubicBezTo>
                  <a:pt x="432020" y="310329"/>
                  <a:pt x="401307" y="341042"/>
                  <a:pt x="363421" y="341042"/>
                </a:cubicBezTo>
                <a:cubicBezTo>
                  <a:pt x="325534" y="341042"/>
                  <a:pt x="294821" y="310329"/>
                  <a:pt x="294821" y="272443"/>
                </a:cubicBezTo>
                <a:cubicBezTo>
                  <a:pt x="294821" y="234557"/>
                  <a:pt x="325534" y="203844"/>
                  <a:pt x="363421" y="203844"/>
                </a:cubicBezTo>
                <a:close/>
                <a:moveTo>
                  <a:pt x="363421" y="135244"/>
                </a:moveTo>
                <a:cubicBezTo>
                  <a:pt x="287648" y="135244"/>
                  <a:pt x="226222" y="196671"/>
                  <a:pt x="226222" y="272443"/>
                </a:cubicBezTo>
                <a:cubicBezTo>
                  <a:pt x="226222" y="348216"/>
                  <a:pt x="287648" y="409642"/>
                  <a:pt x="363421" y="409642"/>
                </a:cubicBezTo>
                <a:cubicBezTo>
                  <a:pt x="439193" y="409642"/>
                  <a:pt x="500619" y="348216"/>
                  <a:pt x="500619" y="272443"/>
                </a:cubicBezTo>
                <a:cubicBezTo>
                  <a:pt x="500619" y="196671"/>
                  <a:pt x="439193" y="135244"/>
                  <a:pt x="363421" y="135244"/>
                </a:cubicBezTo>
                <a:close/>
                <a:moveTo>
                  <a:pt x="196200" y="0"/>
                </a:moveTo>
                <a:cubicBezTo>
                  <a:pt x="300307" y="58658"/>
                  <a:pt x="427219" y="59450"/>
                  <a:pt x="531959" y="2129"/>
                </a:cubicBezTo>
                <a:cubicBezTo>
                  <a:pt x="645195" y="251105"/>
                  <a:pt x="615578" y="521951"/>
                  <a:pt x="565642" y="749813"/>
                </a:cubicBezTo>
                <a:lnTo>
                  <a:pt x="726841" y="904479"/>
                </a:lnTo>
                <a:lnTo>
                  <a:pt x="700460" y="1113326"/>
                </a:lnTo>
                <a:lnTo>
                  <a:pt x="510728" y="982128"/>
                </a:lnTo>
                <a:lnTo>
                  <a:pt x="503274" y="1014651"/>
                </a:lnTo>
                <a:lnTo>
                  <a:pt x="228241" y="1014651"/>
                </a:lnTo>
                <a:cubicBezTo>
                  <a:pt x="226194" y="1005458"/>
                  <a:pt x="223902" y="996068"/>
                  <a:pt x="221524" y="986461"/>
                </a:cubicBezTo>
                <a:lnTo>
                  <a:pt x="26381" y="1121399"/>
                </a:lnTo>
                <a:lnTo>
                  <a:pt x="0" y="912552"/>
                </a:lnTo>
                <a:lnTo>
                  <a:pt x="162681" y="756465"/>
                </a:lnTo>
                <a:lnTo>
                  <a:pt x="163137" y="757906"/>
                </a:lnTo>
                <a:lnTo>
                  <a:pt x="165881" y="748957"/>
                </a:lnTo>
                <a:cubicBezTo>
                  <a:pt x="117348" y="521774"/>
                  <a:pt x="87568" y="246912"/>
                  <a:pt x="19620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reeform 23"/>
          <p:cNvSpPr/>
          <p:nvPr/>
        </p:nvSpPr>
        <p:spPr>
          <a:xfrm>
            <a:off x="1164435" y="190079"/>
            <a:ext cx="298274" cy="244742"/>
          </a:xfrm>
          <a:custGeom>
            <a:avLst/>
            <a:gdLst/>
            <a:ahLst/>
            <a:cxnLst/>
            <a:rect l="l" t="t" r="r" b="b"/>
            <a:pathLst>
              <a:path w="298274" h="244742">
                <a:moveTo>
                  <a:pt x="147328" y="0"/>
                </a:moveTo>
                <a:cubicBezTo>
                  <a:pt x="212319" y="65590"/>
                  <a:pt x="261867" y="134854"/>
                  <a:pt x="298274" y="206570"/>
                </a:cubicBezTo>
                <a:cubicBezTo>
                  <a:pt x="205418" y="258299"/>
                  <a:pt x="92251" y="257374"/>
                  <a:pt x="0" y="204273"/>
                </a:cubicBezTo>
                <a:cubicBezTo>
                  <a:pt x="35363" y="132633"/>
                  <a:pt x="83678" y="64016"/>
                  <a:pt x="147328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896383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C0000"/>
                </a:solidFill>
                <a:latin typeface="Bahnschrift SemiBold Condensed" panose="020B0502040204020203" pitchFamily="34" charset="0"/>
              </a:rPr>
              <a:t>ПРАКТИКА РАБОТЫ ГАПОУ ТСПК </a:t>
            </a:r>
          </a:p>
          <a:p>
            <a:pPr algn="ctr"/>
            <a:r>
              <a:rPr lang="ru-RU" sz="3200" dirty="0" smtClean="0">
                <a:solidFill>
                  <a:srgbClr val="CC0000"/>
                </a:solidFill>
                <a:latin typeface="Bahnschrift SemiBold Condensed" panose="020B0502040204020203" pitchFamily="34" charset="0"/>
              </a:rPr>
              <a:t>ПО РЕАЛИЗАЦИИ ОБРАЗОВАТЕЛЬНЫХ ПРОГРАММ </a:t>
            </a:r>
          </a:p>
          <a:p>
            <a:pPr algn="ctr"/>
            <a:r>
              <a:rPr lang="ru-RU" sz="3200" dirty="0" smtClean="0">
                <a:solidFill>
                  <a:srgbClr val="CC0000"/>
                </a:solidFill>
                <a:latin typeface="Bahnschrift SemiBold Condensed" panose="020B0502040204020203" pitchFamily="34" charset="0"/>
              </a:rPr>
              <a:t>В ФОРМАТЕ СЕТЕВОГО ВЗАИМОДЕЙСТВИЯ</a:t>
            </a:r>
          </a:p>
        </p:txBody>
      </p:sp>
      <p:sp>
        <p:nvSpPr>
          <p:cNvPr id="15" name="Rectangle 19"/>
          <p:cNvSpPr/>
          <p:nvPr/>
        </p:nvSpPr>
        <p:spPr>
          <a:xfrm>
            <a:off x="1207294" y="2703006"/>
            <a:ext cx="189467" cy="24404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746797" y="1491630"/>
            <a:ext cx="60928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36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Спасибо за внимание!</a:t>
            </a:r>
            <a:br>
              <a:rPr lang="ru-RU" altLang="ru-RU" sz="36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</a:br>
            <a:r>
              <a:rPr lang="ru-RU" altLang="ru-RU" sz="36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/>
            </a:r>
            <a:br>
              <a:rPr lang="ru-RU" altLang="ru-RU" sz="36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</a:br>
            <a:r>
              <a:rPr lang="en-US" altLang="ru-RU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tspk@edu.tgl.ru</a:t>
            </a:r>
            <a:br>
              <a:rPr lang="en-US" altLang="ru-RU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</a:br>
            <a:r>
              <a:rPr lang="en-US" altLang="ru-RU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tspk.org </a:t>
            </a:r>
            <a:endParaRPr lang="ru-RU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00" y="1557174"/>
            <a:ext cx="230425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4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23527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СТАТИСТИКА СЕТЕВОГО ОБУЧЕНИЯ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244408" y="4717182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(С) ГАПОУ </a:t>
            </a:r>
            <a:r>
              <a:rPr lang="ru-RU" sz="9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ТСПК</a:t>
            </a:r>
            <a:endParaRPr lang="ru-RU" sz="9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849" y="1779662"/>
            <a:ext cx="3685481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Шестиугольник 38"/>
          <p:cNvSpPr/>
          <p:nvPr/>
        </p:nvSpPr>
        <p:spPr>
          <a:xfrm>
            <a:off x="581879" y="1132384"/>
            <a:ext cx="3486065" cy="559246"/>
          </a:xfrm>
          <a:prstGeom prst="hexagon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ПАРТНЕРЫ СЕТЕВОГО</a:t>
            </a:r>
            <a:endParaRPr lang="ru-RU" b="1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7" name="Шестиугольник 46"/>
          <p:cNvSpPr/>
          <p:nvPr/>
        </p:nvSpPr>
        <p:spPr>
          <a:xfrm>
            <a:off x="5190391" y="1131590"/>
            <a:ext cx="3486065" cy="559246"/>
          </a:xfrm>
          <a:prstGeom prst="hexagon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УЧАСТНИКИ СЕТЕВОГО</a:t>
            </a:r>
            <a:endParaRPr lang="ru-RU" b="1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7207"/>
            <a:ext cx="3793976" cy="28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4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23527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ТЕРМИНЫ СЕТЕВОГО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244408" y="4717182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(С) ГАПОУ </a:t>
            </a:r>
            <a:r>
              <a:rPr lang="ru-RU" sz="9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ТСПК</a:t>
            </a:r>
            <a:endParaRPr lang="ru-RU" sz="9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7" y="854076"/>
            <a:ext cx="39604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БАЗОВАЯ </a:t>
            </a:r>
            <a:r>
              <a:rPr lang="ru-RU" sz="1600" b="1" dirty="0" smtClean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ОРГАНИЗАЦИЯ</a:t>
            </a:r>
          </a:p>
          <a:p>
            <a:endParaRPr lang="ru-RU" sz="1600" i="1" dirty="0">
              <a:solidFill>
                <a:srgbClr val="CC0000"/>
              </a:solidFill>
              <a:latin typeface="Bahnschrift SemiLight Condensed" panose="020B0502040204020203" pitchFamily="34" charset="0"/>
            </a:endParaRPr>
          </a:p>
          <a:p>
            <a:r>
              <a:rPr lang="ru-RU" sz="1600" i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организация, осуществляющая образовательную деятельность, в которую обучающийся принят на </a:t>
            </a:r>
            <a:r>
              <a:rPr lang="ru-RU" sz="16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обучение</a:t>
            </a:r>
            <a:endParaRPr lang="en-US" sz="1600" i="1" dirty="0" smtClean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endParaRPr lang="en-US" sz="16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r>
              <a:rPr lang="ru-RU" sz="12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несет ответственность за реализацию сетевой образовательной программы</a:t>
            </a:r>
          </a:p>
          <a:p>
            <a:r>
              <a:rPr lang="ru-RU" sz="12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разрабатывает/согласовывает сетевую образовательную программу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94312" y="843558"/>
            <a:ext cx="37261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ОРГАНИЗАЦИЯ-УЧАСТНИК</a:t>
            </a:r>
          </a:p>
          <a:p>
            <a:endParaRPr lang="ru-RU" sz="1600" b="1" i="1" dirty="0">
              <a:solidFill>
                <a:srgbClr val="C00000"/>
              </a:solidFill>
            </a:endParaRPr>
          </a:p>
          <a:p>
            <a:r>
              <a:rPr lang="ru-RU" sz="1600" i="1" dirty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ОБРАЗОВАТЕЛЬНАЯ ОРГАНИЗАЦИЯ-УЧАСТНИК</a:t>
            </a:r>
          </a:p>
          <a:p>
            <a:r>
              <a:rPr lang="ru-RU" sz="1600" i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организация, осуществляющая образовательную деятельность и реализующая часть сетевой образовательной </a:t>
            </a:r>
            <a:r>
              <a:rPr lang="ru-RU" sz="16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программы</a:t>
            </a:r>
          </a:p>
          <a:p>
            <a:endParaRPr lang="ru-RU" sz="16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r>
              <a:rPr lang="ru-RU" sz="12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лицензия на осуществление образовательной деятельности</a:t>
            </a:r>
            <a:endParaRPr lang="ru-RU" sz="12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r>
              <a:rPr lang="ru-RU" sz="12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обучающиеся зачисляются на обучение</a:t>
            </a:r>
            <a:endParaRPr lang="ru-RU" sz="12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endParaRPr lang="ru-RU" sz="1600" i="1" dirty="0" smtClean="0">
              <a:solidFill>
                <a:srgbClr val="CC0000"/>
              </a:solidFill>
              <a:latin typeface="Bahnschrift SemiLight Condensed" panose="020B0502040204020203" pitchFamily="34" charset="0"/>
            </a:endParaRPr>
          </a:p>
          <a:p>
            <a:r>
              <a:rPr lang="ru-RU" sz="1600" i="1" dirty="0" smtClean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ОРГАНИЗАЦИЯ, ОБЛАДАЮЩАЯ РЕСУРСАМИ</a:t>
            </a:r>
            <a:endParaRPr lang="ru-RU" sz="1600" i="1" dirty="0">
              <a:solidFill>
                <a:srgbClr val="CC0000"/>
              </a:solidFill>
              <a:latin typeface="Bahnschrift SemiLight Condensed" panose="020B0502040204020203" pitchFamily="34" charset="0"/>
            </a:endParaRPr>
          </a:p>
          <a:p>
            <a:r>
              <a:rPr lang="ru-RU" sz="16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организация, обладающая </a:t>
            </a:r>
            <a:r>
              <a:rPr lang="ru-RU" sz="1600" i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ресурсами для осуществления образовательной деятельности по сетевой образовательной программе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238328" y="2499742"/>
            <a:ext cx="3150096" cy="0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63838"/>
            <a:ext cx="1365101" cy="133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35696" y="3651870"/>
            <a:ext cx="2896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Порядок организации и осуществления образовательной деятельности при сетевой форме реализации образовательных </a:t>
            </a:r>
            <a:r>
              <a:rPr lang="ru-RU" sz="12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программ </a:t>
            </a:r>
          </a:p>
          <a:p>
            <a:r>
              <a:rPr lang="ru-RU" sz="1200" i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</a:t>
            </a:r>
            <a:r>
              <a:rPr lang="ru-RU" sz="12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от </a:t>
            </a:r>
            <a:r>
              <a:rPr lang="ru-RU" sz="1200" i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5 августа 2020 г. N </a:t>
            </a:r>
            <a:r>
              <a:rPr lang="ru-RU" sz="12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882/391)</a:t>
            </a:r>
            <a:endParaRPr lang="ru-RU" sz="12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539552" y="2283718"/>
            <a:ext cx="3150096" cy="0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8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23527" y="123478"/>
            <a:ext cx="763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ОБЕСПЕЧЕНИЕ СЕТЕВОГО ВЗАИМОДЕЙСТВИЯ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244408" y="4717182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(С) ГАПОУ </a:t>
            </a:r>
            <a:r>
              <a:rPr lang="ru-RU" sz="9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ТСПК</a:t>
            </a:r>
            <a:endParaRPr lang="ru-RU" sz="9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3527" y="699542"/>
            <a:ext cx="648072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23528" y="1419622"/>
            <a:ext cx="648072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815347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Положение о сетевой форме реализации образовательных программ</a:t>
            </a:r>
            <a:endParaRPr lang="en-US" sz="16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1491630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Договор о сетевой форме реализации образовательных программ</a:t>
            </a:r>
            <a:endParaRPr lang="en-US" sz="16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23528" y="2139702"/>
            <a:ext cx="648072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2171640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Программа сетевого образовательного модуля</a:t>
            </a:r>
            <a:endParaRPr lang="en-US" sz="16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859782"/>
            <a:ext cx="648072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2787774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Приказы о сетевой форме реализации ОПОП, о зачислении на обучение по сетевой образовательной программе, об отчислении слушателей</a:t>
            </a:r>
            <a:endParaRPr lang="en-US" sz="16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23528" y="3579862"/>
            <a:ext cx="648072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5616" y="3611800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Расписание занятий по реализации сетевого образовательного модуля</a:t>
            </a:r>
            <a:endParaRPr lang="en-US" sz="16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23528" y="4299942"/>
            <a:ext cx="648072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15616" y="4227934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Справка об обучении по образовательной программе, реализуемой в сетевой форме</a:t>
            </a:r>
            <a:endParaRPr lang="en-US" sz="16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23527" y="123478"/>
            <a:ext cx="763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ОБЕСПЕЧЕНИЕ СЕТЕВОГО ВЗАИМОДЕЙСТВИЯ: ДОГОВОР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244408" y="4717182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(С) ГАПОУ </a:t>
            </a:r>
            <a:r>
              <a:rPr lang="ru-RU" sz="9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ТСПК</a:t>
            </a:r>
            <a:endParaRPr lang="ru-RU" sz="9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23527" y="627534"/>
            <a:ext cx="648072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5616" y="555526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Предмет договора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наименование специальности 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часть образовательной программы, реализуемой в сетевой форме  (наименование УД/МДК, наименование сетевого образовательного модуля)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объем часов 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формат реализации сетевого образовательного модуля, ответственность сторон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разработка методического обеспечения сетевого образовательного модуля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преподаватель, привлекаемый к реализации сетевого образовательного модуля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срок реализации</a:t>
            </a:r>
          </a:p>
          <a:p>
            <a:endParaRPr lang="ru-RU" sz="1200" i="1" dirty="0" smtClean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endParaRPr lang="ru-RU" sz="11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187624" y="915566"/>
            <a:ext cx="3150096" cy="0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323528" y="2139702"/>
            <a:ext cx="648072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15617" y="2067694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Осуществление образовательной деятельности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обеспечение соответствия ФГОС (в  основных характеристиках)</a:t>
            </a:r>
            <a:endParaRPr lang="ru-RU" sz="11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численность обучающихся, направляемых на обучение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порядок разработки и согласования расписания учебных занятий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форма итогового контроля по сетевому образовательному модулю </a:t>
            </a:r>
            <a:endParaRPr lang="en-US" sz="16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187625" y="2427734"/>
            <a:ext cx="3150096" cy="0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323528" y="3147814"/>
            <a:ext cx="648072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15617" y="3075806"/>
            <a:ext cx="698477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Финансовое обеспечение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стоимость реализации сетевого образовательного модуля</a:t>
            </a:r>
            <a:endParaRPr lang="ru-RU" sz="11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порядок расчета между организациями</a:t>
            </a:r>
            <a:endParaRPr lang="ru-RU" sz="11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 </a:t>
            </a:r>
            <a:endParaRPr lang="en-US" sz="16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187625" y="3435846"/>
            <a:ext cx="3150096" cy="0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323528" y="3845535"/>
            <a:ext cx="648072" cy="64807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15617" y="3773527"/>
            <a:ext cx="698477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Приложения</a:t>
            </a:r>
          </a:p>
          <a:p>
            <a:r>
              <a:rPr lang="ru-RU" sz="1100" i="1" dirty="0" err="1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пофамильный</a:t>
            </a:r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 </a:t>
            </a:r>
            <a:r>
              <a:rPr lang="ru-RU" sz="1100" i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список обучающихся, направленных Базовой организацией в Организацию-участника;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расписание </a:t>
            </a:r>
            <a:r>
              <a:rPr lang="ru-RU" sz="1100" i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занятий по реализации Организацией-участником сетевого образовательного модуля;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программа </a:t>
            </a:r>
            <a:r>
              <a:rPr lang="ru-RU" sz="1100" i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сетевого образовательного модуля.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справка </a:t>
            </a:r>
            <a:r>
              <a:rPr lang="ru-RU" sz="1100" i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об освоении части Образовательной программы, реализуемой в сетевой форме;</a:t>
            </a:r>
          </a:p>
          <a:p>
            <a:r>
              <a:rPr lang="ru-RU" sz="1100" i="1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калькуляция </a:t>
            </a:r>
            <a:r>
              <a:rPr lang="ru-RU" sz="1100" i="1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расходов по сетевому взаимодействию</a:t>
            </a:r>
            <a:endParaRPr lang="en-US" sz="110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187625" y="4133567"/>
            <a:ext cx="3150096" cy="0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4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23527" y="123478"/>
            <a:ext cx="5184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АЛГОРИТМ СЕТЕВОГО ВЗАИМОДЕЙСТВИЯ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244408" y="4717182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(С) ГАПОУ </a:t>
            </a:r>
            <a:r>
              <a:rPr lang="ru-RU" sz="9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ТСПК</a:t>
            </a:r>
            <a:endParaRPr lang="ru-RU" sz="9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9" name="Шестиугольник 18"/>
          <p:cNvSpPr/>
          <p:nvPr/>
        </p:nvSpPr>
        <p:spPr>
          <a:xfrm>
            <a:off x="581879" y="628328"/>
            <a:ext cx="3486065" cy="359246"/>
          </a:xfrm>
          <a:prstGeom prst="hexagon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БАЗОВАЯ ОРГАНИЗАЦИЯ</a:t>
            </a:r>
            <a:endParaRPr lang="ru-RU" b="1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0" name="Шестиугольник 19"/>
          <p:cNvSpPr/>
          <p:nvPr/>
        </p:nvSpPr>
        <p:spPr>
          <a:xfrm>
            <a:off x="5190391" y="627534"/>
            <a:ext cx="3486065" cy="360040"/>
          </a:xfrm>
          <a:prstGeom prst="hexagon">
            <a:avLst/>
          </a:prstGeom>
          <a:solidFill>
            <a:schemeClr val="tx2">
              <a:lumMod val="60000"/>
              <a:lumOff val="4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ОРГАНИЗАЦИЯ -УЧАСТНИК</a:t>
            </a:r>
            <a:endParaRPr lang="ru-RU" b="1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644008" y="1059582"/>
            <a:ext cx="0" cy="3151534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1560" y="1059582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1. Определение потребности в сетевом взаимодействии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560" y="1635646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3. Поиск партнера по сетевому взаимодействию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1560" y="1347614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2. Формирование запроса (образовательных результатов) 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8064" y="1635646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4. Разработка содержания сетевого образовательного модуля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192367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5. Согласование содержания сетевого образовательного модуля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1560" y="2222743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6. Формирование списка обучающихся по сетевому образовательному модулю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48064" y="2222743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7. Формирование расписания занятий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8064" y="2715766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9. Калькуляция расходов по реализации сетевого образовательного модуля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560" y="2686149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8. Согласование расписания занятий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91880" y="3158847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10. ПОДПИСАНИЕ ДОГОВОРА </a:t>
            </a:r>
            <a:endParaRPr lang="en-US" sz="1400" b="1" i="1" dirty="0">
              <a:solidFill>
                <a:srgbClr val="CC000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48064" y="3588898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11. Реализация сетевого образовательного модуля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48064" y="3906547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12. Оформление справки об освоении части Образовательной программы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48064" y="4380986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13. Формирование акта выполненных работ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1560" y="4382983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14. Оплата по договору</a:t>
            </a:r>
            <a:endParaRPr lang="en-US" sz="1050" i="1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2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23527" y="123478"/>
            <a:ext cx="8669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ВАРИАНТЫ СЕТЕВОГО ВЗАИМОДЕЙСТВИЯ: МОДУЛЬ КОМПЕТЕНЦИИ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244408" y="4717182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(С) ГАПОУ </a:t>
            </a:r>
            <a:r>
              <a:rPr lang="ru-RU" sz="9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ТСПК</a:t>
            </a:r>
            <a:endParaRPr lang="ru-RU" sz="9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684584" y="5452070"/>
            <a:ext cx="7791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Варианты сетевого (одна программа, части программы, модули ВСР, ПМ, встраиваемые части)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87324"/>
            <a:ext cx="5832128" cy="4145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9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23527" y="123478"/>
            <a:ext cx="8669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ВАРИАНТЫ СЕТЕВОГО ВЗАИМОДЕЙСТВИЯ: ЧАСТЬ </a:t>
            </a:r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ДИСЦИПЛИНЫ/МОДУЛЯ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244408" y="4717182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(С) ГАПОУ </a:t>
            </a:r>
            <a:r>
              <a:rPr lang="ru-RU" sz="9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ТСПК</a:t>
            </a:r>
            <a:endParaRPr lang="ru-RU" sz="9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684584" y="5452070"/>
            <a:ext cx="7791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Варианты сетевого (одна программа, части программы, модули ВСР, ПМ, встраиваемые части)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23" y="804892"/>
            <a:ext cx="1718846" cy="2027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594" y="843558"/>
            <a:ext cx="5067275" cy="155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02264" y="2889254"/>
            <a:ext cx="4558168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УД «Введение в профессию»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20009" y="3468945"/>
            <a:ext cx="3192351" cy="830997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Модуль «Интернет - маркетинг» 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Модуль «Турагентская деятельность» 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….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solidFill>
                  <a:srgbClr val="002060"/>
                </a:solidFill>
              </a:rPr>
              <a:t>….</a:t>
            </a:r>
          </a:p>
        </p:txBody>
      </p:sp>
      <p:cxnSp>
        <p:nvCxnSpPr>
          <p:cNvPr id="12" name="Соединительная линия уступом 11"/>
          <p:cNvCxnSpPr>
            <a:stCxn id="10" idx="1"/>
          </p:cNvCxnSpPr>
          <p:nvPr/>
        </p:nvCxnSpPr>
        <p:spPr>
          <a:xfrm rot="10800000" flipH="1" flipV="1">
            <a:off x="3902264" y="3121900"/>
            <a:ext cx="621346" cy="559439"/>
          </a:xfrm>
          <a:prstGeom prst="bentConnector3">
            <a:avLst>
              <a:gd name="adj1" fmla="val -367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299427" y="3619765"/>
            <a:ext cx="720080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611625" y="3789920"/>
            <a:ext cx="72008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56618" y="365142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ГБПОУ ПГК</a:t>
            </a:r>
            <a:endParaRPr lang="ru-RU" sz="12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28384" y="3468945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АНО ЦОПП</a:t>
            </a:r>
            <a:endParaRPr lang="ru-RU" sz="12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43" t="3543" b="19592"/>
          <a:stretch/>
        </p:blipFill>
        <p:spPr bwMode="auto">
          <a:xfrm>
            <a:off x="909223" y="2915201"/>
            <a:ext cx="1887554" cy="203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67544" y="2832485"/>
            <a:ext cx="3150096" cy="0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1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23527" y="123478"/>
            <a:ext cx="4368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ahnschrift Condensed" panose="020B0502040204020203" pitchFamily="34" charset="0"/>
              </a:rPr>
              <a:t>ВОПРОСЫ И ОТВЕТЫ</a:t>
            </a:r>
            <a:endParaRPr lang="ru-RU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244408" y="4717182"/>
            <a:ext cx="7489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(С) ГАПОУ </a:t>
            </a:r>
            <a:r>
              <a:rPr lang="ru-RU" sz="9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ТСПК</a:t>
            </a:r>
            <a:endParaRPr lang="ru-RU" sz="9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396552" y="5524078"/>
            <a:ext cx="779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Проблемы, сложности, направления развития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11463" y="1031323"/>
            <a:ext cx="80073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1. Кто </a:t>
            </a:r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заполняет журналы, ведомости, зачетные книжки</a:t>
            </a:r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?</a:t>
            </a:r>
          </a:p>
          <a:p>
            <a:r>
              <a:rPr lang="ru-RU" sz="16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	</a:t>
            </a:r>
            <a:r>
              <a:rPr lang="ru-RU" sz="1600" i="1" dirty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определяется договором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2. Можно </a:t>
            </a:r>
            <a:r>
              <a:rPr lang="ru-RU" sz="16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ли проведение ДЭ рассматривать как часть сетевой образовательной программы</a:t>
            </a:r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?</a:t>
            </a:r>
            <a:endParaRPr lang="en-US" sz="1600" dirty="0" smtClean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r>
              <a:rPr lang="en-US" sz="1600" i="1" dirty="0" smtClean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	</a:t>
            </a:r>
            <a:r>
              <a:rPr lang="ru-RU" sz="1600" i="1" dirty="0" smtClean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да</a:t>
            </a:r>
            <a:endParaRPr lang="ru-RU" sz="16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3. Нужно </a:t>
            </a:r>
            <a:r>
              <a:rPr lang="ru-RU" sz="16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ли согласовывать ЛА Базовой организации и Организации-участника</a:t>
            </a:r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?</a:t>
            </a:r>
          </a:p>
          <a:p>
            <a:r>
              <a:rPr lang="ru-RU" sz="16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	</a:t>
            </a:r>
            <a:r>
              <a:rPr lang="ru-RU" sz="1600" i="1" dirty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 нет</a:t>
            </a:r>
            <a:endParaRPr lang="ru-RU" sz="1600" dirty="0">
              <a:solidFill>
                <a:srgbClr val="002060"/>
              </a:solidFill>
              <a:latin typeface="Bahnschrift SemiLight Condensed" panose="020B0502040204020203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4. Должна </a:t>
            </a:r>
            <a:r>
              <a:rPr lang="ru-RU" sz="16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ли базовая организация приводить свои рабочие программы в соответствии с рабочими программами организации-участника</a:t>
            </a:r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?</a:t>
            </a:r>
          </a:p>
          <a:p>
            <a:r>
              <a:rPr lang="ru-RU" sz="16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	</a:t>
            </a:r>
            <a:r>
              <a:rPr lang="ru-RU" sz="1600" i="1" dirty="0" smtClean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нет</a:t>
            </a:r>
            <a:endParaRPr lang="ru-RU" sz="1600" i="1" dirty="0">
              <a:solidFill>
                <a:srgbClr val="CC0000"/>
              </a:solidFill>
              <a:latin typeface="Bahnschrift SemiLight Condensed" panose="020B0502040204020203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5. Можно </a:t>
            </a:r>
            <a:r>
              <a:rPr lang="ru-RU" sz="16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ли на сетевое взаимодействие выносить только какую то часть РП по УД/ПМ, например, только практические работы из дисциплины</a:t>
            </a:r>
            <a:r>
              <a:rPr lang="ru-RU" sz="1600" dirty="0" smtClean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?</a:t>
            </a:r>
          </a:p>
          <a:p>
            <a:r>
              <a:rPr lang="ru-RU" sz="1600" dirty="0">
                <a:solidFill>
                  <a:srgbClr val="002060"/>
                </a:solidFill>
                <a:latin typeface="Bahnschrift SemiLight Condensed" panose="020B0502040204020203" pitchFamily="34" charset="0"/>
              </a:rPr>
              <a:t>	</a:t>
            </a:r>
            <a:r>
              <a:rPr lang="ru-RU" sz="1600" i="1" dirty="0" smtClean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да, </a:t>
            </a:r>
            <a:r>
              <a:rPr lang="ru-RU" sz="1600" i="1" dirty="0" smtClean="0">
                <a:solidFill>
                  <a:srgbClr val="CC0000"/>
                </a:solidFill>
                <a:latin typeface="Bahnschrift SemiLight Condensed" panose="020B0502040204020203" pitchFamily="34" charset="0"/>
              </a:rPr>
              <a:t>определяется договором</a:t>
            </a:r>
            <a:endParaRPr lang="en-US" sz="1600" i="1" dirty="0">
              <a:solidFill>
                <a:srgbClr val="CC0000"/>
              </a:solidFill>
              <a:latin typeface="Bahnschrift Semi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8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15687</TotalTime>
  <Words>635</Words>
  <Application>Microsoft Office PowerPoint</Application>
  <PresentationFormat>Экран (16:9)</PresentationFormat>
  <Paragraphs>137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РЕЗУЛЬТАТЫ деятельности И ПЕРСПЕКТИВЫ РАЗВИТИЯ КОЛЛЕДЖА 2018-2019 УЧЕБНЫЙ ГОД</dc:title>
  <dc:creator>TSPK-207</dc:creator>
  <cp:lastModifiedBy>Оксана Дьякова</cp:lastModifiedBy>
  <cp:revision>410</cp:revision>
  <cp:lastPrinted>2021-12-09T08:02:43Z</cp:lastPrinted>
  <dcterms:created xsi:type="dcterms:W3CDTF">2018-08-31T07:06:31Z</dcterms:created>
  <dcterms:modified xsi:type="dcterms:W3CDTF">2021-12-09T09:42:45Z</dcterms:modified>
</cp:coreProperties>
</file>