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12"/>
  </p:notesMasterIdLst>
  <p:sldIdLst>
    <p:sldId id="259" r:id="rId2"/>
    <p:sldId id="314" r:id="rId3"/>
    <p:sldId id="315" r:id="rId4"/>
    <p:sldId id="317" r:id="rId5"/>
    <p:sldId id="323" r:id="rId6"/>
    <p:sldId id="319" r:id="rId7"/>
    <p:sldId id="320" r:id="rId8"/>
    <p:sldId id="321" r:id="rId9"/>
    <p:sldId id="318" r:id="rId10"/>
    <p:sldId id="312" r:id="rId11"/>
  </p:sldIdLst>
  <p:sldSz cx="9144000" cy="5143500" type="screen16x9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CCFF"/>
    <a:srgbClr val="54A5B8"/>
    <a:srgbClr val="5AD339"/>
    <a:srgbClr val="FFCC00"/>
    <a:srgbClr val="006600"/>
    <a:srgbClr val="65A78E"/>
    <a:srgbClr val="62AAA3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85959" autoAdjust="0"/>
  </p:normalViewPr>
  <p:slideViewPr>
    <p:cSldViewPr>
      <p:cViewPr varScale="1">
        <p:scale>
          <a:sx n="113" d="100"/>
          <a:sy n="113" d="100"/>
        </p:scale>
        <p:origin x="-74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2E6D93-015E-4490-B0A4-12ED4E1C937A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4"/>
            <a:ext cx="2946400" cy="49839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136817-CF38-4255-AE06-789C96EA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8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4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– около 100 чел из других колледжей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6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EF63-9AD0-4B85-B808-F501EEA420C9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7574-A54B-4E14-BFA6-35797236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DC7B-9581-4797-A3F7-1EDA1F3BAF7A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651D-45D2-4A60-87BE-17CBC2903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9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290-DAD5-400D-83B8-408996565996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3DC3-7DD5-441F-8EEA-E550632268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6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7595"/>
            <a:ext cx="8496944" cy="253828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53948"/>
            <a:ext cx="7704856" cy="54006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4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2E13-F887-41E0-A972-3E6AFE470E3C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0936-FCB8-40D8-B702-D88AB52F3F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40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8D8-1087-45A4-A258-AF73FC4A40CE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923-A3ED-4A9B-8512-10D5731E2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C862-5B79-4EC0-A957-36F0A1B947D3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F739-88FC-4EA8-BAF6-1DF845855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23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9F3E-08A5-45F6-84DF-22CAE03C24C0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96CA-C74C-401C-9839-6BA467F7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A717-AB39-451C-83C8-35DC9275F4EE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9EEF-D030-4966-89BD-D2255730CD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2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8B5A-B108-4278-9A25-60B0B0BE96DA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0B98-8E6B-483A-8EBF-A75127B90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36D5-C066-44EA-9E24-7B1A8C3FC1D1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D78-C526-4D1D-88B4-2B3B39221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8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E6F-6A98-4B40-8D72-00A62433ADEB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7599-6584-4CE2-AE34-539C8A39FE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0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8DB1562-9926-4DBE-A6B4-01D1E2B77E7F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098D4EF5-43E4-486E-B21C-EB0D6A53E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8403" y="375841"/>
            <a:ext cx="5331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ГАПОУ «ТОЛЬЯТТИНСКИЙ СОЦИАЛЬНО-ПЕДАГОГИЧЕСКИЙ КОЛЛЕДЖ»</a:t>
            </a:r>
            <a:endParaRPr lang="ru-RU" b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63888" y="807889"/>
            <a:ext cx="2232248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11860" y="3923252"/>
            <a:ext cx="5802615" cy="952754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Дьякова Оксана Ивановна</a:t>
            </a:r>
            <a:endParaRPr lang="ru-RU" sz="16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заместитель директора по УНМР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ГАПОУ «Тольяттинский социально-педагогический колледж»</a:t>
            </a:r>
            <a:endParaRPr lang="ru-RU" sz="16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1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896383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ПРАКТИКА РАБОТЫ ГАПОУ ТСПК </a:t>
            </a:r>
          </a:p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ПО РЕАЛИЗАЦИИ ОБРАЗОВАТЕЛЬНЫХ ПРОГРАММ </a:t>
            </a:r>
          </a:p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В ФОРМАТЕ СЕТЕВОГО ВЗАИМОДЕЙСТВИЯ</a:t>
            </a:r>
          </a:p>
        </p:txBody>
      </p:sp>
      <p:sp>
        <p:nvSpPr>
          <p:cNvPr id="15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46797" y="1491630"/>
            <a:ext cx="60928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Спасибо за внимание!</a:t>
            </a:r>
            <a:br>
              <a:rPr lang="ru-RU" altLang="ru-RU" sz="3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</a:br>
            <a:r>
              <a:rPr lang="ru-RU" altLang="ru-RU" sz="3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/>
            </a:r>
            <a:br>
              <a:rPr lang="ru-RU" altLang="ru-RU" sz="3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</a:br>
            <a:r>
              <a:rPr lang="en-US" altLang="ru-RU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tspk@edu.tgl.ru</a:t>
            </a:r>
            <a:br>
              <a:rPr lang="en-US" altLang="ru-RU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</a:br>
            <a:r>
              <a:rPr lang="en-US" altLang="ru-RU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tspk.org </a:t>
            </a:r>
            <a:endParaRPr lang="ru-RU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00" y="1557174"/>
            <a:ext cx="230425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4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СТАТИСТИКА СЕТЕВОГО ОБУЧЕНИЯ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849" y="1779662"/>
            <a:ext cx="368548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Шестиугольник 38"/>
          <p:cNvSpPr/>
          <p:nvPr/>
        </p:nvSpPr>
        <p:spPr>
          <a:xfrm>
            <a:off x="581879" y="1132384"/>
            <a:ext cx="3486065" cy="559246"/>
          </a:xfrm>
          <a:prstGeom prst="hexagon">
            <a:avLst/>
          </a:prstGeom>
          <a:solidFill>
            <a:schemeClr val="tx2">
              <a:lumMod val="60000"/>
              <a:lumOff val="4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ПАРТНЕРЫ СЕТЕВОГО</a:t>
            </a:r>
            <a:endParaRPr lang="ru-RU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7" name="Шестиугольник 46"/>
          <p:cNvSpPr/>
          <p:nvPr/>
        </p:nvSpPr>
        <p:spPr>
          <a:xfrm>
            <a:off x="5190391" y="1131590"/>
            <a:ext cx="3486065" cy="559246"/>
          </a:xfrm>
          <a:prstGeom prst="hexagon">
            <a:avLst/>
          </a:prstGeom>
          <a:solidFill>
            <a:schemeClr val="tx2">
              <a:lumMod val="60000"/>
              <a:lumOff val="4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УЧАСТНИКИ СЕТЕВОГО</a:t>
            </a:r>
            <a:endParaRPr lang="ru-RU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7207"/>
            <a:ext cx="3793976" cy="28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4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ТЕРМИНЫ СЕТЕВОГО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7" y="854076"/>
            <a:ext cx="39604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БАЗОВАЯ </a:t>
            </a:r>
            <a:r>
              <a:rPr lang="ru-RU" sz="1600" b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ОРГАНИЗАЦИЯ</a:t>
            </a:r>
          </a:p>
          <a:p>
            <a:endParaRPr lang="ru-RU" sz="1600" i="1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организация, осуществляющая образовательную деятельность, в которую обучающийся принят на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обучение</a:t>
            </a:r>
            <a:endParaRPr lang="en-US" sz="1600" i="1" dirty="0" smtClean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несет ответственность за реализацию сетевой образовательной программы</a:t>
            </a:r>
          </a:p>
          <a:p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разрабатывает/согласовывает сетевую образовательную программу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94312" y="843558"/>
            <a:ext cx="3726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ОРГАНИЗАЦИЯ-УЧАСТНИК</a:t>
            </a:r>
          </a:p>
          <a:p>
            <a:endParaRPr lang="ru-RU" sz="1600" b="1" i="1" dirty="0">
              <a:solidFill>
                <a:srgbClr val="C00000"/>
              </a:solidFill>
            </a:endParaRPr>
          </a:p>
          <a:p>
            <a:r>
              <a:rPr lang="ru-RU" sz="1600" i="1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ОБРАЗОВАТЕЛЬНАЯ ОРГАНИЗАЦИЯ-УЧАСТНИК</a:t>
            </a:r>
          </a:p>
          <a:p>
            <a:r>
              <a:rPr lang="ru-RU" sz="16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организация, осуществляющая образовательную деятельность и реализующая часть сетевой образовательной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программы</a:t>
            </a:r>
          </a:p>
          <a:p>
            <a:endParaRPr lang="ru-RU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лицензия на осуществление образовательной деятельности</a:t>
            </a:r>
            <a:endParaRPr lang="ru-RU" sz="12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обучающиеся зачисляются на обучение</a:t>
            </a:r>
            <a:endParaRPr lang="ru-RU" sz="12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endParaRPr lang="ru-RU" sz="1600" i="1" dirty="0" smtClean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ОРГАНИЗАЦИЯ, ОБЛАДАЮЩАЯ РЕСУРСАМИ</a:t>
            </a:r>
            <a:endParaRPr lang="ru-RU" sz="1600" i="1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организация, обладающая </a:t>
            </a:r>
            <a:r>
              <a:rPr lang="ru-RU" sz="16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ресурсами для осуществления образовательной деятельности по сетевой образовательной программе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238328" y="2499742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63838"/>
            <a:ext cx="1365101" cy="133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35696" y="3651870"/>
            <a:ext cx="2896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Порядок организации и осуществления образовательной деятельности при сетевой форме реализации образовательных </a:t>
            </a:r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программ </a:t>
            </a:r>
          </a:p>
          <a:p>
            <a:r>
              <a:rPr lang="ru-RU" sz="12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от </a:t>
            </a:r>
            <a:r>
              <a:rPr lang="ru-RU" sz="12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5 августа 2020 г. N </a:t>
            </a:r>
            <a:r>
              <a:rPr lang="ru-RU" sz="12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882/391)</a:t>
            </a:r>
            <a:endParaRPr lang="ru-RU" sz="12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39552" y="2283718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8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7632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ОБЕСПЕЧЕНИЕ СЕТЕВОГО ВЗАИМОДЕЙСТВИЯ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3527" y="69954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3528" y="141962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815347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Положение о сетевой форме реализации образовательных программ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1491630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Договор о сетевой форме реализации образовательных программ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3528" y="213970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2171640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Программа сетевого образовательного модуля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85978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278777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Приказы о сетевой форме реализации ОПОП, о зачислении на обучение по сетевой образовательной программе, об отчислении слушателей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23528" y="357986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5616" y="3611800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Расписание занятий по реализации сетевого образовательного модуля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23528" y="429994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15616" y="422793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Справка об обучении по образовательной программе, реализуемой в сетевой форме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7632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ОБЕСПЕЧЕНИЕ СЕТЕВОГО ВЗАИМОДЕЙСТВИЯ: ДОГОВОР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23527" y="627534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555526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Предмет договора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наименование специальности 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часть образовательной программы, реализуемой в сетевой форме  (наименование УД/МДК, наименование сетевого образовательного модуля)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объем часов 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формат реализации сетевого образовательного модуля, ответственность сторон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разработка методического обеспечения сетевого образовательного модуля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преподаватель, привлекаемый к реализации сетевого образовательного модуля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срок реализации</a:t>
            </a:r>
          </a:p>
          <a:p>
            <a:endParaRPr lang="ru-RU" sz="1200" i="1" dirty="0" smtClean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endParaRPr lang="ru-RU" sz="11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187624" y="915566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323528" y="2139702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5617" y="2067694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Осуществление образовательной деятельности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обеспечение соответствия ФГОС (в  основных характеристиках)</a:t>
            </a:r>
            <a:endParaRPr lang="ru-RU" sz="11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численность обучающихся, направляемых на обучение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порядок разработки и согласования расписания учебных занятий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форма итогового контроля по сетевому образовательному модулю 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187625" y="2427734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323528" y="3147814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5617" y="3075806"/>
            <a:ext cx="698477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Финансовое обеспечение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стоимость реализации сетевого образовательного модуля</a:t>
            </a:r>
            <a:endParaRPr lang="ru-RU" sz="11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порядок расчета между организациями</a:t>
            </a:r>
            <a:endParaRPr lang="ru-RU" sz="11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endParaRPr lang="en-US" sz="16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187625" y="3435846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323528" y="3845535"/>
            <a:ext cx="648072" cy="6480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5617" y="3773527"/>
            <a:ext cx="69847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Приложения</a:t>
            </a:r>
          </a:p>
          <a:p>
            <a:r>
              <a:rPr lang="ru-RU" sz="1100" i="1" dirty="0" err="1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пофамильный</a:t>
            </a:r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список обучающихся, направленных Базовой организацией в Организацию-участника;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расписание </a:t>
            </a:r>
            <a:r>
              <a:rPr lang="ru-RU" sz="11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занятий по реализации Организацией-участником сетевого образовательного модуля;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программа </a:t>
            </a:r>
            <a:r>
              <a:rPr lang="ru-RU" sz="11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сетевого образовательного модуля.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справка </a:t>
            </a:r>
            <a:r>
              <a:rPr lang="ru-RU" sz="11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об освоении части Образовательной программы, реализуемой в сетевой форме;</a:t>
            </a:r>
          </a:p>
          <a:p>
            <a:r>
              <a:rPr lang="ru-RU" sz="1100" i="1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калькуляция </a:t>
            </a:r>
            <a:r>
              <a:rPr lang="ru-RU" sz="1100" i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расходов по сетевому взаимодействию</a:t>
            </a:r>
            <a:endParaRPr lang="en-US" sz="110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187625" y="4133567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518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АЛГОРИТМ СЕТЕВОГО ВЗАИМОДЕЙСТВИЯ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581879" y="628328"/>
            <a:ext cx="3486065" cy="359246"/>
          </a:xfrm>
          <a:prstGeom prst="hexagon">
            <a:avLst/>
          </a:prstGeom>
          <a:solidFill>
            <a:schemeClr val="tx2">
              <a:lumMod val="60000"/>
              <a:lumOff val="4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БАЗОВАЯ ОРГАНИЗАЦИЯ</a:t>
            </a:r>
            <a:endParaRPr lang="ru-RU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Шестиугольник 19"/>
          <p:cNvSpPr/>
          <p:nvPr/>
        </p:nvSpPr>
        <p:spPr>
          <a:xfrm>
            <a:off x="5190391" y="627534"/>
            <a:ext cx="3486065" cy="360040"/>
          </a:xfrm>
          <a:prstGeom prst="hexagon">
            <a:avLst/>
          </a:prstGeom>
          <a:solidFill>
            <a:schemeClr val="tx2">
              <a:lumMod val="60000"/>
              <a:lumOff val="4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ОРГАНИЗАЦИЯ -УЧАСТНИК</a:t>
            </a:r>
            <a:endParaRPr lang="ru-RU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644008" y="1059582"/>
            <a:ext cx="0" cy="315153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1560" y="105958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1. Определение потребности в сетевом взаимодействии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1560" y="1635646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3. Поиск партнера по сетевому взаимодействию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1560" y="1347614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2. Формирование запроса (образовательных результатов) 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1635646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4. Разработка содержания сетевого образовательного модуля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192367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5. Согласование содержания сетевого образовательного модуля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1560" y="222274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6. Формирование списка обучающихся по сетевому образовательному модулю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8064" y="222274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7. Формирование расписания занятий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8064" y="271576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9. Калькуляция расходов по реализации сетевого образовательного модуля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560" y="2686149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8. Согласование расписания занятий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91880" y="3158847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10. ПОДПИСАНИЕ ДОГОВОРА </a:t>
            </a:r>
            <a:endParaRPr lang="en-US" sz="1400" b="1" i="1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8064" y="3588898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11. Реализация сетевого образовательного модуля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48064" y="390654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12. Оформление справки об освоении части Образовательной программы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064" y="4380986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13. Формирование акта выполненных работ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4382983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14. Оплата по договору</a:t>
            </a:r>
            <a:endParaRPr lang="en-US" sz="1050" i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7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8669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ВАРИАНТЫ СЕТЕВОГО ВЗАИМОДЕЙСТВИЯ: МОДУЛЬ КОМПЕТЕНЦИИ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84584" y="5452070"/>
            <a:ext cx="7791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Варианты сетевого (одна программа, части программы, модули ВСР, ПМ, встраиваемые части)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87324"/>
            <a:ext cx="5832128" cy="4145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8669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ВАРИАНТЫ СЕТЕВОГО ВЗАИМОДЕЙСТВИЯ: ЧАСТЬ </a:t>
            </a:r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ДИСЦИПЛИНЫ/МОДУЛЯ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84584" y="5452070"/>
            <a:ext cx="7791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Варианты сетевого (одна программа, части программы, модули ВСР, ПМ, встраиваемые части)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23" y="804892"/>
            <a:ext cx="1718846" cy="202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594" y="843558"/>
            <a:ext cx="5067275" cy="155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02264" y="2889254"/>
            <a:ext cx="455816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УД «Введение в профессию»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0009" y="3468945"/>
            <a:ext cx="3192351" cy="830997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Модуль «Интернет - маркетинг» 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Модуль «Турагентская деятельность» 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….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….</a:t>
            </a:r>
          </a:p>
        </p:txBody>
      </p:sp>
      <p:cxnSp>
        <p:nvCxnSpPr>
          <p:cNvPr id="12" name="Соединительная линия уступом 11"/>
          <p:cNvCxnSpPr>
            <a:stCxn id="10" idx="1"/>
          </p:cNvCxnSpPr>
          <p:nvPr/>
        </p:nvCxnSpPr>
        <p:spPr>
          <a:xfrm rot="10800000" flipH="1" flipV="1">
            <a:off x="3902264" y="3121900"/>
            <a:ext cx="621346" cy="559439"/>
          </a:xfrm>
          <a:prstGeom prst="bentConnector3">
            <a:avLst>
              <a:gd name="adj1" fmla="val -367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299427" y="3619765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611625" y="3789920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56618" y="365142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ГБПОУ ПГК</a:t>
            </a:r>
            <a:endParaRPr lang="ru-RU" sz="12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28384" y="3468945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АНО ЦОПП</a:t>
            </a:r>
            <a:endParaRPr lang="ru-RU" sz="12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43" t="3543" b="19592"/>
          <a:stretch/>
        </p:blipFill>
        <p:spPr bwMode="auto">
          <a:xfrm>
            <a:off x="909223" y="2915201"/>
            <a:ext cx="1887554" cy="2033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67544" y="2832485"/>
            <a:ext cx="3150096" cy="0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1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23527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ВОПРОСЫ И ОТВЕТЫ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44408" y="4717182"/>
            <a:ext cx="7489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(С) ГАПОУ </a:t>
            </a:r>
            <a:r>
              <a:rPr lang="ru-RU" sz="9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ТСПК</a:t>
            </a:r>
            <a:endParaRPr lang="ru-RU" sz="9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96552" y="5524078"/>
            <a:ext cx="7791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Проблемы, сложности, направления развития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463" y="1031323"/>
            <a:ext cx="80073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1. Кто 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заполняет журналы, ведомости, зачетные книжки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?</a:t>
            </a:r>
          </a:p>
          <a:p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600" i="1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определяется договором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2. Можно </a:t>
            </a:r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ли проведение ДЭ рассматривать как часть сетевой образовательной программы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?</a:t>
            </a:r>
            <a:endParaRPr lang="en-US" sz="1600" dirty="0" smtClean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en-US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да</a:t>
            </a:r>
            <a:endParaRPr lang="ru-RU" sz="16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3. Нужно </a:t>
            </a:r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ли согласовывать ЛА Базовой организации и Организации-участника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?</a:t>
            </a:r>
          </a:p>
          <a:p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600" i="1" dirty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 нет</a:t>
            </a:r>
            <a:endParaRPr lang="ru-RU" sz="16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4. Должна </a:t>
            </a:r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ли базовая организация приводить свои рабочие программы в соответствии с рабочими программами организации-участника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?</a:t>
            </a:r>
          </a:p>
          <a:p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нет</a:t>
            </a:r>
            <a:endParaRPr lang="ru-RU" sz="1600" i="1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5. Можно </a:t>
            </a:r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ли на сетевое взаимодействие выносить только какую то часть РП по УД/ПМ, например, только практические работы из дисциплины</a:t>
            </a:r>
            <a:r>
              <a:rPr lang="ru-RU" sz="16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?</a:t>
            </a:r>
          </a:p>
          <a:p>
            <a:r>
              <a: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да, </a:t>
            </a:r>
            <a:r>
              <a:rPr lang="ru-RU" sz="1600" i="1" dirty="0" smtClean="0">
                <a:solidFill>
                  <a:srgbClr val="CC0000"/>
                </a:solidFill>
                <a:latin typeface="Bahnschrift SemiLight Condensed" panose="020B0502040204020203" pitchFamily="34" charset="0"/>
              </a:rPr>
              <a:t>определяется договором</a:t>
            </a:r>
            <a:endParaRPr lang="en-US" sz="1600" i="1" dirty="0">
              <a:solidFill>
                <a:srgbClr val="CC000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8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15687</TotalTime>
  <Words>635</Words>
  <Application>Microsoft Office PowerPoint</Application>
  <PresentationFormat>Экран (16:9)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деятельности И ПЕРСПЕКТИВЫ РАЗВИТИЯ КОЛЛЕДЖА 2018-2019 УЧЕБНЫЙ ГОД</dc:title>
  <dc:creator>TSPK-207</dc:creator>
  <cp:lastModifiedBy>Оксана Дьякова</cp:lastModifiedBy>
  <cp:revision>410</cp:revision>
  <cp:lastPrinted>2021-12-09T08:02:43Z</cp:lastPrinted>
  <dcterms:created xsi:type="dcterms:W3CDTF">2018-08-31T07:06:31Z</dcterms:created>
  <dcterms:modified xsi:type="dcterms:W3CDTF">2021-12-09T09:42:45Z</dcterms:modified>
</cp:coreProperties>
</file>