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presentation.xml" ContentType="application/vnd.openxmlformats-officedocument.presentationml.presentation.main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Authors.xml" ContentType="application/vnd.openxmlformats-officedocument.presentationml.commentAuthors+xml"/>
  <Override PartName="/ppt/media/image11.jpeg" ContentType="image/jpeg"/>
  <Override PartName="/ppt/media/image14.png" ContentType="image/png"/>
  <Override PartName="/ppt/media/image4.png" ContentType="image/png"/>
  <Override PartName="/ppt/media/image8.jpeg" ContentType="image/jpeg"/>
  <Override PartName="/ppt/media/image12.jpeg" ContentType="image/jpeg"/>
  <Override PartName="/ppt/media/image3.png" ContentType="image/png"/>
  <Override PartName="/ppt/media/image7.png" ContentType="image/png"/>
  <Override PartName="/ppt/media/image9.jpeg" ContentType="image/jpeg"/>
  <Override PartName="/ppt/media/image13.jpeg" ContentType="image/jpeg"/>
  <Override PartName="/ppt/media/image2.png" ContentType="image/png"/>
  <Override PartName="/ppt/media/image6.png" ContentType="image/png"/>
  <Override PartName="/ppt/media/image10.jpeg" ContentType="image/jpeg"/>
  <Override PartName="/ppt/media/image15.png" ContentType="image/png"/>
  <Override PartName="/ppt/media/image1.png" ContentType="image/png"/>
  <Override PartName="/ppt/media/image5.png" ContentType="image/png"/>
  <Override PartName="/ppt/_rels/presentation.xml.rels" ContentType="application/vnd.openxmlformats-package.relationships+xml"/>
  <Override PartName="/ppt/notesSlides/notesSlide7.xml" ContentType="application/vnd.openxmlformats-officedocument.presentationml.notesSlide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/>
  <p:notesSz cx="6858000" cy="9144000"/>
</p:presentation>
</file>

<file path=ppt/commentAuthors.xml><?xml version="1.0" encoding="utf-8"?>
<p:cmAuthorLst xmlns:p="http://schemas.openxmlformats.org/presentationml/2006/main">
  <p:cmAuthor clrIdx="0" id="0" initials="A" lastIdx="3" name="Admin"/>
</p:cmAuthorLst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commentAuthors" Target="commentAuthors.xml"/>
</Relationships>
</file>

<file path=ppt/comments/comment10.xml><?xml version="1.0" encoding="utf-8"?>
<p:cmLst xmlns:p="http://schemas.openxmlformats.org/presentationml/2006/main">
  <p:cm authorId="0" dt="2022-04-19T12:36:40.085000000" idx="1">
    <p:pos x="3239" y="720"/>
    <p:text/>
  </p:cm>
</p:cmLst>
</file>

<file path=ppt/comments/comment11.xml><?xml version="1.0" encoding="utf-8"?>
<p:cmLst xmlns:p="http://schemas.openxmlformats.org/presentationml/2006/main">
  <p:cm authorId="0" dt="2022-04-19T12:36:40.085000000" idx="2">
    <p:pos x="3239" y="720"/>
    <p:text/>
  </p:cm>
</p:cmLst>
</file>

<file path=ppt/comments/comment12.xml><?xml version="1.0" encoding="utf-8"?>
<p:cmLst xmlns:p="http://schemas.openxmlformats.org/presentationml/2006/main">
  <p:cm authorId="0" dt="2022-04-19T12:36:40.085000000" idx="3">
    <p:pos x="3239" y="720"/>
    <p:text/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&lt;заголовок&gt;</a:t>
            </a:r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317E3590-A5B1-47A2-8D8C-F21F3D2E1C40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  <p:sp>
        <p:nvSpPr>
          <p:cNvPr id="187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79D51C12-74E7-46AA-A333-A1E4BAEAFD67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  <p:sp>
        <p:nvSpPr>
          <p:cNvPr id="189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1E12438A-431E-4804-860D-7A9B47FD5DDF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  <p:sp>
        <p:nvSpPr>
          <p:cNvPr id="191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04A69E18-8D4B-4EE2-A878-60BF8540C5F0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  <p:sp>
        <p:nvSpPr>
          <p:cNvPr id="193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7ACA93F9-406A-4C4E-9EEF-52189E3A36B5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3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7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0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10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9eee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9eee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9eee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omments" Target="../comments/comment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omments" Target="../comments/comment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omments" Target="../comments/comment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648000" y="216000"/>
            <a:ext cx="7998840" cy="45352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344e6d"/>
                </a:solidFill>
                <a:latin typeface="Arial"/>
              </a:rPr>
              <a:t>Министерство образования и науки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>
                <a:solidFill>
                  <a:srgbClr val="344e6d"/>
                </a:solidFill>
                <a:latin typeface="Arial"/>
              </a:rPr>
              <a:t> </a:t>
            </a:r>
            <a:r>
              <a:rPr lang="ru-RU">
                <a:solidFill>
                  <a:srgbClr val="344e6d"/>
                </a:solidFill>
                <a:latin typeface="Arial"/>
              </a:rPr>
              <a:t>Самарской области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>
                <a:solidFill>
                  <a:srgbClr val="344e6d"/>
                </a:solidFill>
                <a:latin typeface="Arial"/>
              </a:rPr>
              <a:t>ГБПОУ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>
                <a:solidFill>
                  <a:srgbClr val="344e6d"/>
                </a:solidFill>
                <a:latin typeface="Arial"/>
              </a:rPr>
              <a:t> </a:t>
            </a:r>
            <a:r>
              <a:rPr lang="ru-RU">
                <a:solidFill>
                  <a:srgbClr val="344e6d"/>
                </a:solidFill>
                <a:latin typeface="Arial"/>
              </a:rPr>
              <a:t>«Кинельский государственный техникум»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344e6d"/>
                </a:solidFill>
                <a:latin typeface="Arial"/>
              </a:rPr>
              <a:t>УМО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344e6d"/>
                </a:solidFill>
                <a:latin typeface="Arial"/>
              </a:rPr>
              <a:t>по укрупненным группам специальностей и направлений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344e6d"/>
                </a:solidFill>
                <a:latin typeface="Arial"/>
              </a:rPr>
              <a:t>44.00.00 Образование и педагогические науки,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344e6d"/>
                </a:solidFill>
                <a:latin typeface="Arial"/>
              </a:rPr>
              <a:t>49.00.00 Физическая культура и спорт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000">
                <a:solidFill>
                  <a:srgbClr val="344e6d"/>
                </a:solidFill>
                <a:latin typeface="Arial"/>
              </a:rPr>
              <a:t>Тема: </a:t>
            </a:r>
            <a:r>
              <a:rPr b="1" lang="ru-RU" sz="2000">
                <a:solidFill>
                  <a:srgbClr val="344e6d"/>
                </a:solidFill>
                <a:latin typeface="Arial"/>
              </a:rPr>
              <a:t>«Основные профессиональные образовательные программы и технологии WorldSkills: актуализация и интеграция в образовательный процесс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14" name="CustomShape 2"/>
          <p:cNvSpPr/>
          <p:nvPr/>
        </p:nvSpPr>
        <p:spPr>
          <a:xfrm>
            <a:off x="1371600" y="3886200"/>
            <a:ext cx="6399720" cy="17514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b="1" lang="ru-RU" sz="2200">
                <a:solidFill>
                  <a:srgbClr val="344e6d"/>
                </a:solidFill>
                <a:latin typeface="Arial"/>
              </a:rPr>
              <a:t>Преподаватель ГБПОУ «КГТ» </a:t>
            </a:r>
            <a:endParaRPr/>
          </a:p>
          <a:p>
            <a:pPr algn="r">
              <a:lnSpc>
                <a:spcPct val="100000"/>
              </a:lnSpc>
            </a:pPr>
            <a:r>
              <a:rPr b="1" lang="ru-RU" sz="2200">
                <a:solidFill>
                  <a:srgbClr val="344e6d"/>
                </a:solidFill>
                <a:latin typeface="Arial"/>
              </a:rPr>
              <a:t>Бобкова Елена Владимировна</a:t>
            </a:r>
            <a:endParaRPr/>
          </a:p>
        </p:txBody>
      </p:sp>
      <p:pic>
        <p:nvPicPr>
          <p:cNvPr descr="" id="11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45120" y="360000"/>
            <a:ext cx="1514880" cy="144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720000" y="50400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344e6d"/>
                </a:solidFill>
                <a:latin typeface="Arial"/>
              </a:rPr>
              <a:t>Основные направления деятельности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344e6d"/>
                </a:solidFill>
                <a:latin typeface="Arial"/>
              </a:rPr>
              <a:t>I ЭТАП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68" name="CustomShape 2"/>
          <p:cNvSpPr/>
          <p:nvPr/>
        </p:nvSpPr>
        <p:spPr>
          <a:xfrm>
            <a:off x="576000" y="1584000"/>
            <a:ext cx="7677720" cy="38930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200">
                <a:solidFill>
                  <a:srgbClr val="4c376b"/>
                </a:solidFill>
                <a:latin typeface="Times New Roman"/>
              </a:rPr>
              <a:t>Проведение методического аудита реализуемых техникумом образовательных программ СПО в контексте стандартов WorldSkills: определение особенностей требований стандартов WSR (РЧ/НЧ) и существующих отличий от ФГОС. 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200">
                <a:solidFill>
                  <a:srgbClr val="4c376b"/>
                </a:solidFill>
                <a:latin typeface="Times New Roman"/>
              </a:rPr>
              <a:t>Внесение изменений (дополнений) в реализуемые техникумом образовательные программы в части требований к компетенциям WSR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200">
                <a:solidFill>
                  <a:srgbClr val="344e6d"/>
                </a:solidFill>
                <a:latin typeface="Times New Roman"/>
              </a:rPr>
              <a:t>44.02.01 Дошкольное образование  –компетенция «Дошкольное воспитание»;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200">
                <a:solidFill>
                  <a:srgbClr val="344e6d"/>
                </a:solidFill>
                <a:latin typeface="Times New Roman"/>
              </a:rPr>
              <a:t>38.02.04 Коммерция (по отраслям) - компетенция «Предпринимательство»;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200">
                <a:solidFill>
                  <a:srgbClr val="344e6d"/>
                </a:solidFill>
                <a:latin typeface="Times New Roman"/>
              </a:rPr>
              <a:t>35.02.07 Механизация сельского хозяйства – компетенция «Эксплуатация  сельскохозяйственных машин"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200">
                <a:solidFill>
                  <a:srgbClr val="344e6d"/>
                </a:solidFill>
                <a:latin typeface="Times New Roman"/>
              </a:rPr>
              <a:t>19.01.04 Пекарь - компетенция «Хлебопечение».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714240" y="50004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344e6d"/>
                </a:solidFill>
                <a:latin typeface="Arial"/>
              </a:rPr>
              <a:t>Основные направления деятельности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344e6d"/>
                </a:solidFill>
                <a:latin typeface="Arial"/>
              </a:rPr>
              <a:t>I ЭТАП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70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200">
                <a:solidFill>
                  <a:srgbClr val="344e6d"/>
                </a:solidFill>
                <a:latin typeface="Times New Roman"/>
              </a:rPr>
              <a:t>Конкретизация распределения вариативной части с целью гармонизации стандартов WorldSkills и содержания ППССЗ: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200">
                <a:solidFill>
                  <a:srgbClr val="344e6d"/>
                </a:solidFill>
                <a:latin typeface="Times New Roman"/>
              </a:rPr>
              <a:t>Сравнительный анализ ФГОС и требований стандартов WorldSkills </a:t>
            </a:r>
            <a:r>
              <a:rPr lang="ru-RU" sz="2200">
                <a:solidFill>
                  <a:srgbClr val="4c376b"/>
                </a:solidFill>
                <a:latin typeface="Times New Roman"/>
              </a:rPr>
              <a:t>(РЧ/НЧ)</a:t>
            </a:r>
            <a:r>
              <a:rPr lang="ru-RU" sz="2200">
                <a:solidFill>
                  <a:srgbClr val="344e6d"/>
                </a:solidFill>
                <a:latin typeface="Times New Roman"/>
              </a:rPr>
              <a:t>;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200">
                <a:solidFill>
                  <a:srgbClr val="344e6d"/>
                </a:solidFill>
                <a:latin typeface="Times New Roman"/>
              </a:rPr>
              <a:t>Включение новых дидактических единиц в программы дисциплин и МДК/ПМ, усиление практической составляющей программ, увеличение объёма часов на существующие дисциплины/МДК/ПМ, введение новых дисциплин/МДК/ПМ; 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200">
                <a:solidFill>
                  <a:srgbClr val="344e6d"/>
                </a:solidFill>
                <a:latin typeface="Times New Roman"/>
              </a:rPr>
              <a:t>Обновление учебно-методического обеспечения образовательных программ (учебных планов, рабочих программ дисциплин, профессиональных модулей, практик, программ государственной итоговой аттестации, фондов оценочных средств), локальных нормативных актов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714240" y="50004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344e6d"/>
                </a:solidFill>
                <a:latin typeface="Arial"/>
              </a:rPr>
              <a:t>Основные направления деятельности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344e6d"/>
                </a:solidFill>
                <a:latin typeface="Arial"/>
              </a:rPr>
              <a:t>II ЭТАП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72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200">
                <a:solidFill>
                  <a:srgbClr val="344e6d"/>
                </a:solidFill>
                <a:latin typeface="Times New Roman"/>
              </a:rPr>
              <a:t>Расширение взаимодействия с региональным бизнес-сообществом, общественными организациями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200">
                <a:solidFill>
                  <a:srgbClr val="344e6d"/>
                </a:solidFill>
                <a:latin typeface="Times New Roman"/>
              </a:rPr>
              <a:t> </a:t>
            </a:r>
            <a:r>
              <a:rPr lang="ru-RU" sz="2200">
                <a:solidFill>
                  <a:srgbClr val="344e6d"/>
                </a:solidFill>
                <a:latin typeface="Times New Roman"/>
              </a:rPr>
              <a:t>Участие техникума в  движении WorldSkills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200">
                <a:solidFill>
                  <a:srgbClr val="344e6d"/>
                </a:solidFill>
                <a:latin typeface="Times New Roman"/>
              </a:rPr>
              <a:t> </a:t>
            </a:r>
            <a:r>
              <a:rPr lang="ru-RU" sz="2200">
                <a:solidFill>
                  <a:srgbClr val="344e6d"/>
                </a:solidFill>
                <a:latin typeface="Times New Roman"/>
              </a:rPr>
              <a:t>Проведение внутритехникумовских конкурсов профессионального мастерства по стандартам WorldSkills 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200">
                <a:solidFill>
                  <a:srgbClr val="344e6d"/>
                </a:solidFill>
                <a:latin typeface="Times New Roman"/>
              </a:rPr>
              <a:t>Проведение стажировки педагогов на предприятиях  социальных партнеров</a:t>
            </a:r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928880" y="1571760"/>
            <a:ext cx="2519280" cy="3992040"/>
          </a:xfrm>
          <a:prstGeom prst="roundRect">
            <a:avLst>
              <a:gd fmla="val 9106" name="adj"/>
            </a:avLst>
          </a:prstGeom>
          <a:solidFill>
            <a:srgbClr val="f2f2f2"/>
          </a:solidFill>
          <a:ln w="25560">
            <a:solidFill>
              <a:srgbClr val="808080"/>
            </a:solidFill>
            <a:round/>
          </a:ln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2060"/>
                </a:solidFill>
                <a:latin typeface="Times New Roman"/>
              </a:rPr>
              <a:t>Разработка программ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2060"/>
                </a:solidFill>
                <a:latin typeface="Times New Roman"/>
              </a:rPr>
              <a:t>ПМ на основе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2060"/>
                </a:solidFill>
                <a:latin typeface="Times New Roman"/>
              </a:rPr>
              <a:t>сопоставления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2060"/>
                </a:solidFill>
                <a:latin typeface="Times New Roman"/>
              </a:rPr>
              <a:t>образовательных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2060"/>
                </a:solidFill>
                <a:latin typeface="Times New Roman"/>
              </a:rPr>
              <a:t>результатов  ФГОС СПО 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2060"/>
                </a:solidFill>
                <a:latin typeface="Times New Roman"/>
              </a:rPr>
              <a:t>с требованиями  ДЭ, РЧ/</a:t>
            </a:r>
            <a:r>
              <a:rPr lang="ru-RU" sz="1600">
                <a:solidFill>
                  <a:srgbClr val="4e75a3"/>
                </a:solidFill>
                <a:latin typeface="Times New Roman"/>
              </a:rPr>
              <a:t>НЧ</a:t>
            </a:r>
            <a:endParaRPr/>
          </a:p>
        </p:txBody>
      </p:sp>
      <p:sp>
        <p:nvSpPr>
          <p:cNvPr id="174" name="CustomShape 2"/>
          <p:cNvSpPr/>
          <p:nvPr/>
        </p:nvSpPr>
        <p:spPr>
          <a:xfrm>
            <a:off x="5214960" y="1571760"/>
            <a:ext cx="2595960" cy="3952440"/>
          </a:xfrm>
          <a:prstGeom prst="roundRect">
            <a:avLst>
              <a:gd fmla="val 9106" name="adj"/>
            </a:avLst>
          </a:prstGeom>
          <a:solidFill>
            <a:srgbClr val="f2f2f2"/>
          </a:solidFill>
          <a:ln w="25560">
            <a:solidFill>
              <a:srgbClr val="808080"/>
            </a:solidFill>
            <a:round/>
          </a:ln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2060"/>
                </a:solidFill>
                <a:latin typeface="Times New Roman"/>
              </a:rPr>
              <a:t>Разработка программ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2060"/>
                </a:solidFill>
                <a:latin typeface="Times New Roman"/>
              </a:rPr>
              <a:t>дисциплин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2060"/>
                </a:solidFill>
                <a:latin typeface="Times New Roman"/>
              </a:rPr>
              <a:t>профессионального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2060"/>
                </a:solidFill>
                <a:latin typeface="Times New Roman"/>
              </a:rPr>
              <a:t>цикла на основе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2060"/>
                </a:solidFill>
                <a:latin typeface="Times New Roman"/>
              </a:rPr>
              <a:t>изучения требований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1600">
                <a:solidFill>
                  <a:srgbClr val="002060"/>
                </a:solidFill>
                <a:latin typeface="Times New Roman"/>
              </a:rPr>
              <a:t>ДЭ, РЧ/НЧ</a:t>
            </a:r>
            <a:endParaRPr/>
          </a:p>
        </p:txBody>
      </p:sp>
      <p:sp>
        <p:nvSpPr>
          <p:cNvPr id="175" name="CustomShape 3"/>
          <p:cNvSpPr/>
          <p:nvPr/>
        </p:nvSpPr>
        <p:spPr>
          <a:xfrm>
            <a:off x="571320" y="714240"/>
            <a:ext cx="8208000" cy="67140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4e75a3"/>
                </a:solidFill>
                <a:latin typeface="Arial"/>
              </a:rPr>
              <a:t>Проектированию  ООП на основе требований WSR, ДЭ </a:t>
            </a:r>
            <a:endParaRPr/>
          </a:p>
        </p:txBody>
      </p:sp>
      <p:sp>
        <p:nvSpPr>
          <p:cNvPr id="176" name="CustomShape 4"/>
          <p:cNvSpPr/>
          <p:nvPr/>
        </p:nvSpPr>
        <p:spPr>
          <a:xfrm>
            <a:off x="4357800" y="2143080"/>
            <a:ext cx="875880" cy="48348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0070c0"/>
          </a:solidFill>
          <a:ln w="9360">
            <a:solidFill>
              <a:srgbClr val="000000"/>
            </a:solidFill>
            <a:round/>
          </a:ln>
        </p:spPr>
      </p:sp>
      <p:sp>
        <p:nvSpPr>
          <p:cNvPr id="177" name="CustomShape 5"/>
          <p:cNvSpPr/>
          <p:nvPr/>
        </p:nvSpPr>
        <p:spPr>
          <a:xfrm>
            <a:off x="539640" y="5013000"/>
            <a:ext cx="8352000" cy="86292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w="25560">
            <a:solidFill>
              <a:srgbClr val="808080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002060"/>
                </a:solidFill>
                <a:latin typeface="Arial"/>
              </a:rPr>
              <a:t>Содержание дисциплин циклов ЕН и ОГСЭ а также предметов общеобразовательного цикла (профессиональная составляющая) 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dur="indefinite" id="12" nodeType="mainSeq">
                <p:childTnLst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 additive="repl">
                                        <p:cTn dur="500" id="17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500"/>
                            </p:stCondLst>
                            <p:childTnLst>
                              <p:par>
                                <p:cTn fill="hold" id="19" nodeType="afterEffect" presetClass="entr" presetID="16" presetSubtype="21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id="21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179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-2571840" y="-500040"/>
            <a:ext cx="14453280" cy="812952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18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2714760" y="0"/>
            <a:ext cx="14738760" cy="829008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/>
            <a:r>
              <a:rPr b="1" lang="ru-RU" sz="3200">
                <a:solidFill>
                  <a:srgbClr val="344e6d"/>
                </a:solidFill>
                <a:latin typeface="Arial"/>
              </a:rPr>
              <a:t>Ожидаемый результат: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83" name="CustomShape 2"/>
          <p:cNvSpPr/>
          <p:nvPr/>
        </p:nvSpPr>
        <p:spPr>
          <a:xfrm>
            <a:off x="428760" y="128592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10000"/>
              </a:lnSpc>
              <a:buFont typeface="Arial"/>
              <a:buChar char="•"/>
            </a:pPr>
            <a:r>
              <a:rPr lang="ru-RU" sz="2000">
                <a:solidFill>
                  <a:srgbClr val="344e6d"/>
                </a:solidFill>
                <a:latin typeface="Times New Roman"/>
              </a:rPr>
              <a:t>Переработанные рабочие программы междисциплинарных курсов, дисциплин, практик.  </a:t>
            </a:r>
            <a:endParaRPr/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ru-RU" sz="2000">
                <a:solidFill>
                  <a:srgbClr val="344e6d"/>
                </a:solidFill>
                <a:latin typeface="Times New Roman"/>
              </a:rPr>
              <a:t>Фонды оценочных средств для текущего контроля успеваемости и промежуточной аттестации обучающихся, дополненные в соответствии с требованиями к компетенциям WSR  </a:t>
            </a:r>
            <a:endParaRPr/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ru-RU" sz="2000">
                <a:solidFill>
                  <a:srgbClr val="344e6d"/>
                </a:solidFill>
                <a:latin typeface="Times New Roman"/>
              </a:rPr>
              <a:t>Разработка программ квалификационных экзаменов по специальностям   Предложения по совершенствованию материально-технической базы Техникума.</a:t>
            </a:r>
            <a:endParaRPr/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ru-RU" sz="2000">
                <a:solidFill>
                  <a:srgbClr val="344e6d"/>
                </a:solidFill>
                <a:latin typeface="Times New Roman"/>
              </a:rPr>
              <a:t>Расширение конкурентоспособной базы выпускников по специальности  на основе введения новых компетенций, способствующих их личностному и профессиональному развитию. </a:t>
            </a:r>
            <a:endParaRPr/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ru-RU" sz="2000">
                <a:solidFill>
                  <a:srgbClr val="344e6d"/>
                </a:solidFill>
                <a:latin typeface="Times New Roman"/>
              </a:rPr>
              <a:t>Опыт участия педагогических работников в качестве экспертов на чемпионатах WSR</a:t>
            </a:r>
            <a:endParaRPr/>
          </a:p>
        </p:txBody>
      </p:sp>
    </p:spTree>
  </p:cSld>
  <p:timing>
    <p:tnLst>
      <p:par>
        <p:cTn dur="indefinite" id="22" nodeType="tmRoot" restart="never">
          <p:childTnLst>
            <p:seq>
              <p:cTn id="2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344e6d"/>
                </a:solidFill>
                <a:latin typeface="Arial"/>
              </a:rPr>
              <a:t>СПАСИБО ЗА ВНИМАНИЕ!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117" name="Содержимо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4857840" y="1571760"/>
            <a:ext cx="3547080" cy="2360160"/>
          </a:xfrm>
          <a:prstGeom prst="rect">
            <a:avLst/>
          </a:prstGeom>
          <a:ln>
            <a:noFill/>
          </a:ln>
        </p:spPr>
      </p:pic>
      <p:sp>
        <p:nvSpPr>
          <p:cNvPr id="118" name="CustomShape 2"/>
          <p:cNvSpPr/>
          <p:nvPr/>
        </p:nvSpPr>
        <p:spPr>
          <a:xfrm>
            <a:off x="642960" y="1571760"/>
            <a:ext cx="4142160" cy="22842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400">
                <a:solidFill>
                  <a:srgbClr val="344e6d"/>
                </a:solidFill>
                <a:latin typeface="Times New Roman"/>
              </a:rPr>
              <a:t>«…Если мы сегодня не продумаем пути развития образовательных программ, то завтра столкнемся с отсутствием у кадров требуемых навыков»</a:t>
            </a:r>
            <a:endParaRPr/>
          </a:p>
        </p:txBody>
      </p:sp>
      <p:sp>
        <p:nvSpPr>
          <p:cNvPr id="119" name="CustomShape 3"/>
          <p:cNvSpPr/>
          <p:nvPr/>
        </p:nvSpPr>
        <p:spPr>
          <a:xfrm>
            <a:off x="4857840" y="4000680"/>
            <a:ext cx="3999240" cy="6382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344e6d"/>
                </a:solidFill>
                <a:latin typeface="Times New Roman"/>
              </a:rPr>
              <a:t>генеральный директор Союза «Ворлдскиллс Россия» Роберт Уразов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0" name="Рисунок 10"/>
          <p:cNvPicPr/>
          <p:nvPr/>
        </p:nvPicPr>
        <p:blipFill>
          <a:blip r:embed="rId1"/>
          <a:stretch>
            <a:fillRect/>
          </a:stretch>
        </p:blipFill>
        <p:spPr>
          <a:xfrm>
            <a:off x="3071880" y="1571760"/>
            <a:ext cx="3177360" cy="211716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2800">
                <a:solidFill>
                  <a:srgbClr val="344e6d"/>
                </a:solidFill>
                <a:latin typeface="Arial"/>
              </a:rPr>
              <a:t>Чемпионаты профессионального мастерства Worldskills Russia. Демонстрационные экзамены по стандартам WSR</a:t>
            </a:r>
            <a:endParaRPr/>
          </a:p>
        </p:txBody>
      </p:sp>
      <p:pic>
        <p:nvPicPr>
          <p:cNvPr descr="" id="122" name="Содержимо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857160" y="1857240"/>
            <a:ext cx="2999160" cy="1998360"/>
          </a:xfrm>
          <a:prstGeom prst="rect">
            <a:avLst/>
          </a:prstGeom>
          <a:ln>
            <a:noFill/>
          </a:ln>
        </p:spPr>
      </p:pic>
      <p:pic>
        <p:nvPicPr>
          <p:cNvPr descr="" id="123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85840" y="4071960"/>
            <a:ext cx="3143520" cy="2094480"/>
          </a:xfrm>
          <a:prstGeom prst="rect">
            <a:avLst/>
          </a:prstGeom>
          <a:ln>
            <a:noFill/>
          </a:ln>
        </p:spPr>
      </p:pic>
      <p:pic>
        <p:nvPicPr>
          <p:cNvPr descr="" id="124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6357960" y="1357200"/>
            <a:ext cx="2284920" cy="3047040"/>
          </a:xfrm>
          <a:prstGeom prst="rect">
            <a:avLst/>
          </a:prstGeom>
          <a:ln>
            <a:noFill/>
          </a:ln>
        </p:spPr>
      </p:pic>
      <p:pic>
        <p:nvPicPr>
          <p:cNvPr descr="" id="125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4714920" y="3786120"/>
            <a:ext cx="3165840" cy="237420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971640" y="-27360"/>
            <a:ext cx="7885800" cy="106020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344e6d"/>
                </a:solidFill>
                <a:latin typeface="Arial"/>
              </a:rPr>
              <a:t>Нормативно-правовая база по разработке образовательных программ  </a:t>
            </a:r>
            <a:endParaRPr/>
          </a:p>
        </p:txBody>
      </p:sp>
      <p:sp>
        <p:nvSpPr>
          <p:cNvPr id="127" name="CustomShape 2"/>
          <p:cNvSpPr/>
          <p:nvPr/>
        </p:nvSpPr>
        <p:spPr>
          <a:xfrm>
            <a:off x="611640" y="1124640"/>
            <a:ext cx="8457840" cy="50396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just">
              <a:lnSpc>
                <a:spcPct val="150000"/>
              </a:lnSpc>
              <a:buFont charset="2" typeface="Wingdings"/>
              <a:buChar char=""/>
            </a:pPr>
            <a:r>
              <a:rPr lang="ru-RU" sz="1600">
                <a:solidFill>
                  <a:srgbClr val="00194c"/>
                </a:solidFill>
                <a:latin typeface="Arial"/>
              </a:rPr>
              <a:t>ФЕДЕРАЛЬНЫЙ ЗАКОН «ОБ ОБРАЗОВАНИИ В РОССИЙСКОЙ ФЕДЕРАЦИИ» от 29   декабря 2012 года N 273-ФЗ (с изменениями и дополнениями)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"/>
            </a:pPr>
            <a:r>
              <a:rPr lang="ru-RU" sz="1600">
                <a:solidFill>
                  <a:srgbClr val="00194c"/>
                </a:solidFill>
                <a:latin typeface="Arial"/>
              </a:rPr>
              <a:t>Федеральный закон от 31 июля 2020 года № 304-ФЗ «О внесении изменений в федеральный закон "Об образовании в Российской Федерации" по вопросам воспитания обучающихся».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"/>
            </a:pPr>
            <a:r>
              <a:rPr lang="ru-RU" sz="1600">
                <a:solidFill>
                  <a:srgbClr val="00194c"/>
                </a:solidFill>
                <a:latin typeface="Arial"/>
              </a:rPr>
              <a:t>122-ФЗ О внесении изменений в ТК РФ и 273 ФЗ «Об образовании в Российской Федерации» в отношении обязательного применения профессиональных стандартов (вступил в силу с 1 июля 2016 года)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"/>
            </a:pPr>
            <a:r>
              <a:rPr lang="ru-RU" sz="1600">
                <a:solidFill>
                  <a:srgbClr val="00194c"/>
                </a:solidFill>
                <a:latin typeface="Arial"/>
              </a:rPr>
              <a:t>Профессиональные стандарты, Единый тарифно-квалификационный справочник работ и профессий рабочих (ЕТКС).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"/>
            </a:pPr>
            <a:r>
              <a:rPr lang="ru-RU" sz="1600">
                <a:solidFill>
                  <a:srgbClr val="00194c"/>
                </a:solidFill>
                <a:latin typeface="Arial"/>
              </a:rPr>
              <a:t>Приказ Минобрнауки РФ от 02 июля 2013 г. № 513 «Об утверждении Перечня профессий, должностей рабочих, должностей служащих, по которым осуществляется профессиональное облучение « (с изм. и доп.)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971640" y="-27360"/>
            <a:ext cx="7885800" cy="106020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600000"/>
                </a:solidFill>
                <a:latin typeface="Arial"/>
              </a:rPr>
              <a:t>Нормативно-правовая база по разработке образовательных программ  </a:t>
            </a:r>
            <a:endParaRPr/>
          </a:p>
        </p:txBody>
      </p:sp>
      <p:sp>
        <p:nvSpPr>
          <p:cNvPr id="129" name="CustomShape 2"/>
          <p:cNvSpPr/>
          <p:nvPr/>
        </p:nvSpPr>
        <p:spPr>
          <a:xfrm>
            <a:off x="465480" y="1124640"/>
            <a:ext cx="8570160" cy="53276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just">
              <a:lnSpc>
                <a:spcPct val="150000"/>
              </a:lnSpc>
              <a:buFont charset="2" typeface="Wingdings"/>
              <a:buChar char=""/>
            </a:pPr>
            <a:r>
              <a:rPr lang="ru-RU" sz="1600">
                <a:solidFill>
                  <a:srgbClr val="00194c"/>
                </a:solidFill>
                <a:latin typeface="Arial"/>
              </a:rPr>
              <a:t>Приказ Министерства науки и высшего образования РФ и Министерства просвещения РФ №885/390 от 5 августа 2020 г. «О практической подготовке обучающихся» (приказы по практике  № 291 и №1061 отменены)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"/>
            </a:pPr>
            <a:r>
              <a:rPr lang="ru-RU" sz="1600">
                <a:solidFill>
                  <a:srgbClr val="00194c"/>
                </a:solidFill>
                <a:latin typeface="Arial"/>
              </a:rPr>
              <a:t>Приказ Министерства науки и высшего образования РФ и Министерства просвещения РФ от 30 июня 2020 г. № 845/369 «Об утверждении Порядка зачета организацией, осуществляющей образовательную деятельность, результатов освоения обучающимися учебных предметов, курсов, дисциплин (модулей), практики, дополнительных образовательных программ в других организациях, осуществляющих образовательную деятельность».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"/>
            </a:pPr>
            <a:r>
              <a:rPr lang="ru-RU" sz="1600">
                <a:solidFill>
                  <a:srgbClr val="00194c"/>
                </a:solidFill>
                <a:latin typeface="Arial"/>
              </a:rPr>
              <a:t>Приказ Министерства науки и высшего образования РФ и Министерства просвещения РФ № 882/391 от 5 августа 2020 г. «Об организации и осуществлении образовательной деятельности при </a:t>
            </a:r>
            <a:r>
              <a:rPr lang="ru-RU" sz="1600" u="sng">
                <a:solidFill>
                  <a:srgbClr val="00194c"/>
                </a:solidFill>
                <a:latin typeface="Arial"/>
              </a:rPr>
              <a:t>сетевой</a:t>
            </a:r>
            <a:r>
              <a:rPr lang="ru-RU" sz="1600">
                <a:solidFill>
                  <a:srgbClr val="00194c"/>
                </a:solidFill>
                <a:latin typeface="Arial"/>
              </a:rPr>
              <a:t> форме реализации образовательных программ.»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67640" y="836640"/>
            <a:ext cx="8568000" cy="55623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just">
              <a:lnSpc>
                <a:spcPct val="150000"/>
              </a:lnSpc>
              <a:buFont charset="2" typeface="Wingdings"/>
              <a:buChar char=""/>
            </a:pPr>
            <a:r>
              <a:rPr lang="ru-RU" sz="1400">
                <a:solidFill>
                  <a:srgbClr val="00194c"/>
                </a:solidFill>
                <a:latin typeface="Arial"/>
              </a:rPr>
              <a:t>Письмо Минобрнауки России от 22.04.2015 N 06-443 «О направлении Методических рекомендаций» (вместе с «Методическими рекомендациями по разработке и реализации адаптированных образовательных программ среднего профессионального образования»)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"/>
            </a:pPr>
            <a:r>
              <a:rPr lang="ru-RU" sz="1400">
                <a:solidFill>
                  <a:srgbClr val="00194c"/>
                </a:solidFill>
                <a:latin typeface="Arial"/>
              </a:rPr>
              <a:t>Методические рекомендации по разработке дополнительных общеобразовательных программ (утверждены МОН Самарской области от 03.09.2015  № МО-16-09-01/826-ТУ)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"/>
            </a:pPr>
            <a:r>
              <a:rPr lang="ru-RU" sz="1400">
                <a:solidFill>
                  <a:srgbClr val="00194c"/>
                </a:solidFill>
                <a:latin typeface="Arial"/>
              </a:rPr>
              <a:t>ФГОС СПО + ПООП СПО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"/>
            </a:pPr>
            <a:r>
              <a:rPr lang="ru-RU" sz="1400">
                <a:solidFill>
                  <a:srgbClr val="00194c"/>
                </a:solidFill>
                <a:latin typeface="Arial"/>
              </a:rPr>
              <a:t>ФГОС СОО + ПООП СОО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"/>
            </a:pPr>
            <a:r>
              <a:rPr lang="ru-RU" sz="1400">
                <a:solidFill>
                  <a:srgbClr val="00194c"/>
                </a:solidFill>
                <a:latin typeface="Arial"/>
              </a:rPr>
              <a:t>Приказ Минпросвещения России №441 от 28 августа 2020г. «О внесение изменений в Порядок организации и осуществления образовательной деятельности по образовательным программам среднего профессионального образования, утвержденный пр. Министерства образования и науки РФ от 14 июня 2012 г. №464»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"/>
            </a:pPr>
            <a:r>
              <a:rPr lang="ru-RU" sz="1400">
                <a:solidFill>
                  <a:srgbClr val="00194c"/>
                </a:solidFill>
                <a:latin typeface="Arial"/>
              </a:rPr>
              <a:t>Регламентирующие документы  WorldSkills Russia, в том числе Правила национальных чемпионатов профессионального мастерства Worldskills Russia, Техническое описание компетенций, оценочные средства ДЭ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</p:txBody>
      </p:sp>
      <p:sp>
        <p:nvSpPr>
          <p:cNvPr id="131" name="CustomShape 2"/>
          <p:cNvSpPr/>
          <p:nvPr/>
        </p:nvSpPr>
        <p:spPr>
          <a:xfrm>
            <a:off x="971640" y="-27360"/>
            <a:ext cx="7885800" cy="7189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600000"/>
                </a:solidFill>
                <a:latin typeface="Arial"/>
              </a:rPr>
              <a:t>Нормативно-правовая база по разработке образовательных программ  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827640" y="116640"/>
            <a:ext cx="7885800" cy="6195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r>
              <a:rPr b="1" lang="ru-RU" sz="2000">
                <a:solidFill>
                  <a:srgbClr val="600000"/>
                </a:solidFill>
                <a:latin typeface="Arial"/>
              </a:rPr>
              <a:t>Приказ Минпросвещения России № 441 от 28 августа 2020 г.</a:t>
            </a:r>
            <a:r>
              <a:rPr lang="ru-RU" sz="2000">
                <a:solidFill>
                  <a:srgbClr val="600000"/>
                </a:solidFill>
                <a:latin typeface="Arial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>
                <a:solidFill>
                  <a:srgbClr val="600000"/>
                </a:solidFill>
                <a:latin typeface="Arial"/>
              </a:rPr>
              <a:t>(изменение Приказа № 464)</a:t>
            </a:r>
            <a:endParaRPr/>
          </a:p>
        </p:txBody>
      </p:sp>
      <p:sp>
        <p:nvSpPr>
          <p:cNvPr id="133" name="CustomShape 2"/>
          <p:cNvSpPr/>
          <p:nvPr/>
        </p:nvSpPr>
        <p:spPr>
          <a:xfrm>
            <a:off x="505440" y="980640"/>
            <a:ext cx="8529840" cy="46792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1600">
                <a:solidFill>
                  <a:srgbClr val="00194c"/>
                </a:solidFill>
                <a:latin typeface="Arial"/>
              </a:rPr>
              <a:t>Пункт 12. </a:t>
            </a: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00194c"/>
                </a:solidFill>
                <a:latin typeface="Arial"/>
              </a:rPr>
              <a:t>Образовательная программа среднего профессионального образования включает в себя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ru-RU" sz="1600">
                <a:solidFill>
                  <a:srgbClr val="00194c"/>
                </a:solidFill>
                <a:latin typeface="Arial"/>
              </a:rPr>
              <a:t>учебный план,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ru-RU" sz="1600">
                <a:solidFill>
                  <a:srgbClr val="00194c"/>
                </a:solidFill>
                <a:latin typeface="Arial"/>
              </a:rPr>
              <a:t>календарный учебный график,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ru-RU" sz="1600">
                <a:solidFill>
                  <a:srgbClr val="00194c"/>
                </a:solidFill>
                <a:latin typeface="Arial"/>
              </a:rPr>
              <a:t>рабочие программы учебных предметов, курсов, дисциплин (модулей),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ru-RU" sz="1600">
                <a:solidFill>
                  <a:srgbClr val="00194c"/>
                </a:solidFill>
                <a:latin typeface="Arial"/>
              </a:rPr>
              <a:t>оценочные и методические материалы,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ru-RU" sz="1600">
                <a:solidFill>
                  <a:srgbClr val="00194c"/>
                </a:solidFill>
                <a:latin typeface="Arial"/>
              </a:rPr>
              <a:t>рабочую программу воспитания 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ru-RU" sz="1600">
                <a:solidFill>
                  <a:srgbClr val="00194c"/>
                </a:solidFill>
                <a:latin typeface="Arial"/>
              </a:rPr>
              <a:t>календарный план воспитательной работы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1600">
                <a:solidFill>
                  <a:srgbClr val="00194c"/>
                </a:solidFill>
                <a:latin typeface="Arial"/>
              </a:rPr>
              <a:t>Учебный план образовательной программы среднего профессионального образования определяет перечень, трудоемкость, последовательность и распределение по периодам обучения учебных предметов, курсов, дисциплин (модулей), практики, иных видов учебной деятельности обучающихся и формы их промежуточной аттестации.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1600">
                <a:solidFill>
                  <a:srgbClr val="00194c"/>
                </a:solidFill>
                <a:latin typeface="Arial"/>
              </a:rPr>
              <a:t>Рабочая программа воспитания и календарный план воспитательной работы  разрабатываются и утверждаются образовательной организацией с учетом включенных  в примерные образовательные программы среднего профессионального образования примерных рабочих программ воспитания  и примерных календарный план воспитательной работы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539640" y="116640"/>
            <a:ext cx="8568000" cy="6145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2000">
                <a:solidFill>
                  <a:srgbClr val="600000"/>
                </a:solidFill>
                <a:latin typeface="Arial"/>
              </a:rPr>
              <a:t>Виды образовательных программ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>
                <a:solidFill>
                  <a:srgbClr val="600000"/>
                </a:solidFill>
                <a:latin typeface="Arial"/>
              </a:rPr>
              <a:t>273-ФЗ «Об образовании в Российской Федерации»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>
                <a:solidFill>
                  <a:srgbClr val="600000"/>
                </a:solidFill>
                <a:latin typeface="Arial"/>
              </a:rPr>
              <a:t>(глава 2, ст. 12. Образовательные программы)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35" name="CustomShape 2"/>
          <p:cNvSpPr/>
          <p:nvPr/>
        </p:nvSpPr>
        <p:spPr>
          <a:xfrm>
            <a:off x="5067360" y="2421360"/>
            <a:ext cx="1943280" cy="849960"/>
          </a:xfrm>
          <a:prstGeom prst="rect">
            <a:avLst/>
          </a:prstGeom>
          <a:solidFill>
            <a:srgbClr val="eaeaea"/>
          </a:solidFill>
          <a:ln w="28440">
            <a:solidFill>
              <a:srgbClr val="444d26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1200">
                <a:solidFill>
                  <a:srgbClr val="002060"/>
                </a:solidFill>
                <a:latin typeface="Arial"/>
              </a:rPr>
              <a:t>Дополнительные общеобразовательные программы</a:t>
            </a:r>
            <a:endParaRPr/>
          </a:p>
        </p:txBody>
      </p:sp>
      <p:sp>
        <p:nvSpPr>
          <p:cNvPr id="136" name="CustomShape 3"/>
          <p:cNvSpPr/>
          <p:nvPr/>
        </p:nvSpPr>
        <p:spPr>
          <a:xfrm>
            <a:off x="5742360" y="1231560"/>
            <a:ext cx="3004920" cy="574920"/>
          </a:xfrm>
          <a:prstGeom prst="rect">
            <a:avLst/>
          </a:prstGeom>
          <a:solidFill>
            <a:srgbClr val="eaeaea"/>
          </a:solidFill>
          <a:ln w="28440">
            <a:solidFill>
              <a:srgbClr val="444d26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002060"/>
                </a:solidFill>
                <a:latin typeface="Arial"/>
              </a:rPr>
              <a:t>Дополнительные образовательные программы</a:t>
            </a:r>
            <a:endParaRPr/>
          </a:p>
        </p:txBody>
      </p:sp>
      <p:sp>
        <p:nvSpPr>
          <p:cNvPr id="137" name="CustomShape 4"/>
          <p:cNvSpPr/>
          <p:nvPr/>
        </p:nvSpPr>
        <p:spPr>
          <a:xfrm>
            <a:off x="7256160" y="2397960"/>
            <a:ext cx="1851120" cy="849960"/>
          </a:xfrm>
          <a:prstGeom prst="rect">
            <a:avLst/>
          </a:prstGeom>
          <a:solidFill>
            <a:srgbClr val="eaeaea"/>
          </a:solidFill>
          <a:ln w="28440">
            <a:solidFill>
              <a:srgbClr val="444d26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1100">
                <a:solidFill>
                  <a:srgbClr val="002060"/>
                </a:solidFill>
                <a:latin typeface="Arial"/>
              </a:rPr>
              <a:t>Дополнительные </a:t>
            </a:r>
            <a:r>
              <a:rPr lang="ru-RU" sz="1200">
                <a:solidFill>
                  <a:srgbClr val="002060"/>
                </a:solidFill>
                <a:latin typeface="Arial"/>
              </a:rPr>
              <a:t>профессиональные</a:t>
            </a:r>
            <a:r>
              <a:rPr lang="ru-RU" sz="1100">
                <a:solidFill>
                  <a:srgbClr val="002060"/>
                </a:solidFill>
                <a:latin typeface="Arial"/>
              </a:rPr>
              <a:t>  программы</a:t>
            </a:r>
            <a:endParaRPr/>
          </a:p>
        </p:txBody>
      </p:sp>
      <p:sp>
        <p:nvSpPr>
          <p:cNvPr id="138" name="CustomShape 5"/>
          <p:cNvSpPr/>
          <p:nvPr/>
        </p:nvSpPr>
        <p:spPr>
          <a:xfrm>
            <a:off x="3708000" y="4783320"/>
            <a:ext cx="1975320" cy="574920"/>
          </a:xfrm>
          <a:prstGeom prst="rect">
            <a:avLst/>
          </a:prstGeom>
          <a:solidFill>
            <a:srgbClr val="eaeaea"/>
          </a:solidFill>
          <a:ln w="28440">
            <a:solidFill>
              <a:srgbClr val="444d26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1200">
                <a:solidFill>
                  <a:srgbClr val="002060"/>
                </a:solidFill>
                <a:latin typeface="Arial"/>
              </a:rPr>
              <a:t>Предпрофессиональные</a:t>
            </a:r>
            <a:endParaRPr/>
          </a:p>
        </p:txBody>
      </p:sp>
      <p:sp>
        <p:nvSpPr>
          <p:cNvPr id="139" name="CustomShape 6"/>
          <p:cNvSpPr/>
          <p:nvPr/>
        </p:nvSpPr>
        <p:spPr>
          <a:xfrm>
            <a:off x="5850360" y="4783320"/>
            <a:ext cx="1699560" cy="574920"/>
          </a:xfrm>
          <a:prstGeom prst="rect">
            <a:avLst/>
          </a:prstGeom>
          <a:solidFill>
            <a:srgbClr val="eaeaea"/>
          </a:solidFill>
          <a:ln w="28440">
            <a:solidFill>
              <a:srgbClr val="444d26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1200">
                <a:solidFill>
                  <a:srgbClr val="002060"/>
                </a:solidFill>
                <a:latin typeface="Arial"/>
              </a:rPr>
              <a:t>Общеразвивающие</a:t>
            </a:r>
            <a:endParaRPr/>
          </a:p>
        </p:txBody>
      </p:sp>
      <p:sp>
        <p:nvSpPr>
          <p:cNvPr id="140" name="CustomShape 7"/>
          <p:cNvSpPr/>
          <p:nvPr/>
        </p:nvSpPr>
        <p:spPr>
          <a:xfrm>
            <a:off x="5067360" y="5922720"/>
            <a:ext cx="1715040" cy="612000"/>
          </a:xfrm>
          <a:prstGeom prst="rect">
            <a:avLst/>
          </a:prstGeom>
          <a:solidFill>
            <a:srgbClr val="eaeaea"/>
          </a:solidFill>
          <a:ln w="28440">
            <a:solidFill>
              <a:srgbClr val="444d26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1200">
                <a:solidFill>
                  <a:srgbClr val="002060"/>
                </a:solidFill>
                <a:latin typeface="Arial"/>
              </a:rPr>
              <a:t>Общеразвивающие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200">
                <a:solidFill>
                  <a:srgbClr val="002060"/>
                </a:solidFill>
                <a:latin typeface="Arial"/>
              </a:rPr>
              <a:t>для детей</a:t>
            </a:r>
            <a:endParaRPr/>
          </a:p>
        </p:txBody>
      </p:sp>
      <p:sp>
        <p:nvSpPr>
          <p:cNvPr id="141" name="CustomShape 8"/>
          <p:cNvSpPr/>
          <p:nvPr/>
        </p:nvSpPr>
        <p:spPr>
          <a:xfrm>
            <a:off x="6919920" y="5913000"/>
            <a:ext cx="1574640" cy="621720"/>
          </a:xfrm>
          <a:prstGeom prst="rect">
            <a:avLst/>
          </a:prstGeom>
          <a:solidFill>
            <a:srgbClr val="eaeaea"/>
          </a:solidFill>
          <a:ln w="28440">
            <a:solidFill>
              <a:srgbClr val="444d26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1200">
                <a:solidFill>
                  <a:srgbClr val="002060"/>
                </a:solidFill>
                <a:latin typeface="Arial"/>
              </a:rPr>
              <a:t>Общеразвивающие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200">
                <a:solidFill>
                  <a:srgbClr val="002060"/>
                </a:solidFill>
                <a:latin typeface="Arial"/>
              </a:rPr>
              <a:t>для взрослых</a:t>
            </a:r>
            <a:endParaRPr/>
          </a:p>
        </p:txBody>
      </p:sp>
      <p:sp>
        <p:nvSpPr>
          <p:cNvPr id="142" name="CustomShape 9"/>
          <p:cNvSpPr/>
          <p:nvPr/>
        </p:nvSpPr>
        <p:spPr>
          <a:xfrm flipH="1">
            <a:off x="6038640" y="5359320"/>
            <a:ext cx="660240" cy="473760"/>
          </a:xfrm>
          <a:prstGeom prst="straightConnector1">
            <a:avLst/>
          </a:prstGeom>
          <a:noFill/>
          <a:ln w="28440">
            <a:solidFill>
              <a:srgbClr val="444d26"/>
            </a:solidFill>
            <a:round/>
            <a:tailEnd len="med" type="arrow" w="med"/>
          </a:ln>
        </p:spPr>
      </p:sp>
      <p:sp>
        <p:nvSpPr>
          <p:cNvPr id="143" name="CustomShape 10"/>
          <p:cNvSpPr/>
          <p:nvPr/>
        </p:nvSpPr>
        <p:spPr>
          <a:xfrm>
            <a:off x="6700680" y="5359320"/>
            <a:ext cx="586800" cy="473760"/>
          </a:xfrm>
          <a:prstGeom prst="straightConnector1">
            <a:avLst/>
          </a:prstGeom>
          <a:noFill/>
          <a:ln w="28440">
            <a:solidFill>
              <a:srgbClr val="444d26"/>
            </a:solidFill>
            <a:round/>
            <a:tailEnd len="med" type="arrow" w="med"/>
          </a:ln>
        </p:spPr>
      </p:sp>
      <p:sp>
        <p:nvSpPr>
          <p:cNvPr id="144" name="CustomShape 11"/>
          <p:cNvSpPr/>
          <p:nvPr/>
        </p:nvSpPr>
        <p:spPr>
          <a:xfrm>
            <a:off x="6372360" y="3821400"/>
            <a:ext cx="1220400" cy="612000"/>
          </a:xfrm>
          <a:prstGeom prst="rect">
            <a:avLst/>
          </a:prstGeom>
          <a:solidFill>
            <a:srgbClr val="eaeaea"/>
          </a:solidFill>
          <a:ln w="28440">
            <a:solidFill>
              <a:srgbClr val="444d26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1200">
                <a:solidFill>
                  <a:srgbClr val="002060"/>
                </a:solidFill>
                <a:latin typeface="Arial"/>
              </a:rPr>
              <a:t>Повышения квалификации</a:t>
            </a:r>
            <a:endParaRPr/>
          </a:p>
        </p:txBody>
      </p:sp>
      <p:sp>
        <p:nvSpPr>
          <p:cNvPr id="145" name="CustomShape 12"/>
          <p:cNvSpPr/>
          <p:nvPr/>
        </p:nvSpPr>
        <p:spPr>
          <a:xfrm>
            <a:off x="7688160" y="3809520"/>
            <a:ext cx="1419480" cy="621720"/>
          </a:xfrm>
          <a:prstGeom prst="rect">
            <a:avLst/>
          </a:prstGeom>
          <a:solidFill>
            <a:srgbClr val="eaeaea"/>
          </a:solidFill>
          <a:ln w="28440">
            <a:solidFill>
              <a:srgbClr val="444d26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1200">
                <a:solidFill>
                  <a:srgbClr val="002060"/>
                </a:solidFill>
                <a:latin typeface="Arial"/>
              </a:rPr>
              <a:t>Переподготовки</a:t>
            </a:r>
            <a:endParaRPr/>
          </a:p>
        </p:txBody>
      </p:sp>
      <p:sp>
        <p:nvSpPr>
          <p:cNvPr id="146" name="CustomShape 13"/>
          <p:cNvSpPr/>
          <p:nvPr/>
        </p:nvSpPr>
        <p:spPr>
          <a:xfrm flipH="1">
            <a:off x="7258320" y="3253680"/>
            <a:ext cx="928440" cy="512640"/>
          </a:xfrm>
          <a:prstGeom prst="straightConnector1">
            <a:avLst/>
          </a:prstGeom>
          <a:noFill/>
          <a:ln w="28440">
            <a:solidFill>
              <a:srgbClr val="444d26"/>
            </a:solidFill>
            <a:round/>
            <a:tailEnd len="med" type="arrow" w="med"/>
          </a:ln>
        </p:spPr>
      </p:sp>
      <p:sp>
        <p:nvSpPr>
          <p:cNvPr id="147" name="CustomShape 14"/>
          <p:cNvSpPr/>
          <p:nvPr/>
        </p:nvSpPr>
        <p:spPr>
          <a:xfrm>
            <a:off x="8182440" y="3253680"/>
            <a:ext cx="329760" cy="500760"/>
          </a:xfrm>
          <a:prstGeom prst="straightConnector1">
            <a:avLst/>
          </a:prstGeom>
          <a:noFill/>
          <a:ln w="28440">
            <a:solidFill>
              <a:srgbClr val="444d26"/>
            </a:solidFill>
            <a:round/>
            <a:tailEnd len="med" type="arrow" w="med"/>
          </a:ln>
        </p:spPr>
      </p:sp>
      <p:sp>
        <p:nvSpPr>
          <p:cNvPr id="148" name="CustomShape 15"/>
          <p:cNvSpPr/>
          <p:nvPr/>
        </p:nvSpPr>
        <p:spPr>
          <a:xfrm flipH="1">
            <a:off x="4694760" y="3272400"/>
            <a:ext cx="1096200" cy="1509840"/>
          </a:xfrm>
          <a:prstGeom prst="straightConnector1">
            <a:avLst/>
          </a:prstGeom>
          <a:noFill/>
          <a:ln w="28440">
            <a:solidFill>
              <a:srgbClr val="444d26"/>
            </a:solidFill>
            <a:round/>
            <a:tailEnd len="med" type="arrow" w="med"/>
          </a:ln>
        </p:spPr>
      </p:sp>
      <p:sp>
        <p:nvSpPr>
          <p:cNvPr id="149" name="CustomShape 16"/>
          <p:cNvSpPr/>
          <p:nvPr/>
        </p:nvSpPr>
        <p:spPr>
          <a:xfrm>
            <a:off x="5850360" y="3272400"/>
            <a:ext cx="514080" cy="1515240"/>
          </a:xfrm>
          <a:prstGeom prst="straightConnector1">
            <a:avLst/>
          </a:prstGeom>
          <a:noFill/>
          <a:ln w="28440">
            <a:solidFill>
              <a:srgbClr val="444d26"/>
            </a:solidFill>
            <a:round/>
            <a:tailEnd len="med" type="arrow" w="med"/>
          </a:ln>
        </p:spPr>
      </p:sp>
      <p:sp>
        <p:nvSpPr>
          <p:cNvPr id="150" name="CustomShape 17"/>
          <p:cNvSpPr/>
          <p:nvPr/>
        </p:nvSpPr>
        <p:spPr>
          <a:xfrm flipH="1">
            <a:off x="6037920" y="1807560"/>
            <a:ext cx="1204920" cy="612720"/>
          </a:xfrm>
          <a:prstGeom prst="straightConnector1">
            <a:avLst/>
          </a:prstGeom>
          <a:noFill/>
          <a:ln w="28440">
            <a:solidFill>
              <a:srgbClr val="444d26"/>
            </a:solidFill>
            <a:round/>
            <a:tailEnd len="med" type="arrow" w="med"/>
          </a:ln>
        </p:spPr>
      </p:sp>
      <p:sp>
        <p:nvSpPr>
          <p:cNvPr id="151" name="CustomShape 18"/>
          <p:cNvSpPr/>
          <p:nvPr/>
        </p:nvSpPr>
        <p:spPr>
          <a:xfrm>
            <a:off x="7245360" y="1807560"/>
            <a:ext cx="936000" cy="589320"/>
          </a:xfrm>
          <a:prstGeom prst="straightConnector1">
            <a:avLst/>
          </a:prstGeom>
          <a:noFill/>
          <a:ln w="28440">
            <a:solidFill>
              <a:srgbClr val="444d26"/>
            </a:solidFill>
            <a:round/>
            <a:tailEnd len="med" type="arrow" w="med"/>
          </a:ln>
        </p:spPr>
      </p:sp>
      <p:sp>
        <p:nvSpPr>
          <p:cNvPr id="152" name="CustomShape 19"/>
          <p:cNvSpPr/>
          <p:nvPr/>
        </p:nvSpPr>
        <p:spPr>
          <a:xfrm>
            <a:off x="683640" y="1246320"/>
            <a:ext cx="3227040" cy="574920"/>
          </a:xfrm>
          <a:prstGeom prst="rect">
            <a:avLst/>
          </a:prstGeom>
          <a:solidFill>
            <a:srgbClr val="c6ecd5"/>
          </a:solidFill>
          <a:ln w="28440">
            <a:solidFill>
              <a:srgbClr val="444d26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002060"/>
                </a:solidFill>
                <a:latin typeface="Arial"/>
              </a:rPr>
              <a:t>Основные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>
                <a:solidFill>
                  <a:srgbClr val="002060"/>
                </a:solidFill>
                <a:latin typeface="Arial"/>
              </a:rPr>
              <a:t>образовательные программы</a:t>
            </a:r>
            <a:endParaRPr/>
          </a:p>
        </p:txBody>
      </p:sp>
      <p:sp>
        <p:nvSpPr>
          <p:cNvPr id="153" name="CustomShape 20"/>
          <p:cNvSpPr/>
          <p:nvPr/>
        </p:nvSpPr>
        <p:spPr>
          <a:xfrm>
            <a:off x="1598040" y="2397960"/>
            <a:ext cx="1416240" cy="849960"/>
          </a:xfrm>
          <a:prstGeom prst="rect">
            <a:avLst/>
          </a:prstGeom>
          <a:solidFill>
            <a:srgbClr val="c6ecd5"/>
          </a:solidFill>
          <a:ln w="28440">
            <a:solidFill>
              <a:srgbClr val="444d26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1200">
                <a:solidFill>
                  <a:srgbClr val="002060"/>
                </a:solidFill>
                <a:latin typeface="Arial"/>
              </a:rPr>
              <a:t>Основные программы ВО</a:t>
            </a:r>
            <a:endParaRPr/>
          </a:p>
        </p:txBody>
      </p:sp>
      <p:sp>
        <p:nvSpPr>
          <p:cNvPr id="154" name="CustomShape 21"/>
          <p:cNvSpPr/>
          <p:nvPr/>
        </p:nvSpPr>
        <p:spPr>
          <a:xfrm flipH="1">
            <a:off x="824760" y="1822320"/>
            <a:ext cx="1470600" cy="509400"/>
          </a:xfrm>
          <a:prstGeom prst="straightConnector1">
            <a:avLst/>
          </a:prstGeom>
          <a:noFill/>
          <a:ln w="28440">
            <a:solidFill>
              <a:srgbClr val="444d26"/>
            </a:solidFill>
            <a:round/>
            <a:tailEnd len="med" type="arrow" w="med"/>
          </a:ln>
        </p:spPr>
      </p:sp>
      <p:sp>
        <p:nvSpPr>
          <p:cNvPr id="155" name="CustomShape 22"/>
          <p:cNvSpPr/>
          <p:nvPr/>
        </p:nvSpPr>
        <p:spPr>
          <a:xfrm>
            <a:off x="2297520" y="1822320"/>
            <a:ext cx="18000" cy="509400"/>
          </a:xfrm>
          <a:prstGeom prst="straightConnector1">
            <a:avLst/>
          </a:prstGeom>
          <a:noFill/>
          <a:ln w="28440">
            <a:solidFill>
              <a:srgbClr val="444d26"/>
            </a:solidFill>
            <a:round/>
            <a:tailEnd len="med" type="arrow" w="med"/>
          </a:ln>
        </p:spPr>
      </p:sp>
      <p:sp>
        <p:nvSpPr>
          <p:cNvPr id="156" name="CustomShape 23"/>
          <p:cNvSpPr/>
          <p:nvPr/>
        </p:nvSpPr>
        <p:spPr>
          <a:xfrm>
            <a:off x="95760" y="2397960"/>
            <a:ext cx="1387440" cy="849960"/>
          </a:xfrm>
          <a:prstGeom prst="rect">
            <a:avLst/>
          </a:prstGeom>
          <a:solidFill>
            <a:srgbClr val="c6ecd5"/>
          </a:solidFill>
          <a:ln w="28440">
            <a:solidFill>
              <a:srgbClr val="444d26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1200">
                <a:solidFill>
                  <a:srgbClr val="002060"/>
                </a:solidFill>
                <a:latin typeface="Arial"/>
              </a:rPr>
              <a:t>Основные программы СПО</a:t>
            </a:r>
            <a:endParaRPr/>
          </a:p>
        </p:txBody>
      </p:sp>
      <p:sp>
        <p:nvSpPr>
          <p:cNvPr id="157" name="CustomShape 24"/>
          <p:cNvSpPr/>
          <p:nvPr/>
        </p:nvSpPr>
        <p:spPr>
          <a:xfrm>
            <a:off x="3146400" y="2397960"/>
            <a:ext cx="1671480" cy="849960"/>
          </a:xfrm>
          <a:prstGeom prst="rect">
            <a:avLst/>
          </a:prstGeom>
          <a:solidFill>
            <a:srgbClr val="c6ecd5"/>
          </a:solidFill>
          <a:ln w="28440">
            <a:solidFill>
              <a:srgbClr val="444d26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1200">
                <a:solidFill>
                  <a:srgbClr val="002060"/>
                </a:solidFill>
                <a:latin typeface="Arial"/>
              </a:rPr>
              <a:t>Программы профессионального обучения</a:t>
            </a:r>
            <a:endParaRPr/>
          </a:p>
        </p:txBody>
      </p:sp>
      <p:sp>
        <p:nvSpPr>
          <p:cNvPr id="158" name="CustomShape 25"/>
          <p:cNvSpPr/>
          <p:nvPr/>
        </p:nvSpPr>
        <p:spPr>
          <a:xfrm>
            <a:off x="2297520" y="1822320"/>
            <a:ext cx="1534680" cy="509400"/>
          </a:xfrm>
          <a:prstGeom prst="straightConnector1">
            <a:avLst/>
          </a:prstGeom>
          <a:noFill/>
          <a:ln w="28440">
            <a:solidFill>
              <a:srgbClr val="444d26"/>
            </a:solidFill>
            <a:round/>
            <a:tailEnd len="med" type="arrow" w="med"/>
          </a:ln>
        </p:spPr>
      </p:sp>
      <p:sp>
        <p:nvSpPr>
          <p:cNvPr id="159" name="CustomShape 26"/>
          <p:cNvSpPr/>
          <p:nvPr/>
        </p:nvSpPr>
        <p:spPr>
          <a:xfrm>
            <a:off x="414000" y="3675240"/>
            <a:ext cx="1901520" cy="824760"/>
          </a:xfrm>
          <a:prstGeom prst="rect">
            <a:avLst/>
          </a:prstGeom>
          <a:solidFill>
            <a:srgbClr val="c6ecd5"/>
          </a:solidFill>
          <a:ln w="28440">
            <a:solidFill>
              <a:srgbClr val="444d26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1200">
                <a:solidFill>
                  <a:srgbClr val="002060"/>
                </a:solidFill>
                <a:latin typeface="Arial"/>
              </a:rPr>
              <a:t>Программы подготовки специалистов среднего звена (ППССЗ)</a:t>
            </a:r>
            <a:endParaRPr/>
          </a:p>
        </p:txBody>
      </p:sp>
      <p:sp>
        <p:nvSpPr>
          <p:cNvPr id="160" name="CustomShape 27"/>
          <p:cNvSpPr/>
          <p:nvPr/>
        </p:nvSpPr>
        <p:spPr>
          <a:xfrm>
            <a:off x="140040" y="4650480"/>
            <a:ext cx="1901520" cy="824760"/>
          </a:xfrm>
          <a:prstGeom prst="rect">
            <a:avLst/>
          </a:prstGeom>
          <a:solidFill>
            <a:srgbClr val="c6ecd5"/>
          </a:solidFill>
          <a:ln w="28440">
            <a:solidFill>
              <a:srgbClr val="444d26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1200">
                <a:solidFill>
                  <a:srgbClr val="002060"/>
                </a:solidFill>
                <a:latin typeface="Arial"/>
              </a:rPr>
              <a:t>Программы подготовки квалифицированных рабочих (ППКРС)</a:t>
            </a:r>
            <a:endParaRPr/>
          </a:p>
        </p:txBody>
      </p:sp>
      <p:sp>
        <p:nvSpPr>
          <p:cNvPr id="161" name="CustomShape 28"/>
          <p:cNvSpPr/>
          <p:nvPr/>
        </p:nvSpPr>
        <p:spPr>
          <a:xfrm>
            <a:off x="3015360" y="3617640"/>
            <a:ext cx="1825200" cy="939960"/>
          </a:xfrm>
          <a:prstGeom prst="rect">
            <a:avLst/>
          </a:prstGeom>
          <a:solidFill>
            <a:srgbClr val="c6ecd5"/>
          </a:solidFill>
          <a:ln w="28440">
            <a:solidFill>
              <a:srgbClr val="444d26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1100">
                <a:solidFill>
                  <a:srgbClr val="002060"/>
                </a:solidFill>
                <a:latin typeface="Arial"/>
              </a:rPr>
              <a:t>Программы подготовки, </a:t>
            </a:r>
            <a:r>
              <a:rPr lang="ru-RU" sz="1200">
                <a:solidFill>
                  <a:srgbClr val="002060"/>
                </a:solidFill>
                <a:latin typeface="Arial"/>
              </a:rPr>
              <a:t>переподготовки</a:t>
            </a:r>
            <a:r>
              <a:rPr lang="ru-RU" sz="1100">
                <a:solidFill>
                  <a:srgbClr val="002060"/>
                </a:solidFill>
                <a:latin typeface="Arial"/>
              </a:rPr>
              <a:t>, повышения квалификации</a:t>
            </a:r>
            <a:endParaRPr/>
          </a:p>
        </p:txBody>
      </p:sp>
      <p:sp>
        <p:nvSpPr>
          <p:cNvPr id="162" name="CustomShape 29"/>
          <p:cNvSpPr/>
          <p:nvPr/>
        </p:nvSpPr>
        <p:spPr>
          <a:xfrm flipH="1">
            <a:off x="3910320" y="3260520"/>
            <a:ext cx="6120" cy="297000"/>
          </a:xfrm>
          <a:prstGeom prst="straightConnector1">
            <a:avLst/>
          </a:prstGeom>
          <a:noFill/>
          <a:ln w="28440">
            <a:solidFill>
              <a:srgbClr val="444d26"/>
            </a:solidFill>
            <a:round/>
            <a:tailEnd len="med" type="arrow" w="med"/>
          </a:ln>
        </p:spPr>
      </p:sp>
      <p:sp>
        <p:nvSpPr>
          <p:cNvPr id="163" name="CustomShape 30"/>
          <p:cNvSpPr/>
          <p:nvPr/>
        </p:nvSpPr>
        <p:spPr>
          <a:xfrm>
            <a:off x="930960" y="3276360"/>
            <a:ext cx="1080" cy="397800"/>
          </a:xfrm>
          <a:prstGeom prst="straightConnector1">
            <a:avLst/>
          </a:prstGeom>
          <a:noFill/>
          <a:ln w="28440">
            <a:solidFill>
              <a:srgbClr val="444d26"/>
            </a:solidFill>
            <a:round/>
            <a:tailEnd len="med" type="arrow" w="med"/>
          </a:ln>
        </p:spPr>
      </p:sp>
      <p:sp>
        <p:nvSpPr>
          <p:cNvPr id="164" name="CustomShape 31"/>
          <p:cNvSpPr/>
          <p:nvPr/>
        </p:nvSpPr>
        <p:spPr>
          <a:xfrm>
            <a:off x="215280" y="3249720"/>
            <a:ext cx="1080" cy="1399680"/>
          </a:xfrm>
          <a:prstGeom prst="straightConnector1">
            <a:avLst/>
          </a:prstGeom>
          <a:noFill/>
          <a:ln w="28440">
            <a:solidFill>
              <a:srgbClr val="444d26"/>
            </a:solidFill>
            <a:round/>
            <a:tailEnd len="med" type="arrow" w="med"/>
          </a:ln>
        </p:spPr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714240" y="50004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344e6d"/>
                </a:solidFill>
                <a:latin typeface="Arial"/>
              </a:rPr>
              <a:t>Основные направления деятельности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66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200">
                <a:solidFill>
                  <a:srgbClr val="4c376b"/>
                </a:solidFill>
                <a:latin typeface="Times New Roman"/>
              </a:rPr>
              <a:t>Сформирована рабочая группа Техникума. </a:t>
            </a:r>
            <a:endParaRPr/>
          </a:p>
          <a:p>
            <a:pPr>
              <a:lnSpc>
                <a:spcPct val="100000"/>
              </a:lnSpc>
            </a:pPr>
            <a:r>
              <a:rPr lang="ru-RU" sz="2200">
                <a:solidFill>
                  <a:srgbClr val="4c376b"/>
                </a:solidFill>
                <a:latin typeface="Times New Roman"/>
              </a:rPr>
              <a:t>В состав рабочей группы вошли: зам. по УПР, зам.директора  по УР, методисты, председатели ПЦК и ведущие преподаватели профессиональных модулей.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