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8"/>
  </p:notesMasterIdLst>
  <p:sldIdLst>
    <p:sldId id="375" r:id="rId2"/>
    <p:sldId id="379" r:id="rId3"/>
    <p:sldId id="363" r:id="rId4"/>
    <p:sldId id="367" r:id="rId5"/>
    <p:sldId id="376" r:id="rId6"/>
    <p:sldId id="377" r:id="rId7"/>
  </p:sldIdLst>
  <p:sldSz cx="9144000" cy="5143500" type="screen16x9"/>
  <p:notesSz cx="6797675" cy="99298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00"/>
    <a:srgbClr val="CC0000"/>
    <a:srgbClr val="5AD339"/>
    <a:srgbClr val="54A5B8"/>
    <a:srgbClr val="006600"/>
    <a:srgbClr val="65A78E"/>
    <a:srgbClr val="62AAA3"/>
    <a:srgbClr val="FFFF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12" autoAdjust="0"/>
    <p:restoredTop sz="78113" autoAdjust="0"/>
  </p:normalViewPr>
  <p:slideViewPr>
    <p:cSldViewPr>
      <p:cViewPr varScale="1">
        <p:scale>
          <a:sx n="65" d="100"/>
          <a:sy n="65" d="100"/>
        </p:scale>
        <p:origin x="424" y="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2E6D93-015E-4490-B0A4-12ED4E1C937A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9140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259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1259"/>
            <a:ext cx="2946400" cy="4985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EF136817-CF38-4255-AE06-789C96EAA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482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838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Нужно</a:t>
            </a:r>
            <a:r>
              <a:rPr lang="ru-RU" baseline="0" dirty="0"/>
              <a:t> сформулировать уникальные предложения о вашей специальности! То, что отличает вас от всех остальных колледжей, что классно, интересно и современно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D7A39-3A41-4A97-AD59-AD8E5E02502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984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64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12789-2BAF-40C7-94EF-D0D98C55FCD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179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106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EF63-9AD0-4B85-B808-F501EEA420C9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C7574-A54B-4E14-BFA6-357972366C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302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6DC7B-9581-4797-A3F7-1EDA1F3BAF7A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651D-45D2-4A60-87BE-17CBC29039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398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B290-DAD5-400D-83B8-408996565996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73DC3-7DD5-441F-8EEA-E550632268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3642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67595"/>
            <a:ext cx="8496944" cy="253828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353948"/>
            <a:ext cx="7704856" cy="540060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1">
                    <a:lumMod val="95000"/>
                  </a:schemeClr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4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42E13-F887-41E0-A972-3E6AFE470E3C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70936-FCB8-40D8-B702-D88AB52F3F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140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9C8D8-1087-45A4-A258-AF73FC4A40CE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9923-A3ED-4A9B-8512-10D5731E23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054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AC862-5B79-4EC0-A957-36F0A1B947D3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CF739-88FC-4EA8-BAF6-1DF845855F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923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9F3E-08A5-45F6-84DF-22CAE03C24C0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296CA-C74C-401C-9839-6BA467F767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982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AA717-AB39-451C-83C8-35DC9275F4EE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B9EEF-D030-4966-89BD-D2255730CD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200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98B5A-B108-4278-9A25-60B0B0BE96DA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70B98-8E6B-483A-8EBF-A75127B90F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03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436D5-C066-44EA-9E24-7B1A8C3FC1D1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CD78-C526-4D1D-88B4-2B3B392215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58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2DE6F-6A98-4B40-8D72-00A62433ADEB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87599-6584-4CE2-AE34-539C8A39FE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109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C8DB1562-9926-4DBE-A6B4-01D1E2B77E7F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098D4EF5-43E4-486E-B21C-EB0D6A53E0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hyperlink" Target="&#1055;&#1088;&#1086;&#1073;&#1083;&#1077;&#1084;&#1099;%20&#1090;&#1088;&#1091;&#1076;&#1086;&#1091;&#1089;&#1090;&#1088;&#1086;&#1081;&#1089;&#1090;&#1074;&#1072;%20&#1053;&#1050;.ppt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6;&#1073;&#1083;&#1077;&#1084;&#1099;%20&#1090;&#1088;&#1091;&#1076;&#1086;&#1091;&#1089;&#1090;&#1088;&#1086;&#1081;&#1089;&#1090;&#1074;&#1072;%20&#1053;&#1050;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hyperlink" Target="&#1055;&#1088;&#1086;&#1073;&#1083;&#1077;&#1084;&#1099;%20&#1090;&#1088;&#1091;&#1076;&#1086;&#1091;&#1089;&#1090;&#1088;&#1086;&#1081;&#1089;&#1090;&#1074;&#1072;%20&#1053;&#1050;.ppt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&#1055;&#1088;&#1086;&#1073;&#1083;&#1077;&#1084;&#1099;%20&#1090;&#1088;&#1091;&#1076;&#1086;&#1091;&#1089;&#1090;&#1088;&#1086;&#1081;&#1089;&#1090;&#1074;&#1072;%20&#1053;&#1050;.pptx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6;&#1073;&#1083;&#1077;&#1084;&#1099;%20&#1090;&#1088;&#1091;&#1076;&#1086;&#1091;&#1089;&#1090;&#1088;&#1086;&#1081;&#1089;&#1090;&#1074;&#1072;%20&#1053;&#1050;.pptx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6;&#1073;&#1083;&#1077;&#1084;&#1099;%20&#1090;&#1088;&#1091;&#1076;&#1086;&#1091;&#1089;&#1090;&#1088;&#1086;&#1081;&#1089;&#1090;&#1074;&#1072;%20&#1053;&#1050;.pptx" TargetMode="External"/><Relationship Id="rId7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9"/>
          <p:cNvSpPr/>
          <p:nvPr/>
        </p:nvSpPr>
        <p:spPr>
          <a:xfrm>
            <a:off x="1185291" y="2454329"/>
            <a:ext cx="189467" cy="24404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48403" y="375841"/>
            <a:ext cx="5331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ГАПОУ «ТОЛЬЯТТИНСКИЙ СОЦИАЛЬНО-ПЕДАГОГИЧЕСКИЙ КОЛЛЕДЖ»</a:t>
            </a:r>
            <a:endParaRPr lang="ru-RU" b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563888" y="807889"/>
            <a:ext cx="2232248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Block Arc 14"/>
          <p:cNvSpPr/>
          <p:nvPr/>
        </p:nvSpPr>
        <p:spPr>
          <a:xfrm>
            <a:off x="179511" y="2143048"/>
            <a:ext cx="1217198" cy="1217254"/>
          </a:xfrm>
          <a:custGeom>
            <a:avLst/>
            <a:gdLst/>
            <a:ahLst/>
            <a:cxnLst/>
            <a:rect l="l" t="t" r="r" b="b"/>
            <a:pathLst>
              <a:path w="1217198" h="1217254">
                <a:moveTo>
                  <a:pt x="1172073" y="616019"/>
                </a:moveTo>
                <a:lnTo>
                  <a:pt x="1217198" y="616610"/>
                </a:lnTo>
                <a:cubicBezTo>
                  <a:pt x="1216181" y="694136"/>
                  <a:pt x="1200702" y="768120"/>
                  <a:pt x="1172073" y="835497"/>
                </a:cubicBezTo>
                <a:close/>
                <a:moveTo>
                  <a:pt x="592301" y="223"/>
                </a:moveTo>
                <a:cubicBezTo>
                  <a:pt x="925156" y="-8708"/>
                  <a:pt x="1203399" y="251500"/>
                  <a:pt x="1216760" y="584207"/>
                </a:cubicBezTo>
                <a:lnTo>
                  <a:pt x="1025903" y="591872"/>
                </a:lnTo>
                <a:cubicBezTo>
                  <a:pt x="1016735" y="363582"/>
                  <a:pt x="825816" y="185038"/>
                  <a:pt x="597424" y="191166"/>
                </a:cubicBezTo>
                <a:cubicBezTo>
                  <a:pt x="369033" y="197294"/>
                  <a:pt x="187962" y="385820"/>
                  <a:pt x="191049" y="614273"/>
                </a:cubicBezTo>
                <a:cubicBezTo>
                  <a:pt x="194136" y="842726"/>
                  <a:pt x="380235" y="1026290"/>
                  <a:pt x="608708" y="1026244"/>
                </a:cubicBezTo>
                <a:cubicBezTo>
                  <a:pt x="773320" y="1026211"/>
                  <a:pt x="915896" y="930876"/>
                  <a:pt x="982606" y="791527"/>
                </a:cubicBezTo>
                <a:lnTo>
                  <a:pt x="982606" y="1085471"/>
                </a:lnTo>
                <a:cubicBezTo>
                  <a:pt x="880769" y="1168806"/>
                  <a:pt x="750352" y="1217226"/>
                  <a:pt x="608747" y="1217254"/>
                </a:cubicBezTo>
                <a:cubicBezTo>
                  <a:pt x="275773" y="1217320"/>
                  <a:pt x="4555" y="949797"/>
                  <a:pt x="56" y="616853"/>
                </a:cubicBezTo>
                <a:cubicBezTo>
                  <a:pt x="-4443" y="283909"/>
                  <a:pt x="259446" y="9154"/>
                  <a:pt x="592301" y="223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Rectangle 18"/>
          <p:cNvSpPr/>
          <p:nvPr/>
        </p:nvSpPr>
        <p:spPr>
          <a:xfrm>
            <a:off x="1207294" y="1561169"/>
            <a:ext cx="189467" cy="1040153"/>
          </a:xfrm>
          <a:custGeom>
            <a:avLst/>
            <a:gdLst>
              <a:gd name="connsiteX0" fmla="*/ 0 w 189467"/>
              <a:gd name="connsiteY0" fmla="*/ 0 h 1080346"/>
              <a:gd name="connsiteX1" fmla="*/ 189467 w 189467"/>
              <a:gd name="connsiteY1" fmla="*/ 0 h 1080346"/>
              <a:gd name="connsiteX2" fmla="*/ 189467 w 189467"/>
              <a:gd name="connsiteY2" fmla="*/ 1080346 h 1080346"/>
              <a:gd name="connsiteX3" fmla="*/ 187528 w 189467"/>
              <a:gd name="connsiteY3" fmla="*/ 1040153 h 1080346"/>
              <a:gd name="connsiteX4" fmla="*/ 0 w 189467"/>
              <a:gd name="connsiteY4" fmla="*/ 674512 h 1080346"/>
              <a:gd name="connsiteX5" fmla="*/ 0 w 189467"/>
              <a:gd name="connsiteY5" fmla="*/ 0 h 1080346"/>
              <a:gd name="connsiteX0" fmla="*/ 0 w 189467"/>
              <a:gd name="connsiteY0" fmla="*/ 0 h 1040153"/>
              <a:gd name="connsiteX1" fmla="*/ 189467 w 189467"/>
              <a:gd name="connsiteY1" fmla="*/ 0 h 1040153"/>
              <a:gd name="connsiteX2" fmla="*/ 187528 w 189467"/>
              <a:gd name="connsiteY2" fmla="*/ 1040153 h 1040153"/>
              <a:gd name="connsiteX3" fmla="*/ 0 w 189467"/>
              <a:gd name="connsiteY3" fmla="*/ 674512 h 1040153"/>
              <a:gd name="connsiteX4" fmla="*/ 0 w 189467"/>
              <a:gd name="connsiteY4" fmla="*/ 0 h 104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467" h="1040153">
                <a:moveTo>
                  <a:pt x="0" y="0"/>
                </a:moveTo>
                <a:lnTo>
                  <a:pt x="189467" y="0"/>
                </a:lnTo>
                <a:cubicBezTo>
                  <a:pt x="188821" y="346718"/>
                  <a:pt x="188174" y="693435"/>
                  <a:pt x="187528" y="1040153"/>
                </a:cubicBezTo>
                <a:cubicBezTo>
                  <a:pt x="179329" y="879836"/>
                  <a:pt x="108663" y="777233"/>
                  <a:pt x="0" y="67451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Freeform 23"/>
          <p:cNvSpPr/>
          <p:nvPr/>
        </p:nvSpPr>
        <p:spPr>
          <a:xfrm>
            <a:off x="1098249" y="1035827"/>
            <a:ext cx="407556" cy="645603"/>
          </a:xfrm>
          <a:custGeom>
            <a:avLst/>
            <a:gdLst/>
            <a:ahLst/>
            <a:cxnLst/>
            <a:rect l="l" t="t" r="r" b="b"/>
            <a:pathLst>
              <a:path w="298274" h="244742">
                <a:moveTo>
                  <a:pt x="147328" y="0"/>
                </a:moveTo>
                <a:cubicBezTo>
                  <a:pt x="212319" y="65590"/>
                  <a:pt x="261867" y="134854"/>
                  <a:pt x="298274" y="206570"/>
                </a:cubicBezTo>
                <a:cubicBezTo>
                  <a:pt x="205418" y="258299"/>
                  <a:pt x="92251" y="257374"/>
                  <a:pt x="0" y="204273"/>
                </a:cubicBezTo>
                <a:cubicBezTo>
                  <a:pt x="35363" y="132633"/>
                  <a:pt x="83678" y="64016"/>
                  <a:pt x="147328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308841" y="1526827"/>
            <a:ext cx="7071471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CC0000"/>
                </a:solidFill>
                <a:latin typeface="Bahnschrift SemiBold Condensed" panose="020B0502040204020203" pitchFamily="34" charset="0"/>
              </a:rPr>
              <a:t> </a:t>
            </a:r>
            <a:r>
              <a:rPr lang="ru-RU" sz="3800" dirty="0" smtClean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ПРОБЛЕМЫ </a:t>
            </a:r>
            <a:r>
              <a:rPr lang="ru-RU" sz="4000" dirty="0" smtClean="0"/>
              <a:t> </a:t>
            </a:r>
            <a:r>
              <a:rPr lang="ru-RU" sz="3800" dirty="0" smtClean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МОТИВАЦИИ ВЫПУСКНИКОВ</a:t>
            </a:r>
          </a:p>
          <a:p>
            <a:r>
              <a:rPr lang="ru-RU" sz="3800" dirty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СПЕЦИАЛЬНОСТИ «ПРЕПОДАВАНИЕ В НАЧАЛЬНЫХ КЛАССАХ</a:t>
            </a:r>
            <a:r>
              <a:rPr lang="ru-RU" sz="3800" dirty="0" smtClean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» </a:t>
            </a:r>
          </a:p>
          <a:p>
            <a:r>
              <a:rPr lang="ru-RU" sz="3800" dirty="0" smtClean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НА ТРУДОУСТРОЙСТВО</a:t>
            </a:r>
            <a:endParaRPr lang="ru-RU" sz="3800" dirty="0">
              <a:solidFill>
                <a:srgbClr val="CC0000"/>
              </a:solidFill>
              <a:latin typeface="Bahnschrift SemiLight Condensed" panose="020B0502040204020203" pitchFamily="34" charset="0"/>
            </a:endParaRPr>
          </a:p>
        </p:txBody>
      </p:sp>
      <p:pic>
        <p:nvPicPr>
          <p:cNvPr id="10" name="Рисунок 9" descr="577081-1567878104.jpg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8263" t="14088" r="57875"/>
          <a:stretch>
            <a:fillRect/>
          </a:stretch>
        </p:blipFill>
        <p:spPr>
          <a:xfrm>
            <a:off x="6965999" y="592862"/>
            <a:ext cx="2091195" cy="3994128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3" name="Picture 5" descr="C:\Users\Оксана Дьякова\Desktop\иконки\Logo_TSPK__big_blue.png">
            <a:hlinkClick r:id="rId4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468" y="4515966"/>
            <a:ext cx="892726" cy="55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235099" y="4120615"/>
            <a:ext cx="2593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Михайловская Т.А., ГАПОУ ТСПК</a:t>
            </a:r>
            <a:endParaRPr lang="ru-RU" b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90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267494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C00000"/>
                </a:solidFill>
                <a:latin typeface="Bahnschrift Condensed" panose="020B0502040204020203" pitchFamily="34" charset="0"/>
              </a:rPr>
              <a:t>ФАКТЫ О СПЕЦИАЛЬНОСТИ</a:t>
            </a:r>
          </a:p>
        </p:txBody>
      </p:sp>
      <p:pic>
        <p:nvPicPr>
          <p:cNvPr id="5" name="Picture 5" descr="C:\Users\Оксана Дьякова\Desktop\иконки\Logo_TSPK__big_blue.png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468" y="4515966"/>
            <a:ext cx="892726" cy="55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8784" y="1093865"/>
            <a:ext cx="3584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Разработчики образовательной программы: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1482338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Тольяттинский социально-педагогический колледж</a:t>
            </a: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Наши партнеры: более </a:t>
            </a:r>
            <a:r>
              <a:rPr lang="ru-RU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120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 образовательных учреждений, среди них «Школа №1», «Школа №93», </a:t>
            </a: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«Лицей №19», «Гимназия №9», ЧОУ СОШ "Общеобразовательный Центр "Школа" , СОШ №9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г.Жигулевска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 и др.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690" y="2571750"/>
            <a:ext cx="102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Факт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9867" y="3579862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Факт 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82898" y="2563911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Факт 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9992" y="3579862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Факт 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450" y="2864254"/>
            <a:ext cx="3658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Высокая востребованность на рынке труда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82899" y="2814485"/>
            <a:ext cx="4265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Администрация школ города стоит в очереди за нашими выпускниками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4738" y="3886767"/>
            <a:ext cx="36711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В каждой школе города/села работают наши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выпускники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82898" y="3886767"/>
            <a:ext cx="4185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Обучение на предприятиях города с последующим трудоустройством (дуальное и  практическое обучение)</a:t>
            </a:r>
          </a:p>
        </p:txBody>
      </p:sp>
    </p:spTree>
    <p:extLst>
      <p:ext uri="{BB962C8B-B14F-4D97-AF65-F5344CB8AC3E}">
        <p14:creationId xmlns:p14="http://schemas.microsoft.com/office/powerpoint/2010/main" val="82550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78084" y="3053884"/>
            <a:ext cx="1944216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РЫНОК ТРУДА</a:t>
            </a:r>
            <a:endParaRPr lang="ru-RU" dirty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452499" y="2941680"/>
            <a:ext cx="1152128" cy="623019"/>
            <a:chOff x="971600" y="1012627"/>
            <a:chExt cx="1152128" cy="623019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600" y="1012627"/>
              <a:ext cx="542086" cy="542086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1403" y="1093560"/>
              <a:ext cx="542086" cy="542086"/>
            </a:xfrm>
            <a:prstGeom prst="rect">
              <a:avLst/>
            </a:prstGeom>
          </p:spPr>
        </p:pic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1642" y="1021552"/>
              <a:ext cx="542086" cy="542086"/>
            </a:xfrm>
            <a:prstGeom prst="rect">
              <a:avLst/>
            </a:prstGeom>
          </p:spPr>
        </p:pic>
      </p:grpSp>
      <p:grpSp>
        <p:nvGrpSpPr>
          <p:cNvPr id="4" name="Группа 3"/>
          <p:cNvGrpSpPr/>
          <p:nvPr/>
        </p:nvGrpSpPr>
        <p:grpSpPr>
          <a:xfrm>
            <a:off x="4217838" y="2928209"/>
            <a:ext cx="1152128" cy="623019"/>
            <a:chOff x="3707904" y="1012627"/>
            <a:chExt cx="1152128" cy="623019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7904" y="1012627"/>
              <a:ext cx="542086" cy="542086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7707" y="1093560"/>
              <a:ext cx="542086" cy="542086"/>
            </a:xfrm>
            <a:prstGeom prst="rect">
              <a:avLst/>
            </a:prstGeom>
          </p:spPr>
        </p:pic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7946" y="1021552"/>
              <a:ext cx="542086" cy="542086"/>
            </a:xfrm>
            <a:prstGeom prst="rect">
              <a:avLst/>
            </a:prstGeom>
          </p:spPr>
        </p:pic>
      </p:grpSp>
      <p:cxnSp>
        <p:nvCxnSpPr>
          <p:cNvPr id="22" name="Скругленная соединительная линия 21"/>
          <p:cNvCxnSpPr/>
          <p:nvPr/>
        </p:nvCxnSpPr>
        <p:spPr>
          <a:xfrm flipV="1">
            <a:off x="1428314" y="3500825"/>
            <a:ext cx="830037" cy="3599"/>
          </a:xfrm>
          <a:prstGeom prst="curvedConnector3">
            <a:avLst>
              <a:gd name="adj1" fmla="val 50000"/>
            </a:avLst>
          </a:prstGeom>
          <a:ln w="12700"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кругленная соединительная линия 22"/>
          <p:cNvCxnSpPr/>
          <p:nvPr/>
        </p:nvCxnSpPr>
        <p:spPr>
          <a:xfrm rot="10800000">
            <a:off x="3708288" y="3485516"/>
            <a:ext cx="669380" cy="7175"/>
          </a:xfrm>
          <a:prstGeom prst="curvedConnector3">
            <a:avLst>
              <a:gd name="adj1" fmla="val 50000"/>
            </a:avLst>
          </a:prstGeom>
          <a:ln w="12700"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63115" y="3765029"/>
            <a:ext cx="18758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Bahnschrift SemiLight Condensed" panose="020B0502040204020203" pitchFamily="34" charset="0"/>
              </a:rPr>
              <a:t>действующие работники</a:t>
            </a:r>
            <a:endParaRPr lang="ru-RU" sz="1600" dirty="0">
              <a:solidFill>
                <a:srgbClr val="C0000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981463" y="3770218"/>
            <a:ext cx="13244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Bahnschrift SemiLight Condensed" panose="020B0502040204020203" pitchFamily="34" charset="0"/>
              </a:rPr>
              <a:t>выпускники ПОО</a:t>
            </a:r>
            <a:endParaRPr lang="ru-RU" sz="1600" dirty="0">
              <a:solidFill>
                <a:srgbClr val="C0000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49536" y="2540043"/>
            <a:ext cx="4683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Bahnschrift SemiLight Condensed" panose="020B0502040204020203" pitchFamily="34" charset="0"/>
              </a:rPr>
              <a:t>90%</a:t>
            </a:r>
            <a:endParaRPr lang="ru-RU" sz="1600" b="1" dirty="0">
              <a:solidFill>
                <a:srgbClr val="C0000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552378" y="2549189"/>
            <a:ext cx="8126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Bahnschrift SemiLight Condensed" panose="020B0502040204020203" pitchFamily="34" charset="0"/>
              </a:rPr>
              <a:t>10%</a:t>
            </a:r>
            <a:endParaRPr lang="ru-RU" sz="1600" b="1" dirty="0">
              <a:solidFill>
                <a:srgbClr val="C00000"/>
              </a:solidFill>
              <a:latin typeface="Bahnschrift SemiLight Condensed" panose="020B0502040204020203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365027" y="552988"/>
            <a:ext cx="0" cy="350095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17"/>
          <p:cNvGrpSpPr/>
          <p:nvPr/>
        </p:nvGrpSpPr>
        <p:grpSpPr>
          <a:xfrm>
            <a:off x="323528" y="860942"/>
            <a:ext cx="4240475" cy="641140"/>
            <a:chOff x="2551705" y="4252537"/>
            <a:chExt cx="3463255" cy="641140"/>
          </a:xfrm>
        </p:grpSpPr>
        <p:sp>
          <p:nvSpPr>
            <p:cNvPr id="45" name="TextBox 44"/>
            <p:cNvSpPr txBox="1"/>
            <p:nvPr/>
          </p:nvSpPr>
          <p:spPr>
            <a:xfrm>
              <a:off x="2551705" y="4555123"/>
              <a:ext cx="3325800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sz="1600" dirty="0">
                  <a:solidFill>
                    <a:schemeClr val="accent1">
                      <a:lumMod val="75000"/>
                    </a:schemeClr>
                  </a:solidFill>
                  <a:latin typeface="Bahnschrift Condensed" panose="020B0502040204020203" pitchFamily="34" charset="0"/>
                </a:rPr>
                <a:t>Критическая нехватка кадров в возрасте 20 – 29 лет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551705" y="4252537"/>
              <a:ext cx="3463255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altLang="ko-KR" sz="1600" b="1" dirty="0" smtClean="0">
                  <a:solidFill>
                    <a:srgbClr val="C00000"/>
                  </a:solidFill>
                  <a:latin typeface="Bahnschrift Condensed" panose="020B0502040204020203" pitchFamily="34" charset="0"/>
                  <a:cs typeface="Arial" pitchFamily="34" charset="0"/>
                </a:rPr>
                <a:t>Ситуация на рынке труда</a:t>
              </a:r>
              <a:endParaRPr lang="ko-KR" altLang="en-US" sz="1600" b="1" dirty="0">
                <a:solidFill>
                  <a:srgbClr val="C00000"/>
                </a:solidFill>
                <a:latin typeface="Bahnschrift Condensed" panose="020B0502040204020203" pitchFamily="34" charset="0"/>
                <a:cs typeface="Arial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23527" y="1595577"/>
            <a:ext cx="386964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Ситуация имеет тенденцию усиливаться</a:t>
            </a:r>
          </a:p>
        </p:txBody>
      </p:sp>
      <p:sp>
        <p:nvSpPr>
          <p:cNvPr id="57" name="Шестиугольник 56"/>
          <p:cNvSpPr/>
          <p:nvPr/>
        </p:nvSpPr>
        <p:spPr>
          <a:xfrm>
            <a:off x="6148135" y="524407"/>
            <a:ext cx="2352585" cy="475894"/>
          </a:xfrm>
          <a:prstGeom prst="hexagon">
            <a:avLst/>
          </a:prstGeom>
          <a:solidFill>
            <a:schemeClr val="accent5">
              <a:lumMod val="40000"/>
              <a:lumOff val="60000"/>
              <a:alpha val="61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Bahnschrift Condensed" panose="020B0502040204020203" pitchFamily="34" charset="0"/>
              </a:rPr>
              <a:t>ЗОНЫ УГРОЗ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148135" y="1000301"/>
            <a:ext cx="2456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C0000"/>
                </a:solidFill>
                <a:latin typeface="Bahnschrift SemiLight SemiConde" panose="020B0502040204020203" pitchFamily="34" charset="0"/>
              </a:rPr>
              <a:t>Дефицит квалифицированных педагогических кадров</a:t>
            </a:r>
            <a:endParaRPr lang="ru-RU" sz="1400" b="1" dirty="0">
              <a:solidFill>
                <a:srgbClr val="CC0000"/>
              </a:solidFill>
              <a:latin typeface="Bahnschrift SemiLight SemiConde" panose="020B0502040204020203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560948" y="1662880"/>
            <a:ext cx="33814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- Запрос на вакансию «учитель начальных классов» в </a:t>
            </a:r>
            <a:r>
              <a:rPr lang="ru-RU" sz="1400" dirty="0" smtClean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г.Тольятти  </a:t>
            </a:r>
            <a:r>
              <a:rPr lang="ru-RU" sz="1400" dirty="0" smtClean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(по данным сайта  Департамента образования)   </a:t>
            </a:r>
            <a:r>
              <a:rPr lang="ru-RU" sz="1400" dirty="0" smtClean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24 </a:t>
            </a:r>
            <a:r>
              <a:rPr lang="ru-RU" sz="1400" dirty="0" smtClean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из 80 образовательных организаций.</a:t>
            </a:r>
            <a:endParaRPr lang="ru-RU" sz="1400" dirty="0" smtClean="0">
              <a:solidFill>
                <a:srgbClr val="002060"/>
              </a:solidFill>
              <a:latin typeface="Bahnschrift SemiLight SemiConde" panose="020B0502040204020203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В реальности – значительно больше</a:t>
            </a:r>
          </a:p>
          <a:p>
            <a:endParaRPr lang="ru-RU" sz="1400" dirty="0">
              <a:solidFill>
                <a:srgbClr val="002060"/>
              </a:solidFill>
              <a:latin typeface="Bahnschrift SemiLight SemiConde" panose="020B0502040204020203" pitchFamily="34" charset="0"/>
            </a:endParaRP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 В </a:t>
            </a:r>
            <a:r>
              <a:rPr lang="ru-RU" sz="1400" dirty="0" smtClean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школах нагрузка на 1 учителя до 2-х ставок и более (по 2 класса + 5-6 классы РЯ/Литература/Математика/История</a:t>
            </a:r>
            <a:r>
              <a:rPr lang="ru-RU" sz="1400" dirty="0" smtClean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)</a:t>
            </a:r>
          </a:p>
          <a:p>
            <a:pPr algn="just">
              <a:buFontTx/>
              <a:buChar char="-"/>
            </a:pPr>
            <a:endParaRPr lang="ru-RU" sz="1400" dirty="0">
              <a:solidFill>
                <a:srgbClr val="002060"/>
              </a:solidFill>
              <a:latin typeface="Bahnschrift SemiLight SemiConde" panose="020B0502040204020203" pitchFamily="34" charset="0"/>
            </a:endParaRP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 Опыт работы в период обучения – 20% негативный</a:t>
            </a:r>
            <a:endParaRPr lang="ru-RU" sz="1400" dirty="0">
              <a:solidFill>
                <a:srgbClr val="002060"/>
              </a:solidFill>
              <a:latin typeface="Bahnschrift SemiLight SemiConde" panose="020B0502040204020203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23527" y="1964909"/>
            <a:ext cx="453370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Bahnschrift Condensed" panose="020B0502040204020203" pitchFamily="34" charset="0"/>
              </a:rPr>
              <a:t>Рынок «зрелого соискателя» перспектива не менее 5-8 лет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691750" y="124034"/>
            <a:ext cx="3456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ВЫЗОВЫ РЫНКА ТРУДА</a:t>
            </a:r>
            <a:endParaRPr lang="ru-RU" sz="2800" b="1" dirty="0"/>
          </a:p>
        </p:txBody>
      </p:sp>
      <p:pic>
        <p:nvPicPr>
          <p:cNvPr id="31" name="Picture 5" descr="C:\Users\Оксана Дьякова\Desktop\иконки\Logo_TSPK__big_blue.png">
            <a:hlinkClick r:id="rId4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468" y="4515966"/>
            <a:ext cx="892726" cy="55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-473373" y="4517191"/>
            <a:ext cx="5834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ahnschrift Condensed" panose="020B0502040204020203" pitchFamily="34" charset="0"/>
                <a:cs typeface="Arial" pitchFamily="34" charset="0"/>
              </a:rPr>
              <a:t>  ТРУДОУСТРОЙСТВО ВЫПУСКНИКОВ  в 2022 году по специальности</a:t>
            </a:r>
          </a:p>
          <a:p>
            <a:pPr algn="ctr"/>
            <a:r>
              <a:rPr lang="ru-RU" sz="1600" b="1" i="1" dirty="0">
                <a:solidFill>
                  <a:srgbClr val="C00000"/>
                </a:solidFill>
                <a:latin typeface="Bahnschrift Condensed" panose="020B0502040204020203" pitchFamily="34" charset="0"/>
                <a:cs typeface="Arial" pitchFamily="34" charset="0"/>
              </a:rPr>
              <a:t> </a:t>
            </a:r>
            <a:r>
              <a:rPr lang="ru-RU" sz="1600" b="1" i="1" dirty="0" smtClean="0">
                <a:solidFill>
                  <a:srgbClr val="C00000"/>
                </a:solidFill>
                <a:latin typeface="Bahnschrift Condensed" panose="020B0502040204020203" pitchFamily="34" charset="0"/>
                <a:cs typeface="Arial" pitchFamily="34" charset="0"/>
              </a:rPr>
              <a:t>    </a:t>
            </a:r>
            <a:r>
              <a:rPr lang="ru-RU" sz="2000" b="1" i="1" dirty="0" smtClean="0">
                <a:solidFill>
                  <a:srgbClr val="002060"/>
                </a:solidFill>
              </a:rPr>
              <a:t>77%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9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-36512" y="862084"/>
            <a:ext cx="5614953" cy="2213722"/>
            <a:chOff x="323528" y="1750563"/>
            <a:chExt cx="5614953" cy="2213722"/>
          </a:xfrm>
        </p:grpSpPr>
        <p:pic>
          <p:nvPicPr>
            <p:cNvPr id="5122" name="Picture 2" descr="C:\Users\Оксана Дьякова\Desktop\иконки\problem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24" y="1750563"/>
              <a:ext cx="850432" cy="850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3" name="Picture 3" descr="C:\Users\Оксана Дьякова\Desktop\иконки\free-icon-resources-1838317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1922512"/>
              <a:ext cx="678483" cy="678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4" name="Picture 4" descr="C:\Users\Оксана Дьякова\Desktop\иконки\student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6016" y="1972995"/>
              <a:ext cx="639373" cy="6393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Прямоугольник 34"/>
            <p:cNvSpPr/>
            <p:nvPr/>
          </p:nvSpPr>
          <p:spPr>
            <a:xfrm>
              <a:off x="323528" y="2571750"/>
              <a:ext cx="213291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altLang="ru-RU" sz="2400" b="1" dirty="0">
                  <a:solidFill>
                    <a:srgbClr val="FF0000"/>
                  </a:solidFill>
                  <a:latin typeface="Bahnschrift SemiLight Condensed" panose="020B0502040204020203" pitchFamily="34" charset="0"/>
                </a:rPr>
                <a:t>А</a:t>
              </a:r>
            </a:p>
            <a:p>
              <a:pPr algn="ctr"/>
              <a:r>
                <a:rPr lang="ru-RU" altLang="ru-RU" sz="1600" b="1" dirty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«</a:t>
              </a:r>
              <a:r>
                <a:rPr lang="ru-RU" altLang="ru-RU" sz="1600" b="1" dirty="0">
                  <a:solidFill>
                    <a:srgbClr val="FF0000"/>
                  </a:solidFill>
                  <a:latin typeface="Bahnschrift SemiLight Condensed" panose="020B0502040204020203" pitchFamily="34" charset="0"/>
                </a:rPr>
                <a:t>А</a:t>
              </a:r>
              <a:r>
                <a:rPr lang="ru-RU" altLang="ru-RU" sz="1600" b="1" dirty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 я хочу скорее работать!»</a:t>
              </a:r>
              <a:endParaRPr lang="ru-RU" altLang="ru-RU" sz="1200" b="1" dirty="0">
                <a:solidFill>
                  <a:srgbClr val="002060"/>
                </a:solidFill>
                <a:latin typeface="Bahnschrift SemiLight Condensed" panose="020B0502040204020203" pitchFamily="34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2195736" y="2603108"/>
              <a:ext cx="213291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altLang="ru-RU" sz="2400" b="1" dirty="0">
                  <a:solidFill>
                    <a:srgbClr val="FF0000"/>
                  </a:solidFill>
                  <a:latin typeface="Bahnschrift SemiLight Condensed" panose="020B0502040204020203" pitchFamily="34" charset="0"/>
                </a:rPr>
                <a:t>В</a:t>
              </a:r>
            </a:p>
            <a:p>
              <a:pPr algn="ctr"/>
              <a:r>
                <a:rPr lang="ru-RU" altLang="ru-RU" sz="1600" b="1" dirty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«</a:t>
              </a:r>
              <a:r>
                <a:rPr lang="ru-RU" altLang="ru-RU" sz="1600" b="1" dirty="0">
                  <a:solidFill>
                    <a:srgbClr val="FF0000"/>
                  </a:solidFill>
                  <a:latin typeface="Bahnschrift SemiLight Condensed" panose="020B0502040204020203" pitchFamily="34" charset="0"/>
                </a:rPr>
                <a:t>В</a:t>
              </a:r>
              <a:r>
                <a:rPr lang="ru-RU" altLang="ru-RU" sz="1600" b="1" dirty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озможно, стоит попробовать»</a:t>
              </a:r>
              <a:endParaRPr lang="ru-RU" altLang="ru-RU" sz="1200" b="1" dirty="0">
                <a:solidFill>
                  <a:srgbClr val="002060"/>
                </a:solidFill>
                <a:latin typeface="Bahnschrift SemiLight Condensed" panose="020B0502040204020203" pitchFamily="34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4139952" y="2619951"/>
              <a:ext cx="179852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altLang="ru-RU" sz="2400" b="1" dirty="0">
                  <a:solidFill>
                    <a:srgbClr val="FF0000"/>
                  </a:solidFill>
                  <a:latin typeface="Bahnschrift SemiLight Condensed" panose="020B0502040204020203" pitchFamily="34" charset="0"/>
                </a:rPr>
                <a:t>С</a:t>
              </a:r>
            </a:p>
            <a:p>
              <a:pPr algn="ctr"/>
              <a:r>
                <a:rPr lang="ru-RU" altLang="ru-RU" sz="1600" b="1" dirty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«</a:t>
              </a:r>
              <a:r>
                <a:rPr lang="ru-RU" altLang="ru-RU" sz="1600" b="1" dirty="0">
                  <a:solidFill>
                    <a:srgbClr val="FF0000"/>
                  </a:solidFill>
                  <a:latin typeface="Bahnschrift SemiLight Condensed" panose="020B0502040204020203" pitchFamily="34" charset="0"/>
                </a:rPr>
                <a:t>С</a:t>
              </a:r>
              <a:r>
                <a:rPr lang="ru-RU" altLang="ru-RU" sz="1600" b="1" dirty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начала получу диплом»</a:t>
              </a:r>
              <a:endParaRPr lang="ru-RU" altLang="ru-RU" sz="1200" b="1" dirty="0">
                <a:solidFill>
                  <a:srgbClr val="002060"/>
                </a:solidFill>
                <a:latin typeface="Bahnschrift SemiLight Condensed" panose="020B0502040204020203" pitchFamily="34" charset="0"/>
              </a:endParaRPr>
            </a:p>
          </p:txBody>
        </p:sp>
        <p:sp>
          <p:nvSpPr>
            <p:cNvPr id="2" name="Скругленный прямоугольник 1"/>
            <p:cNvSpPr/>
            <p:nvPr/>
          </p:nvSpPr>
          <p:spPr>
            <a:xfrm>
              <a:off x="650776" y="3547045"/>
              <a:ext cx="1464146" cy="41724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Bahnschrift Condensed" panose="020B0502040204020203" pitchFamily="34" charset="0"/>
                </a:rPr>
                <a:t>~ </a:t>
              </a:r>
              <a:r>
                <a:rPr lang="ru-RU" sz="2400" dirty="0" smtClean="0">
                  <a:latin typeface="Bahnschrift Condensed" panose="020B0502040204020203" pitchFamily="34" charset="0"/>
                </a:rPr>
                <a:t>25%</a:t>
              </a:r>
              <a:endParaRPr lang="ru-RU" sz="2400" dirty="0">
                <a:latin typeface="Bahnschrift Condensed" panose="020B0502040204020203" pitchFamily="34" charset="0"/>
              </a:endParaRPr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2530119" y="3568475"/>
              <a:ext cx="1464146" cy="38588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Bahnschrift Condensed" panose="020B0502040204020203" pitchFamily="34" charset="0"/>
                </a:rPr>
                <a:t>~ </a:t>
              </a:r>
              <a:r>
                <a:rPr lang="ru-RU" sz="2400" dirty="0" smtClean="0">
                  <a:latin typeface="Bahnschrift Condensed" panose="020B0502040204020203" pitchFamily="34" charset="0"/>
                </a:rPr>
                <a:t>12%</a:t>
              </a:r>
              <a:endParaRPr lang="ru-RU" sz="2400" dirty="0">
                <a:latin typeface="Bahnschrift Condensed" panose="020B0502040204020203" pitchFamily="34" charset="0"/>
              </a:endParaRPr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4283968" y="3568475"/>
              <a:ext cx="1464146" cy="395810"/>
            </a:xfrm>
            <a:prstGeom prst="roundRect">
              <a:avLst/>
            </a:prstGeom>
            <a:solidFill>
              <a:srgbClr val="5AD3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Bahnschrift Condensed" panose="020B0502040204020203" pitchFamily="34" charset="0"/>
                </a:rPr>
                <a:t>~ </a:t>
              </a:r>
              <a:r>
                <a:rPr lang="ru-RU" sz="2400" dirty="0" smtClean="0">
                  <a:latin typeface="Bahnschrift Condensed" panose="020B0502040204020203" pitchFamily="34" charset="0"/>
                </a:rPr>
                <a:t>63%</a:t>
              </a:r>
              <a:endParaRPr lang="ru-RU" sz="2400" dirty="0">
                <a:latin typeface="Bahnschrift Condensed" panose="020B0502040204020203" pitchFamily="34" charset="0"/>
              </a:endParaRPr>
            </a:p>
          </p:txBody>
        </p:sp>
      </p:grpSp>
      <p:sp>
        <p:nvSpPr>
          <p:cNvPr id="23" name="TextBox 10"/>
          <p:cNvSpPr txBox="1">
            <a:spLocks noChangeArrowheads="1"/>
          </p:cNvSpPr>
          <p:nvPr/>
        </p:nvSpPr>
        <p:spPr bwMode="auto">
          <a:xfrm>
            <a:off x="5683618" y="1287300"/>
            <a:ext cx="355394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600" b="1" dirty="0" smtClean="0">
                <a:solidFill>
                  <a:srgbClr val="CC0000"/>
                </a:solidFill>
                <a:latin typeface="Bahnschrift SemiBold Condensed" panose="020B0502040204020203" pitchFamily="34" charset="0"/>
              </a:rPr>
              <a:t>САМЫЙ СИЛЬНЫЙ МОТИВ К РАБОТЕ – ЭТО …</a:t>
            </a:r>
          </a:p>
          <a:p>
            <a:pPr eaLnBrk="1" hangingPunct="1"/>
            <a:r>
              <a:rPr lang="ru-RU" altLang="ru-RU" sz="16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1</a:t>
            </a:r>
            <a:r>
              <a:rPr lang="ru-RU" altLang="ru-RU" sz="16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. </a:t>
            </a:r>
            <a:r>
              <a:rPr lang="ru-RU" altLang="ru-RU" sz="16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Финансовая независимость (87%)</a:t>
            </a:r>
          </a:p>
          <a:p>
            <a:pPr eaLnBrk="1" hangingPunct="1"/>
            <a:r>
              <a:rPr lang="ru-RU" altLang="ru-RU" sz="16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2. Изучение содержания работы (проба) (23%)</a:t>
            </a:r>
            <a:endParaRPr lang="ru-RU" altLang="ru-RU" sz="16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  <a:p>
            <a:pPr eaLnBrk="1" hangingPunct="1"/>
            <a:r>
              <a:rPr lang="ru-RU" altLang="ru-RU" sz="16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3. Построение карьеры (32%)</a:t>
            </a:r>
            <a:endParaRPr lang="ru-RU" altLang="ru-RU" sz="16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  <a:p>
            <a:pPr eaLnBrk="1" hangingPunct="1"/>
            <a:r>
              <a:rPr lang="ru-RU" altLang="ru-RU" sz="16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4. Самоутверждение в профессии (11%)</a:t>
            </a:r>
            <a:endParaRPr lang="ru-RU" altLang="ru-RU" sz="16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25" name="TextBox 8"/>
          <p:cNvSpPr txBox="1">
            <a:spLocks noChangeArrowheads="1"/>
          </p:cNvSpPr>
          <p:nvPr/>
        </p:nvSpPr>
        <p:spPr bwMode="auto">
          <a:xfrm>
            <a:off x="357724" y="3409948"/>
            <a:ext cx="825310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1600" b="1" dirty="0">
                <a:solidFill>
                  <a:srgbClr val="00B050"/>
                </a:solidFill>
                <a:latin typeface="Bahnschrift SemiLight SemiConde" panose="020B0502040204020203" pitchFamily="34" charset="0"/>
              </a:rPr>
              <a:t>!! Критически важно понимание возможности горизонтального и вертикального развития </a:t>
            </a:r>
            <a:r>
              <a:rPr lang="ru-RU" altLang="ru-RU" sz="1600" b="1" dirty="0" smtClean="0">
                <a:solidFill>
                  <a:srgbClr val="00B050"/>
                </a:solidFill>
                <a:latin typeface="Bahnschrift SemiLight SemiConde" panose="020B0502040204020203" pitchFamily="34" charset="0"/>
              </a:rPr>
              <a:t>карьеры</a:t>
            </a:r>
          </a:p>
          <a:p>
            <a:pPr eaLnBrk="1" hangingPunct="1"/>
            <a:r>
              <a:rPr lang="ru-RU" altLang="ru-RU" sz="1400" b="1" dirty="0" smtClean="0">
                <a:solidFill>
                  <a:srgbClr val="00B050"/>
                </a:solidFill>
                <a:latin typeface="Bahnschrift SemiLight SemiConde" panose="020B0502040204020203" pitchFamily="34" charset="0"/>
              </a:rPr>
              <a:t> </a:t>
            </a:r>
            <a:endParaRPr lang="ru-RU" altLang="ru-RU" b="1" dirty="0">
              <a:solidFill>
                <a:srgbClr val="00B050"/>
              </a:solidFill>
              <a:latin typeface="Bahnschrift SemiLight SemiConde" panose="020B0502040204020203" pitchFamily="34" charset="0"/>
            </a:endParaRPr>
          </a:p>
          <a:p>
            <a:pPr eaLnBrk="1" hangingPunct="1"/>
            <a:r>
              <a:rPr lang="ru-RU" altLang="ru-RU" dirty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!! </a:t>
            </a:r>
            <a:r>
              <a:rPr lang="ru-RU" altLang="ru-RU" dirty="0" smtClean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Каждая из обозначенных групп требует изменение роли преподавателя</a:t>
            </a:r>
          </a:p>
          <a:p>
            <a:pPr eaLnBrk="1" hangingPunct="1"/>
            <a:r>
              <a:rPr lang="ru-RU" altLang="ru-RU" dirty="0" smtClean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!! Необходимо </a:t>
            </a:r>
            <a:r>
              <a:rPr lang="ru-RU" altLang="ru-RU" dirty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осознание значимости и ценности профессии</a:t>
            </a:r>
          </a:p>
          <a:p>
            <a:pPr eaLnBrk="1" hangingPunct="1"/>
            <a:r>
              <a:rPr lang="ru-RU" altLang="ru-RU" dirty="0">
                <a:solidFill>
                  <a:srgbClr val="002060"/>
                </a:solidFill>
                <a:latin typeface="Bahnschrift SemiLight SemiConde" panose="020B0502040204020203" pitchFamily="34" charset="0"/>
              </a:rPr>
              <a:t>!! Важно ощущение себя частью коллектива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3527" y="123478"/>
            <a:ext cx="6192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ПРОФЕССИОНАЛЬНАЯ АКТИВНОСТЬ СТУДЕНТОВ</a:t>
            </a:r>
            <a:endParaRPr lang="ru-RU" sz="2800" b="1" dirty="0"/>
          </a:p>
        </p:txBody>
      </p:sp>
      <p:pic>
        <p:nvPicPr>
          <p:cNvPr id="17" name="Picture 5" descr="C:\Users\Оксана Дьякова\Desktop\иконки\Logo_TSPK__big_blue.png">
            <a:hlinkClick r:id="rId6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468" y="4515966"/>
            <a:ext cx="892726" cy="55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9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218" y="534727"/>
            <a:ext cx="8784976" cy="3394075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  <a:cs typeface="Arial" charset="0"/>
              </a:rPr>
              <a:t>Опрос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  <a:cs typeface="Arial" charset="0"/>
              </a:rPr>
              <a:t>выпускников (2022-2023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  <a:cs typeface="Arial" charset="0"/>
              </a:rPr>
              <a:t>уч.года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  <a:cs typeface="Arial" charset="0"/>
              </a:rPr>
              <a:t>), октябрь 2022 года</a:t>
            </a: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  <a:latin typeface="Bahnschrift Condensed" panose="020B0502040204020203" pitchFamily="34" charset="0"/>
              <a:cs typeface="Arial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B050"/>
                </a:solidFill>
                <a:latin typeface="Bahnschrift Condensed" panose="020B0502040204020203" pitchFamily="34" charset="0"/>
                <a:cs typeface="Arial" charset="0"/>
              </a:rPr>
              <a:t>Работа по профессии: </a:t>
            </a:r>
            <a:r>
              <a:rPr lang="ru-RU" sz="2400" dirty="0">
                <a:solidFill>
                  <a:srgbClr val="00B050"/>
                </a:solidFill>
                <a:latin typeface="Bahnschrift Condensed" panose="020B0502040204020203" pitchFamily="34" charset="0"/>
                <a:cs typeface="Arial" charset="0"/>
              </a:rPr>
              <a:t>да – 55%, не определилась – 41%, нет  – 4%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B050"/>
                </a:solidFill>
                <a:latin typeface="Bahnschrift Condensed" panose="020B0502040204020203" pitchFamily="34" charset="0"/>
                <a:cs typeface="Arial" charset="0"/>
              </a:rPr>
              <a:t>Что является важным при трудоустройстве по профессии: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B050"/>
                </a:solidFill>
                <a:latin typeface="Bahnschrift Condensed" panose="020B0502040204020203" pitchFamily="34" charset="0"/>
                <a:cs typeface="Arial" charset="0"/>
              </a:rPr>
              <a:t> </a:t>
            </a:r>
            <a:r>
              <a:rPr lang="ru-RU" sz="2400" dirty="0">
                <a:solidFill>
                  <a:srgbClr val="00B050"/>
                </a:solidFill>
                <a:latin typeface="Bahnschrift Condensed" panose="020B0502040204020203" pitchFamily="34" charset="0"/>
                <a:cs typeface="Arial" charset="0"/>
              </a:rPr>
              <a:t>зарплата – 55%, статус, карьера – 36</a:t>
            </a:r>
            <a:r>
              <a:rPr lang="ru-RU" sz="2400" dirty="0" smtClean="0">
                <a:solidFill>
                  <a:srgbClr val="00B050"/>
                </a:solidFill>
                <a:latin typeface="Bahnschrift Condensed" panose="020B0502040204020203" pitchFamily="34" charset="0"/>
                <a:cs typeface="Arial" charset="0"/>
              </a:rPr>
              <a:t>%, </a:t>
            </a:r>
            <a:r>
              <a:rPr lang="ru-RU" sz="2400" dirty="0">
                <a:solidFill>
                  <a:srgbClr val="00B050"/>
                </a:solidFill>
                <a:latin typeface="Bahnschrift Condensed" panose="020B0502040204020203" pitchFamily="34" charset="0"/>
                <a:cs typeface="Arial" charset="0"/>
              </a:rPr>
              <a:t>график работы – 36%, </a:t>
            </a:r>
            <a:r>
              <a:rPr lang="ru-RU" sz="2400" dirty="0" smtClean="0">
                <a:solidFill>
                  <a:srgbClr val="00B050"/>
                </a:solidFill>
                <a:latin typeface="Bahnschrift Condensed" panose="020B0502040204020203" pitchFamily="34" charset="0"/>
                <a:cs typeface="Arial" charset="0"/>
              </a:rPr>
              <a:t>социальная </a:t>
            </a:r>
            <a:r>
              <a:rPr lang="ru-RU" sz="2400" dirty="0">
                <a:solidFill>
                  <a:srgbClr val="00B050"/>
                </a:solidFill>
                <a:latin typeface="Bahnschrift Condensed" panose="020B0502040204020203" pitchFamily="34" charset="0"/>
                <a:cs typeface="Arial" charset="0"/>
              </a:rPr>
              <a:t>значимость – 9%, </a:t>
            </a:r>
            <a:r>
              <a:rPr lang="ru-RU" sz="2400" dirty="0" smtClean="0">
                <a:solidFill>
                  <a:srgbClr val="FF0000"/>
                </a:solidFill>
                <a:latin typeface="Bahnschrift Condensed" panose="020B0502040204020203" pitchFamily="34" charset="0"/>
                <a:cs typeface="Arial" charset="0"/>
              </a:rPr>
              <a:t>отпуск </a:t>
            </a:r>
            <a:r>
              <a:rPr lang="ru-RU" sz="2400" dirty="0">
                <a:solidFill>
                  <a:srgbClr val="FF0000"/>
                </a:solidFill>
                <a:latin typeface="Bahnschrift Condensed" panose="020B0502040204020203" pitchFamily="34" charset="0"/>
                <a:cs typeface="Arial" charset="0"/>
              </a:rPr>
              <a:t>летом – 0%.</a:t>
            </a:r>
          </a:p>
          <a:p>
            <a:pPr marL="0" indent="0">
              <a:buNone/>
            </a:pPr>
            <a:endParaRPr lang="ru-RU" sz="1800" b="1" dirty="0">
              <a:solidFill>
                <a:srgbClr val="0070C0"/>
              </a:solidFill>
              <a:latin typeface="Bahnschrift Condensed" panose="020B0502040204020203" pitchFamily="34" charset="0"/>
              <a:cs typeface="Arial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Bahnschrift Condensed" panose="020B0502040204020203" pitchFamily="34" charset="0"/>
                <a:cs typeface="Arial" charset="0"/>
              </a:rPr>
              <a:t>Причины отказа работать по профессии: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Bahnschrift Condensed" panose="020B0502040204020203" pitchFamily="34" charset="0"/>
                <a:cs typeface="Arial" charset="0"/>
              </a:rPr>
              <a:t>Большая нагрузка 59%,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ahnschrift Condensed" panose="020B0502040204020203" pitchFamily="34" charset="0"/>
                <a:cs typeface="Arial" charset="0"/>
              </a:rPr>
              <a:t>стрессы,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Bahnschrift Condensed" panose="020B0502040204020203" pitchFamily="34" charset="0"/>
                <a:cs typeface="Arial" charset="0"/>
              </a:rPr>
              <a:t>маленькая зарплата – 27%, ответственность – 23%, не оправдались ожидания (зарплата, помощь, поддержка) – 15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ahnschrift Condensed" panose="020B0502040204020203" pitchFamily="34" charset="0"/>
                <a:cs typeface="Arial" charset="0"/>
              </a:rPr>
              <a:t>%, проблемные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Bahnschrift Condensed" panose="020B0502040204020203" pitchFamily="34" charset="0"/>
                <a:cs typeface="Arial" charset="0"/>
              </a:rPr>
              <a:t>родители – 14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ahnschrift Condensed" panose="020B0502040204020203" pitchFamily="34" charset="0"/>
                <a:cs typeface="Arial" charset="0"/>
              </a:rPr>
              <a:t>%.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Bahnschrift Condensed" panose="020B0502040204020203" pitchFamily="34" charset="0"/>
              <a:cs typeface="Arial" charset="0"/>
            </a:endParaRPr>
          </a:p>
          <a:p>
            <a:pPr>
              <a:buFontTx/>
              <a:buChar char="-"/>
            </a:pPr>
            <a:endParaRPr lang="ru-RU" sz="2000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Picture 5" descr="C:\Users\Оксана Дьякова\Desktop\иконки\Logo_TSPK__big_blue.png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468" y="4515966"/>
            <a:ext cx="892726" cy="55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Оксана Дьякова\Desktop\иконки\problem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558670"/>
            <a:ext cx="850432" cy="850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Оксана Дьякова\Desktop\иконки\free-icon-resources-1838317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5486"/>
            <a:ext cx="678483" cy="6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699792" y="2614554"/>
            <a:ext cx="35974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Профессиональная  пассивность</a:t>
            </a: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06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55672" y="-111919"/>
            <a:ext cx="1460993" cy="14609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12560" y="84819"/>
            <a:ext cx="8229600" cy="85725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АЛГОРИТМ ПО ПРОФЕССИОНАЛЬНОМУ ОРИЕНТИРОВАНИЮ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535" y="791300"/>
            <a:ext cx="8579296" cy="339407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400" dirty="0"/>
              <a:t>Проведение </a:t>
            </a:r>
            <a:r>
              <a:rPr lang="ru-RU" sz="2400" dirty="0" smtClean="0"/>
              <a:t> круглых столов , онлайн-встреч </a:t>
            </a:r>
            <a:r>
              <a:rPr lang="ru-RU" sz="2400" dirty="0"/>
              <a:t>с действующими выпускниками</a:t>
            </a: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 smtClean="0"/>
              <a:t>Профессиональные консультации (психолог, работодатель), построение профессиональной траектории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Посещение/экскурсии в лучшие ОО города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Участие в мастер-классах для учащихся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школ города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Посещение открытых уроков-мероприятий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 </a:t>
            </a:r>
            <a:r>
              <a:rPr lang="ru-RU" sz="2400" dirty="0" smtClean="0"/>
              <a:t>    в ОО города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Временная замена учителя в ОО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Заключение целевых договоров с ОО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5" descr="C:\Users\Оксана Дьякова\Desktop\иконки\Logo_TSPK__big_blue.png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468" y="4515966"/>
            <a:ext cx="892726" cy="55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TSPK_kyrs\Desktop\фото мастер-классов\профпроба Графический диктант_2022-11-18_13-24-23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05" b="19110"/>
          <a:stretch/>
        </p:blipFill>
        <p:spPr bwMode="auto">
          <a:xfrm>
            <a:off x="7020272" y="2055554"/>
            <a:ext cx="1893041" cy="13605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C:\Users\TSPK_kyrs\Desktop\фото мастер-классов\мастер-класс Развиваемся исследуя_2022-11-18_13-25-03.jpg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9" t="14012" r="-2" b="23257"/>
          <a:stretch/>
        </p:blipFill>
        <p:spPr bwMode="auto">
          <a:xfrm>
            <a:off x="6372200" y="3651870"/>
            <a:ext cx="2291548" cy="12399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2204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20175</TotalTime>
  <Words>531</Words>
  <Application>Microsoft Office PowerPoint</Application>
  <PresentationFormat>Экран (16:9)</PresentationFormat>
  <Paragraphs>86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6" baseType="lpstr">
      <vt:lpstr>맑은 고딕</vt:lpstr>
      <vt:lpstr>Arial</vt:lpstr>
      <vt:lpstr>Bahnschrift Condensed</vt:lpstr>
      <vt:lpstr>Bahnschrift Light Condensed</vt:lpstr>
      <vt:lpstr>Bahnschrift SemiBold Condensed</vt:lpstr>
      <vt:lpstr>Bahnschrift SemiLight Condensed</vt:lpstr>
      <vt:lpstr>Bahnschrift SemiLight SemiConde</vt:lpstr>
      <vt:lpstr>Calibri</vt:lpstr>
      <vt:lpstr>Cambria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АЛГОРИТМ ПО ПРОФЕССИОНАЛЬНОМУ ОРИЕНТИРОВАНИЮ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РЕЗУЛЬТАТЫ деятельности И ПЕРСПЕКТИВЫ РАЗВИТИЯ КОЛЛЕДЖА 2018-2019 УЧЕБНЫЙ ГОД</dc:title>
  <dc:creator>TSPK-207</dc:creator>
  <cp:lastModifiedBy>TSPK_kyrs</cp:lastModifiedBy>
  <cp:revision>444</cp:revision>
  <cp:lastPrinted>2021-08-31T04:29:35Z</cp:lastPrinted>
  <dcterms:created xsi:type="dcterms:W3CDTF">2018-08-31T07:06:31Z</dcterms:created>
  <dcterms:modified xsi:type="dcterms:W3CDTF">2022-11-29T13:36:11Z</dcterms:modified>
</cp:coreProperties>
</file>