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jpeg" ContentType="image/jpeg"/>
  <Override PartName="/ppt/media/image2.png" ContentType="image/png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24.xml.rels" ContentType="application/vnd.openxmlformats-package.relationships+xml"/>
  <Override PartName="/ppt/slides/_rels/slide15.xml.rels" ContentType="application/vnd.openxmlformats-package.relationships+xml"/>
  <Override PartName="/ppt/slides/_rels/slide31.xml.rels" ContentType="application/vnd.openxmlformats-package.relationships+xml"/>
  <Override PartName="/ppt/slides/_rels/slide4.xml.rels" ContentType="application/vnd.openxmlformats-package.relationships+xml"/>
  <Override PartName="/ppt/slides/_rels/slide8.xml.rels" ContentType="application/vnd.openxmlformats-package.relationships+xml"/>
  <Override PartName="/ppt/slides/_rels/slide27.xml.rels" ContentType="application/vnd.openxmlformats-package.relationships+xml"/>
  <Override PartName="/ppt/slides/_rels/slide2.xml.rels" ContentType="application/vnd.openxmlformats-package.relationships+xml"/>
  <Override PartName="/ppt/slides/_rels/slide21.xml.rels" ContentType="application/vnd.openxmlformats-package.relationships+xml"/>
  <Override PartName="/ppt/slides/_rels/slide5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6.xml.rels" ContentType="application/vnd.openxmlformats-package.relationships+xml"/>
  <Override PartName="/ppt/slides/_rels/slide16.xml.rels" ContentType="application/vnd.openxmlformats-package.relationships+xml"/>
  <Override PartName="/ppt/slides/_rels/slide32.xml.rels" ContentType="application/vnd.openxmlformats-package.relationships+xml"/>
  <Override PartName="/ppt/slides/_rels/slide10.xml.rels" ContentType="application/vnd.openxmlformats-package.relationships+xml"/>
  <Override PartName="/ppt/slides/_rels/slide25.xml.rels" ContentType="application/vnd.openxmlformats-package.relationships+xml"/>
  <Override PartName="/ppt/slides/_rels/slide20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17.xml.rels" ContentType="application/vnd.openxmlformats-package.relationships+xml"/>
  <Override PartName="/ppt/slides/_rels/slide12.xml.rels" ContentType="application/vnd.openxmlformats-package.relationships+xml"/>
  <Override PartName="/ppt/slides/_rels/slide18.xml.rels" ContentType="application/vnd.openxmlformats-package.relationships+xml"/>
  <Override PartName="/ppt/slides/_rels/slide13.xml.rels" ContentType="application/vnd.openxmlformats-package.relationships+xml"/>
  <Override PartName="/ppt/slides/_rels/slide19.xml.rels" ContentType="application/vnd.openxmlformats-package.relationships+xml"/>
  <Override PartName="/ppt/slides/_rels/slide9.xml.rels" ContentType="application/vnd.openxmlformats-package.relationships+xml"/>
  <Override PartName="/ppt/slides/_rels/slide3.xml.rels" ContentType="application/vnd.openxmlformats-package.relationships+xml"/>
  <Override PartName="/ppt/slides/_rels/slide28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14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6.xml" ContentType="application/vnd.openxmlformats-officedocument.presentationml.slide+xml"/>
  <Override PartName="/ppt/slides/slide32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8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0"/>
            <a:ext cx="9159120" cy="6857280"/>
            <a:chOff x="0" y="0"/>
            <a:chExt cx="9159120" cy="6857280"/>
          </a:xfrm>
        </p:grpSpPr>
        <p:sp>
          <p:nvSpPr>
            <p:cNvPr id="1" name="CustomShape 2"/>
            <p:cNvSpPr/>
            <p:nvPr/>
          </p:nvSpPr>
          <p:spPr>
            <a:xfrm>
              <a:off x="8305920" y="1440"/>
              <a:ext cx="837360" cy="6855840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f0f0f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1676520" y="0"/>
              <a:ext cx="304200" cy="685728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2743200" y="0"/>
              <a:ext cx="685080" cy="685728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3581280" y="0"/>
              <a:ext cx="380160" cy="6857280"/>
            </a:xfrm>
            <a:prstGeom prst="rect">
              <a:avLst/>
            </a:prstGeom>
            <a:solidFill>
              <a:schemeClr val="bg1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2133720" y="0"/>
              <a:ext cx="60876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762120" y="0"/>
              <a:ext cx="91368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457200" y="0"/>
              <a:ext cx="30420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50000">
                  <a:srgbClr val="511b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0" y="0"/>
              <a:ext cx="456480" cy="6857280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3429000" y="0"/>
              <a:ext cx="38016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4419720" y="0"/>
              <a:ext cx="837360" cy="685728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1981080" y="0"/>
              <a:ext cx="227880" cy="6857280"/>
            </a:xfrm>
            <a:prstGeom prst="rect">
              <a:avLst/>
            </a:prstGeom>
            <a:solidFill>
              <a:schemeClr val="bg2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5238720" y="0"/>
              <a:ext cx="399240" cy="6857280"/>
            </a:xfrm>
            <a:prstGeom prst="rect">
              <a:avLst/>
            </a:prstGeom>
            <a:solidFill>
              <a:schemeClr val="bg2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" name="CustomShape 14"/>
            <p:cNvSpPr/>
            <p:nvPr/>
          </p:nvSpPr>
          <p:spPr>
            <a:xfrm>
              <a:off x="7391520" y="0"/>
              <a:ext cx="22788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50000">
                  <a:srgbClr val="5c1e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7315200" y="0"/>
              <a:ext cx="106596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0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5562720" y="0"/>
              <a:ext cx="99000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5000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6095880" y="0"/>
              <a:ext cx="837360" cy="685728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6934320" y="0"/>
              <a:ext cx="38016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50000">
                  <a:srgbClr val="5c1e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4254480" y="0"/>
              <a:ext cx="24048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3755880" y="0"/>
              <a:ext cx="532800" cy="685728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1440" y="6151680"/>
              <a:ext cx="9143280" cy="705600"/>
            </a:xfrm>
            <a:custGeom>
              <a:avLst/>
              <a:gdLst/>
              <a:ahLst/>
              <a:rect l="l" t="t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0" y="6138720"/>
              <a:ext cx="9159120" cy="275400"/>
            </a:xfrm>
            <a:custGeom>
              <a:avLst/>
              <a:gdLst/>
              <a:ahLst/>
              <a:rect l="l" t="t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00000"/>
                </a:gs>
                <a:gs pos="50000">
                  <a:srgbClr val="080808"/>
                </a:gs>
                <a:gs pos="100000">
                  <a:srgbClr val="0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2" name="Group 23"/>
          <p:cNvGrpSpPr/>
          <p:nvPr/>
        </p:nvGrpSpPr>
        <p:grpSpPr>
          <a:xfrm>
            <a:off x="0" y="0"/>
            <a:ext cx="9159120" cy="6857280"/>
            <a:chOff x="0" y="0"/>
            <a:chExt cx="9159120" cy="6857280"/>
          </a:xfrm>
        </p:grpSpPr>
        <p:sp>
          <p:nvSpPr>
            <p:cNvPr id="23" name="CustomShape 24"/>
            <p:cNvSpPr/>
            <p:nvPr/>
          </p:nvSpPr>
          <p:spPr>
            <a:xfrm>
              <a:off x="8305920" y="1440"/>
              <a:ext cx="837360" cy="6855840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f0f0f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" name="CustomShape 25"/>
            <p:cNvSpPr/>
            <p:nvPr/>
          </p:nvSpPr>
          <p:spPr>
            <a:xfrm>
              <a:off x="1676520" y="0"/>
              <a:ext cx="304200" cy="685728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" name="CustomShape 26"/>
            <p:cNvSpPr/>
            <p:nvPr/>
          </p:nvSpPr>
          <p:spPr>
            <a:xfrm>
              <a:off x="2743200" y="0"/>
              <a:ext cx="685080" cy="685728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" name="CustomShape 27"/>
            <p:cNvSpPr/>
            <p:nvPr/>
          </p:nvSpPr>
          <p:spPr>
            <a:xfrm>
              <a:off x="3581280" y="0"/>
              <a:ext cx="380160" cy="6857280"/>
            </a:xfrm>
            <a:prstGeom prst="rect">
              <a:avLst/>
            </a:prstGeom>
            <a:solidFill>
              <a:schemeClr val="bg1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" name="CustomShape 28"/>
            <p:cNvSpPr/>
            <p:nvPr/>
          </p:nvSpPr>
          <p:spPr>
            <a:xfrm>
              <a:off x="2133720" y="0"/>
              <a:ext cx="60876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" name="CustomShape 29"/>
            <p:cNvSpPr/>
            <p:nvPr/>
          </p:nvSpPr>
          <p:spPr>
            <a:xfrm>
              <a:off x="762120" y="0"/>
              <a:ext cx="91368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" name="CustomShape 30"/>
            <p:cNvSpPr/>
            <p:nvPr/>
          </p:nvSpPr>
          <p:spPr>
            <a:xfrm>
              <a:off x="457200" y="0"/>
              <a:ext cx="30420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50000">
                  <a:srgbClr val="511b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" name="CustomShape 31"/>
            <p:cNvSpPr/>
            <p:nvPr/>
          </p:nvSpPr>
          <p:spPr>
            <a:xfrm>
              <a:off x="0" y="0"/>
              <a:ext cx="456480" cy="6857280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" name="CustomShape 32"/>
            <p:cNvSpPr/>
            <p:nvPr/>
          </p:nvSpPr>
          <p:spPr>
            <a:xfrm>
              <a:off x="3429000" y="0"/>
              <a:ext cx="38016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2" name="CustomShape 33"/>
            <p:cNvSpPr/>
            <p:nvPr/>
          </p:nvSpPr>
          <p:spPr>
            <a:xfrm>
              <a:off x="4419720" y="0"/>
              <a:ext cx="837360" cy="685728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3" name="CustomShape 34"/>
            <p:cNvSpPr/>
            <p:nvPr/>
          </p:nvSpPr>
          <p:spPr>
            <a:xfrm>
              <a:off x="1981080" y="0"/>
              <a:ext cx="227880" cy="6857280"/>
            </a:xfrm>
            <a:prstGeom prst="rect">
              <a:avLst/>
            </a:prstGeom>
            <a:solidFill>
              <a:schemeClr val="bg2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4" name="CustomShape 35"/>
            <p:cNvSpPr/>
            <p:nvPr/>
          </p:nvSpPr>
          <p:spPr>
            <a:xfrm>
              <a:off x="5238720" y="0"/>
              <a:ext cx="399240" cy="6857280"/>
            </a:xfrm>
            <a:prstGeom prst="rect">
              <a:avLst/>
            </a:prstGeom>
            <a:solidFill>
              <a:schemeClr val="bg2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" name="CustomShape 36"/>
            <p:cNvSpPr/>
            <p:nvPr/>
          </p:nvSpPr>
          <p:spPr>
            <a:xfrm>
              <a:off x="7391520" y="0"/>
              <a:ext cx="22788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50000">
                  <a:srgbClr val="5c1e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" name="CustomShape 37"/>
            <p:cNvSpPr/>
            <p:nvPr/>
          </p:nvSpPr>
          <p:spPr>
            <a:xfrm>
              <a:off x="7315200" y="0"/>
              <a:ext cx="106596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0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" name="CustomShape 38"/>
            <p:cNvSpPr/>
            <p:nvPr/>
          </p:nvSpPr>
          <p:spPr>
            <a:xfrm>
              <a:off x="5562720" y="0"/>
              <a:ext cx="99000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5000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8" name="CustomShape 39"/>
            <p:cNvSpPr/>
            <p:nvPr/>
          </p:nvSpPr>
          <p:spPr>
            <a:xfrm>
              <a:off x="6095880" y="0"/>
              <a:ext cx="837360" cy="685728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9" name="CustomShape 40"/>
            <p:cNvSpPr/>
            <p:nvPr/>
          </p:nvSpPr>
          <p:spPr>
            <a:xfrm>
              <a:off x="6934320" y="0"/>
              <a:ext cx="38016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50000">
                  <a:srgbClr val="5c1e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" name="CustomShape 41"/>
            <p:cNvSpPr/>
            <p:nvPr/>
          </p:nvSpPr>
          <p:spPr>
            <a:xfrm>
              <a:off x="4254480" y="0"/>
              <a:ext cx="24048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" name="CustomShape 42"/>
            <p:cNvSpPr/>
            <p:nvPr/>
          </p:nvSpPr>
          <p:spPr>
            <a:xfrm>
              <a:off x="3755880" y="0"/>
              <a:ext cx="532800" cy="685728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" name="CustomShape 43"/>
            <p:cNvSpPr/>
            <p:nvPr/>
          </p:nvSpPr>
          <p:spPr>
            <a:xfrm>
              <a:off x="1440" y="6151680"/>
              <a:ext cx="9143280" cy="705600"/>
            </a:xfrm>
            <a:custGeom>
              <a:avLst/>
              <a:gdLst/>
              <a:ahLst/>
              <a:rect l="l" t="t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" name="CustomShape 44"/>
            <p:cNvSpPr/>
            <p:nvPr/>
          </p:nvSpPr>
          <p:spPr>
            <a:xfrm>
              <a:off x="0" y="6138720"/>
              <a:ext cx="9159120" cy="275400"/>
            </a:xfrm>
            <a:custGeom>
              <a:avLst/>
              <a:gdLst/>
              <a:ahLst/>
              <a:rect l="l" t="t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00000"/>
                </a:gs>
                <a:gs pos="50000">
                  <a:srgbClr val="080808"/>
                </a:gs>
                <a:gs pos="100000">
                  <a:srgbClr val="0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44" name="PlaceHolder 45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8880" cy="113904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5" name="PlaceHolder 4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8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1"/>
          <p:cNvGrpSpPr/>
          <p:nvPr/>
        </p:nvGrpSpPr>
        <p:grpSpPr>
          <a:xfrm>
            <a:off x="0" y="0"/>
            <a:ext cx="9159120" cy="6857280"/>
            <a:chOff x="0" y="0"/>
            <a:chExt cx="9159120" cy="6857280"/>
          </a:xfrm>
        </p:grpSpPr>
        <p:sp>
          <p:nvSpPr>
            <p:cNvPr id="83" name="CustomShape 2"/>
            <p:cNvSpPr/>
            <p:nvPr/>
          </p:nvSpPr>
          <p:spPr>
            <a:xfrm>
              <a:off x="8305920" y="1440"/>
              <a:ext cx="837360" cy="6855840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f0f0f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" name="CustomShape 3"/>
            <p:cNvSpPr/>
            <p:nvPr/>
          </p:nvSpPr>
          <p:spPr>
            <a:xfrm>
              <a:off x="1676520" y="0"/>
              <a:ext cx="304200" cy="685728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" name="CustomShape 4"/>
            <p:cNvSpPr/>
            <p:nvPr/>
          </p:nvSpPr>
          <p:spPr>
            <a:xfrm>
              <a:off x="2743200" y="0"/>
              <a:ext cx="685080" cy="685728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" name="CustomShape 5"/>
            <p:cNvSpPr/>
            <p:nvPr/>
          </p:nvSpPr>
          <p:spPr>
            <a:xfrm>
              <a:off x="3581280" y="0"/>
              <a:ext cx="380160" cy="6857280"/>
            </a:xfrm>
            <a:prstGeom prst="rect">
              <a:avLst/>
            </a:prstGeom>
            <a:solidFill>
              <a:schemeClr val="bg1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" name="CustomShape 6"/>
            <p:cNvSpPr/>
            <p:nvPr/>
          </p:nvSpPr>
          <p:spPr>
            <a:xfrm>
              <a:off x="2133720" y="0"/>
              <a:ext cx="60876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" name="CustomShape 7"/>
            <p:cNvSpPr/>
            <p:nvPr/>
          </p:nvSpPr>
          <p:spPr>
            <a:xfrm>
              <a:off x="762120" y="0"/>
              <a:ext cx="91368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" name="CustomShape 8"/>
            <p:cNvSpPr/>
            <p:nvPr/>
          </p:nvSpPr>
          <p:spPr>
            <a:xfrm>
              <a:off x="457200" y="0"/>
              <a:ext cx="30420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50000">
                  <a:srgbClr val="511b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" name="CustomShape 9"/>
            <p:cNvSpPr/>
            <p:nvPr/>
          </p:nvSpPr>
          <p:spPr>
            <a:xfrm>
              <a:off x="0" y="0"/>
              <a:ext cx="456480" cy="6857280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CustomShape 10"/>
            <p:cNvSpPr/>
            <p:nvPr/>
          </p:nvSpPr>
          <p:spPr>
            <a:xfrm>
              <a:off x="3429000" y="0"/>
              <a:ext cx="38016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" name="CustomShape 11"/>
            <p:cNvSpPr/>
            <p:nvPr/>
          </p:nvSpPr>
          <p:spPr>
            <a:xfrm>
              <a:off x="4419720" y="0"/>
              <a:ext cx="837360" cy="685728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" name="CustomShape 12"/>
            <p:cNvSpPr/>
            <p:nvPr/>
          </p:nvSpPr>
          <p:spPr>
            <a:xfrm>
              <a:off x="1981080" y="0"/>
              <a:ext cx="227880" cy="6857280"/>
            </a:xfrm>
            <a:prstGeom prst="rect">
              <a:avLst/>
            </a:prstGeom>
            <a:solidFill>
              <a:schemeClr val="bg2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" name="CustomShape 13"/>
            <p:cNvSpPr/>
            <p:nvPr/>
          </p:nvSpPr>
          <p:spPr>
            <a:xfrm>
              <a:off x="5238720" y="0"/>
              <a:ext cx="399240" cy="6857280"/>
            </a:xfrm>
            <a:prstGeom prst="rect">
              <a:avLst/>
            </a:prstGeom>
            <a:solidFill>
              <a:schemeClr val="bg2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" name="CustomShape 14"/>
            <p:cNvSpPr/>
            <p:nvPr/>
          </p:nvSpPr>
          <p:spPr>
            <a:xfrm>
              <a:off x="7391520" y="0"/>
              <a:ext cx="22788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50000">
                  <a:srgbClr val="5c1e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" name="CustomShape 15"/>
            <p:cNvSpPr/>
            <p:nvPr/>
          </p:nvSpPr>
          <p:spPr>
            <a:xfrm>
              <a:off x="7315200" y="0"/>
              <a:ext cx="106596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0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7" name="CustomShape 16"/>
            <p:cNvSpPr/>
            <p:nvPr/>
          </p:nvSpPr>
          <p:spPr>
            <a:xfrm>
              <a:off x="5562720" y="0"/>
              <a:ext cx="99000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5000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8" name="CustomShape 17"/>
            <p:cNvSpPr/>
            <p:nvPr/>
          </p:nvSpPr>
          <p:spPr>
            <a:xfrm>
              <a:off x="6095880" y="0"/>
              <a:ext cx="837360" cy="685728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" name="CustomShape 18"/>
            <p:cNvSpPr/>
            <p:nvPr/>
          </p:nvSpPr>
          <p:spPr>
            <a:xfrm>
              <a:off x="6934320" y="0"/>
              <a:ext cx="38016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50000">
                  <a:srgbClr val="5c1e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0" name="CustomShape 19"/>
            <p:cNvSpPr/>
            <p:nvPr/>
          </p:nvSpPr>
          <p:spPr>
            <a:xfrm>
              <a:off x="4254480" y="0"/>
              <a:ext cx="240480" cy="685728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1" name="CustomShape 20"/>
            <p:cNvSpPr/>
            <p:nvPr/>
          </p:nvSpPr>
          <p:spPr>
            <a:xfrm>
              <a:off x="3755880" y="0"/>
              <a:ext cx="532800" cy="685728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2" name="CustomShape 21"/>
            <p:cNvSpPr/>
            <p:nvPr/>
          </p:nvSpPr>
          <p:spPr>
            <a:xfrm>
              <a:off x="1440" y="6151680"/>
              <a:ext cx="9143280" cy="705600"/>
            </a:xfrm>
            <a:custGeom>
              <a:avLst/>
              <a:gdLst/>
              <a:ahLst/>
              <a:rect l="l" t="t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3" name="CustomShape 22"/>
            <p:cNvSpPr/>
            <p:nvPr/>
          </p:nvSpPr>
          <p:spPr>
            <a:xfrm>
              <a:off x="0" y="6138720"/>
              <a:ext cx="9159120" cy="275400"/>
            </a:xfrm>
            <a:custGeom>
              <a:avLst/>
              <a:gdLst/>
              <a:ahLst/>
              <a:rect l="l" t="t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00000"/>
                </a:gs>
                <a:gs pos="50000">
                  <a:srgbClr val="080808"/>
                </a:gs>
                <a:gs pos="100000">
                  <a:srgbClr val="000000"/>
                </a:gs>
              </a:gsLst>
              <a:lin ang="0"/>
            </a:gra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4" name="PlaceHolder 2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05" name="PlaceHolder 2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685800" y="1600200"/>
            <a:ext cx="7771680" cy="182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>
              <a:lnSpc>
                <a:spcPct val="100000"/>
              </a:lnSpc>
            </a:pPr>
            <a:br/>
            <a:r>
              <a:rPr b="0" lang="ru-RU" sz="4400" spc="-1" strike="noStrike">
                <a:solidFill>
                  <a:srgbClr val="ffffcc"/>
                </a:solidFill>
                <a:latin typeface="Tahoma"/>
              </a:rPr>
              <a:t> 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43" name="CustomShape 2"/>
          <p:cNvSpPr/>
          <p:nvPr/>
        </p:nvSpPr>
        <p:spPr>
          <a:xfrm>
            <a:off x="-324000" y="4005360"/>
            <a:ext cx="143640" cy="17517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4" name="CustomShape 3"/>
          <p:cNvSpPr/>
          <p:nvPr/>
        </p:nvSpPr>
        <p:spPr>
          <a:xfrm>
            <a:off x="-1728000" y="-864000"/>
            <a:ext cx="12548520" cy="360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i="1" lang="ru-RU" sz="2200" spc="296" strike="noStrike">
                <a:solidFill>
                  <a:srgbClr val="35436a"/>
                </a:solidFill>
                <a:latin typeface="Times New Roman"/>
              </a:rPr>
              <a:t>Министерство науки и образования самарской области</a:t>
            </a:r>
            <a:br/>
            <a:r>
              <a:rPr b="0" i="1" lang="ru-RU" sz="2200" spc="296" strike="noStrike">
                <a:solidFill>
                  <a:srgbClr val="35436a"/>
                </a:solidFill>
                <a:latin typeface="Times New Roman"/>
              </a:rPr>
              <a:t>Государственное  автономное  </a:t>
            </a:r>
            <a:br/>
            <a:r>
              <a:rPr b="0" i="1" lang="ru-RU" sz="2200" spc="296" strike="noStrike">
                <a:solidFill>
                  <a:srgbClr val="35436a"/>
                </a:solidFill>
                <a:latin typeface="Times New Roman"/>
              </a:rPr>
              <a:t>профессиональное образовательное учреждение  </a:t>
            </a:r>
            <a:br/>
            <a:r>
              <a:rPr b="0" i="1" lang="ru-RU" sz="2200" spc="296" strike="noStrike">
                <a:solidFill>
                  <a:srgbClr val="35436a"/>
                </a:solidFill>
                <a:latin typeface="Times New Roman"/>
              </a:rPr>
              <a:t>«Самарский государственный колледж»</a:t>
            </a:r>
            <a:br/>
            <a:r>
              <a:rPr b="1" i="1" lang="ru-RU" sz="2800" spc="-120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45" name="CustomShape 4"/>
          <p:cNvSpPr/>
          <p:nvPr/>
        </p:nvSpPr>
        <p:spPr>
          <a:xfrm>
            <a:off x="424800" y="1440000"/>
            <a:ext cx="8214840" cy="168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3600" spc="-1" strike="noStrike">
                <a:solidFill>
                  <a:srgbClr val="ffffff"/>
                </a:solidFill>
                <a:latin typeface="Tw Cen MT"/>
              </a:rPr>
              <a:t>Практическое занятие № 7. </a:t>
            </a:r>
            <a:r>
              <a:rPr b="0" lang="ru-RU" sz="3600" spc="-1" strike="noStrike">
                <a:solidFill>
                  <a:srgbClr val="ffffff"/>
                </a:solidFill>
                <a:latin typeface="Tw Cen MT"/>
                <a:ea typeface="Noto Sans CJK SC"/>
              </a:rPr>
              <a:t>Разработка бизнес-плана малого предприятия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46" name="CustomShape 5"/>
          <p:cNvSpPr/>
          <p:nvPr/>
        </p:nvSpPr>
        <p:spPr>
          <a:xfrm>
            <a:off x="72000" y="4851000"/>
            <a:ext cx="8927640" cy="620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ffffff"/>
                </a:solidFill>
                <a:latin typeface="Tw Cen MT"/>
              </a:rPr>
              <a:t>Открытый урок в гр. ИС-20-06 провел: преподаватель Ващенко И.Ю.</a:t>
            </a:r>
            <a:endParaRPr b="0" lang="ru-RU" sz="1800" spc="-1" strike="noStrike">
              <a:latin typeface="Arial"/>
            </a:endParaRPr>
          </a:p>
        </p:txBody>
      </p:sp>
      <p:pic>
        <p:nvPicPr>
          <p:cNvPr id="147" name="Picture 2" descr="Обществознание - Учеба - Каталог статей - Teenager"/>
          <p:cNvPicPr/>
          <p:nvPr/>
        </p:nvPicPr>
        <p:blipFill>
          <a:blip r:embed="rId1"/>
          <a:stretch/>
        </p:blipFill>
        <p:spPr>
          <a:xfrm>
            <a:off x="3960000" y="2592000"/>
            <a:ext cx="2735640" cy="2295000"/>
          </a:xfrm>
          <a:prstGeom prst="rect">
            <a:avLst/>
          </a:prstGeom>
          <a:ln>
            <a:noFill/>
          </a:ln>
        </p:spPr>
      </p:pic>
      <p:pic>
        <p:nvPicPr>
          <p:cNvPr id="148" name="Picture 6" descr=""/>
          <p:cNvPicPr/>
          <p:nvPr/>
        </p:nvPicPr>
        <p:blipFill>
          <a:blip r:embed="rId2"/>
          <a:stretch/>
        </p:blipFill>
        <p:spPr>
          <a:xfrm>
            <a:off x="1224000" y="3096000"/>
            <a:ext cx="2087640" cy="1727640"/>
          </a:xfrm>
          <a:prstGeom prst="rect">
            <a:avLst/>
          </a:prstGeom>
          <a:ln>
            <a:noFill/>
          </a:ln>
        </p:spPr>
      </p:pic>
    </p:spTree>
  </p:cSld>
  <p:transition>
    <p:wheel spokes="8"/>
  </p:transition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539640" y="189000"/>
            <a:ext cx="777636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1" lang="ru-RU" sz="4200" spc="-1" strike="noStrike">
                <a:solidFill>
                  <a:srgbClr val="ffffcc"/>
                </a:solidFill>
                <a:latin typeface="Tahoma"/>
              </a:rPr>
              <a:t>В Ы В О Д:</a:t>
            </a:r>
            <a:endParaRPr b="0" lang="ru-RU" sz="4200" spc="-1" strike="noStrike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50920" y="1484280"/>
            <a:ext cx="8228880" cy="4176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     </a:t>
            </a: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В результате составления бизнес-плана можно заранее увидеть будущие проблемы и продумать пути их преодоления, сделать анализ всей хозяйственной деятельности фирмы и дать ответы на многие вопросы (Стоить ли рисковать? Будет ли доход?) </a:t>
            </a:r>
            <a:endParaRPr b="0" lang="ru-RU" sz="32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-684360" y="1341360"/>
            <a:ext cx="8711640" cy="331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057400" indent="-227880" algn="ctr">
              <a:lnSpc>
                <a:spcPct val="100000"/>
              </a:lnSpc>
              <a:spcBef>
                <a:spcPts val="1199"/>
              </a:spcBef>
              <a:tabLst>
                <a:tab algn="l" pos="0"/>
              </a:tabLst>
            </a:pPr>
            <a:r>
              <a:rPr b="1" i="1" lang="ru-RU" sz="6000" spc="-1" strike="noStrike">
                <a:solidFill>
                  <a:srgbClr val="ebf25a"/>
                </a:solidFill>
                <a:latin typeface="Tahoma"/>
              </a:rPr>
              <a:t>Структура и содержание бизнес-плана</a:t>
            </a:r>
            <a:endParaRPr b="0" lang="ru-RU" sz="60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395280" y="62064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1" i="1" lang="ru-RU" sz="4000" spc="-1" strike="noStrike">
                <a:solidFill>
                  <a:srgbClr val="ebf25a"/>
                </a:solidFill>
                <a:latin typeface="Tahoma"/>
              </a:rPr>
              <a:t>     </a:t>
            </a:r>
            <a:r>
              <a:rPr b="1" i="1" lang="ru-RU" sz="4000" spc="-1" strike="noStrike">
                <a:solidFill>
                  <a:srgbClr val="ebf25a"/>
                </a:solidFill>
                <a:latin typeface="Tahoma"/>
              </a:rPr>
              <a:t>Главное правило при разработке бизнес-плана состоит в том, что руководитель фирмы или предприниматель должен </a:t>
            </a:r>
            <a:r>
              <a:rPr b="0" i="1" lang="ru-RU" sz="4000" spc="-1" strike="noStrike" u="sng">
                <a:solidFill>
                  <a:srgbClr val="ffffff"/>
                </a:solidFill>
                <a:uFillTx/>
                <a:latin typeface="Tahoma"/>
              </a:rPr>
              <a:t>самостоятельно </a:t>
            </a:r>
            <a:r>
              <a:rPr b="1" i="1" lang="ru-RU" sz="4000" spc="-1" strike="noStrike">
                <a:solidFill>
                  <a:srgbClr val="ebf25a"/>
                </a:solidFill>
                <a:latin typeface="Tahoma"/>
              </a:rPr>
              <a:t>написать его</a:t>
            </a:r>
            <a:endParaRPr b="0" lang="ru-RU" sz="40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395280" y="476280"/>
            <a:ext cx="8228880" cy="5616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 algn="ctr">
              <a:lnSpc>
                <a:spcPct val="9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ru-RU" sz="2400" spc="-1" strike="noStrike">
                <a:solidFill>
                  <a:srgbClr val="ffffff"/>
                </a:solidFill>
                <a:latin typeface="Tahoma"/>
              </a:rPr>
              <a:t> </a:t>
            </a:r>
            <a:r>
              <a:rPr b="0" lang="ru-RU" sz="2800" spc="-1" strike="noStrike">
                <a:solidFill>
                  <a:srgbClr val="ffffff"/>
                </a:solidFill>
                <a:latin typeface="Tahoma"/>
              </a:rPr>
              <a:t>Бизнес-план  включает следующие составные части</a:t>
            </a:r>
            <a:r>
              <a:rPr b="0" lang="ru-RU" sz="2400" spc="-1" strike="noStrike">
                <a:solidFill>
                  <a:srgbClr val="ffffff"/>
                </a:solidFill>
                <a:latin typeface="Tahoma"/>
              </a:rPr>
              <a:t>:</a:t>
            </a:r>
            <a:endParaRPr b="0" lang="ru-RU" sz="2400" spc="-1" strike="noStrike">
              <a:latin typeface="Arial"/>
            </a:endParaRPr>
          </a:p>
          <a:p>
            <a:pPr marL="343080" indent="-342360" algn="ctr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400" spc="-1" strike="noStrike">
                <a:solidFill>
                  <a:srgbClr val="ffffff"/>
                </a:solidFill>
                <a:latin typeface="Tahoma"/>
              </a:rPr>
              <a:t>Титульный лист</a:t>
            </a: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400" spc="-1" strike="noStrike">
                <a:solidFill>
                  <a:srgbClr val="ffffff"/>
                </a:solidFill>
                <a:latin typeface="Tahoma"/>
              </a:rPr>
              <a:t>Оглавление</a:t>
            </a: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400" spc="-1" strike="noStrike">
                <a:solidFill>
                  <a:srgbClr val="ffffff"/>
                </a:solidFill>
                <a:latin typeface="Tahoma"/>
              </a:rPr>
              <a:t>Резюме</a:t>
            </a: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400" spc="-1" strike="noStrike">
                <a:solidFill>
                  <a:srgbClr val="ffffff"/>
                </a:solidFill>
                <a:latin typeface="Tahoma"/>
              </a:rPr>
              <a:t>История бизнеса (если предприятие уже действует)</a:t>
            </a: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400" spc="-1" strike="noStrike">
                <a:solidFill>
                  <a:srgbClr val="ffffff"/>
                </a:solidFill>
                <a:latin typeface="Tahoma"/>
              </a:rPr>
              <a:t>Описание предприятия (фирмы)</a:t>
            </a: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400" spc="-1" strike="noStrike">
                <a:solidFill>
                  <a:srgbClr val="ffffff"/>
                </a:solidFill>
                <a:latin typeface="Tahoma"/>
              </a:rPr>
              <a:t>Характеристика товара</a:t>
            </a: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400" spc="-1" strike="noStrike">
                <a:solidFill>
                  <a:srgbClr val="ffffff"/>
                </a:solidFill>
                <a:latin typeface="Tahoma"/>
              </a:rPr>
              <a:t>План маркетинга</a:t>
            </a: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400" spc="-1" strike="noStrike">
                <a:solidFill>
                  <a:srgbClr val="ffffff"/>
                </a:solidFill>
                <a:latin typeface="Tahoma"/>
              </a:rPr>
              <a:t>Организационный план</a:t>
            </a: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400" spc="-1" strike="noStrike">
                <a:solidFill>
                  <a:srgbClr val="ffffff"/>
                </a:solidFill>
                <a:latin typeface="Tahoma"/>
              </a:rPr>
              <a:t>Финансовый план</a:t>
            </a: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479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400" spc="-1" strike="noStrike">
                <a:solidFill>
                  <a:srgbClr val="ffffff"/>
                </a:solidFill>
                <a:latin typeface="Tahoma"/>
              </a:rPr>
              <a:t>Приложение к бизнес-плану</a:t>
            </a:r>
            <a:endParaRPr b="0" lang="ru-RU" sz="24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68360" y="260280"/>
            <a:ext cx="842400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1" lang="ru-RU" sz="4600" spc="-1" strike="noStrike" u="sng">
                <a:solidFill>
                  <a:srgbClr val="ffffcc"/>
                </a:solidFill>
                <a:uFillTx/>
                <a:latin typeface="Tahoma"/>
              </a:rPr>
              <a:t>Титульный  лист</a:t>
            </a:r>
            <a:r>
              <a:rPr b="1" lang="ru-RU" sz="3800" spc="-1" strike="noStrike" u="sng">
                <a:solidFill>
                  <a:srgbClr val="ffffcc"/>
                </a:solidFill>
                <a:uFillTx/>
                <a:latin typeface="Tahoma"/>
              </a:rPr>
              <a:t> СОДЕРЖИТ:</a:t>
            </a:r>
            <a:br/>
            <a:endParaRPr b="0" lang="ru-RU" sz="3800" spc="-1" strike="noStrike"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457200" y="160020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 algn="ctr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- заголовок плана</a:t>
            </a:r>
            <a:endParaRPr b="0" lang="ru-RU" sz="3200" spc="-1" strike="noStrike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       </a:t>
            </a: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- наименование фирм</a:t>
            </a:r>
            <a:endParaRPr b="0" lang="ru-RU" sz="3200" spc="-1" strike="noStrike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- вид деятельности</a:t>
            </a:r>
            <a:endParaRPr b="0" lang="ru-RU" sz="3200" spc="-1" strike="noStrike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             </a:t>
            </a: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- период подготовки (дату и год) </a:t>
            </a:r>
            <a:endParaRPr b="0" lang="ru-RU" sz="3200" spc="-1" strike="noStrike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 </a:t>
            </a: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- Ф.И.О. руководителя, его адрес и телефон</a:t>
            </a:r>
            <a:endParaRPr b="0" lang="ru-RU" sz="32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1" lang="ru-RU" sz="3800" spc="-1" strike="noStrike" u="sng">
                <a:solidFill>
                  <a:srgbClr val="ff3300"/>
                </a:solidFill>
                <a:uFillTx/>
                <a:latin typeface="Tahoma"/>
              </a:rPr>
              <a:t>Оглавление</a:t>
            </a:r>
            <a:br/>
            <a:endParaRPr b="0" lang="ru-RU" sz="3800" spc="-1" strike="noStrike"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457200" y="160020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 algn="ctr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      </a:t>
            </a: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Это наиболее читаемая страница бизнес-плана после титульного листа и резюме. Оно должно дать четкое представление </a:t>
            </a:r>
            <a:r>
              <a:rPr b="0" lang="ru-RU" sz="3200" spc="-1" strike="noStrike">
                <a:solidFill>
                  <a:srgbClr val="ebf25a"/>
                </a:solidFill>
                <a:latin typeface="Tahoma"/>
              </a:rPr>
              <a:t>о всем содержании</a:t>
            </a: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 бизнес-плана</a:t>
            </a:r>
            <a:endParaRPr b="0" lang="ru-RU" sz="32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0" lang="ru-RU" sz="7000" spc="-1" strike="noStrike" u="sng">
                <a:solidFill>
                  <a:srgbClr val="ff3300"/>
                </a:solidFill>
                <a:uFillTx/>
                <a:latin typeface="Tahoma"/>
              </a:rPr>
              <a:t>Резюме</a:t>
            </a:r>
            <a:br/>
            <a:endParaRPr b="0" lang="ru-RU" sz="7000" spc="-1" strike="noStrike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457200" y="160020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 algn="ctr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ru-RU" sz="2400" spc="-1" strike="noStrike">
                <a:solidFill>
                  <a:srgbClr val="f2aa68"/>
                </a:solidFill>
                <a:latin typeface="Tahoma"/>
              </a:rPr>
              <a:t>В переводе с французского означает – излагать  вкратце</a:t>
            </a:r>
            <a:r>
              <a:rPr b="0" lang="ru-RU" sz="2800" spc="-1" strike="noStrike">
                <a:solidFill>
                  <a:srgbClr val="ffffff"/>
                </a:solidFill>
                <a:latin typeface="Tahoma"/>
              </a:rPr>
              <a:t>.</a:t>
            </a:r>
            <a:endParaRPr b="0" lang="ru-RU" sz="2800" spc="-1" strike="noStrike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1" lang="ru-RU" sz="2800" spc="-1" strike="noStrike" u="sng">
                <a:solidFill>
                  <a:srgbClr val="ff3300"/>
                </a:solidFill>
                <a:uFillTx/>
                <a:latin typeface="Tahoma"/>
              </a:rPr>
              <a:t> </a:t>
            </a:r>
            <a:r>
              <a:rPr b="1" lang="ru-RU" sz="2800" spc="-1" strike="noStrike" u="sng">
                <a:solidFill>
                  <a:srgbClr val="ff3300"/>
                </a:solidFill>
                <a:uFillTx/>
                <a:latin typeface="Tahoma"/>
              </a:rPr>
              <a:t>Резюме</a:t>
            </a:r>
            <a:r>
              <a:rPr b="0" lang="ru-RU" sz="2800" spc="-1" strike="noStrike">
                <a:solidFill>
                  <a:srgbClr val="ffffff"/>
                </a:solidFill>
                <a:latin typeface="Tahoma"/>
              </a:rPr>
              <a:t>- </a:t>
            </a:r>
            <a:r>
              <a:rPr b="1" i="1" lang="ru-RU" sz="2400" spc="-1" strike="noStrike">
                <a:solidFill>
                  <a:srgbClr val="ebf25a"/>
                </a:solidFill>
                <a:latin typeface="Tahoma"/>
              </a:rPr>
              <a:t>это краткое описание всей деятельности фирмы и вывод.</a:t>
            </a:r>
            <a:endParaRPr b="0" lang="ru-RU" sz="2400" spc="-1" strike="noStrike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ffffff"/>
                </a:solidFill>
                <a:latin typeface="Tahoma"/>
              </a:rPr>
              <a:t>Оно состоит из 3 частей:</a:t>
            </a:r>
            <a:endParaRPr b="0" lang="ru-RU" sz="2800" spc="-1" strike="noStrike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ff3300"/>
                </a:solidFill>
                <a:latin typeface="Tahoma"/>
              </a:rPr>
              <a:t>введение</a:t>
            </a:r>
            <a:r>
              <a:rPr b="0" lang="ru-RU" sz="2800" spc="-1" strike="noStrike">
                <a:solidFill>
                  <a:srgbClr val="ffffff"/>
                </a:solidFill>
                <a:latin typeface="Tahoma"/>
              </a:rPr>
              <a:t>( цели и задачи, суть проекта)</a:t>
            </a:r>
            <a:endParaRPr b="0" lang="ru-RU" sz="2800" spc="-1" strike="noStrike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ff3300"/>
                </a:solidFill>
                <a:latin typeface="Tahoma"/>
              </a:rPr>
              <a:t>основное содержание</a:t>
            </a:r>
            <a:r>
              <a:rPr b="0" lang="ru-RU" sz="2800" spc="-1" strike="noStrike">
                <a:solidFill>
                  <a:srgbClr val="ffffff"/>
                </a:solidFill>
                <a:latin typeface="Tahoma"/>
              </a:rPr>
              <a:t> (вид деятельности, описание товара, источник доходов и т.д.)</a:t>
            </a:r>
            <a:endParaRPr b="0" lang="ru-RU" sz="2800" spc="-1" strike="noStrike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ff3300"/>
                </a:solidFill>
                <a:latin typeface="Tahoma"/>
              </a:rPr>
              <a:t> </a:t>
            </a:r>
            <a:r>
              <a:rPr b="0" lang="ru-RU" sz="2800" spc="-1" strike="noStrike">
                <a:solidFill>
                  <a:srgbClr val="ff3300"/>
                </a:solidFill>
                <a:latin typeface="Tahoma"/>
              </a:rPr>
              <a:t>заключение</a:t>
            </a:r>
            <a:r>
              <a:rPr b="0" lang="ru-RU" sz="2800" spc="-1" strike="noStrike">
                <a:solidFill>
                  <a:srgbClr val="ffffff"/>
                </a:solidFill>
                <a:latin typeface="Tahoma"/>
              </a:rPr>
              <a:t> (планируемые показатели и вывод</a:t>
            </a:r>
            <a:endParaRPr b="0" lang="ru-RU" sz="28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755640" y="981000"/>
            <a:ext cx="822888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0" lang="ru-RU" sz="5100" spc="-1" strike="noStrike" u="sng">
                <a:solidFill>
                  <a:srgbClr val="ff3300"/>
                </a:solidFill>
                <a:uFillTx/>
                <a:latin typeface="Tahoma"/>
              </a:rPr>
              <a:t>История бизнеса:</a:t>
            </a:r>
            <a:br/>
            <a:endParaRPr b="0" lang="ru-RU" sz="5100" spc="-1" strike="noStrike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457200" y="160020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  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ru-RU" sz="3200" spc="-1" strike="noStrike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- этапы развития бизнеса</a:t>
            </a:r>
            <a:endParaRPr b="0" lang="ru-RU" sz="32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468360" y="692280"/>
            <a:ext cx="822888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1" lang="ru-RU" sz="3800" spc="-1" strike="noStrike" u="sng">
                <a:solidFill>
                  <a:srgbClr val="ebf25a"/>
                </a:solidFill>
                <a:uFillTx/>
                <a:latin typeface="Tahoma"/>
              </a:rPr>
              <a:t>Описание предприятия:</a:t>
            </a:r>
            <a:br/>
            <a:endParaRPr b="0" lang="ru-RU" sz="3800" spc="-1" strike="noStrike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457200" y="160020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lang="ru-RU" sz="3200" spc="-1" strike="noStrike" u="sng">
                <a:solidFill>
                  <a:srgbClr val="ffffff"/>
                </a:solidFill>
                <a:uFillTx/>
                <a:latin typeface="Tahoma"/>
              </a:rPr>
              <a:t>   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175" name="CustomShape 3"/>
          <p:cNvSpPr/>
          <p:nvPr/>
        </p:nvSpPr>
        <p:spPr>
          <a:xfrm>
            <a:off x="4479840" y="3244680"/>
            <a:ext cx="183600" cy="36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CustomShape 4"/>
          <p:cNvSpPr/>
          <p:nvPr/>
        </p:nvSpPr>
        <p:spPr>
          <a:xfrm>
            <a:off x="468360" y="1661760"/>
            <a:ext cx="7990920" cy="435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ff3300"/>
                </a:solidFill>
                <a:latin typeface="Tahoma"/>
                <a:ea typeface="DejaVu Sans"/>
              </a:rPr>
              <a:t>- полное наименование фирмы;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ffffff"/>
                </a:solidFill>
                <a:latin typeface="Tahoma"/>
                <a:ea typeface="DejaVu Sans"/>
              </a:rPr>
              <a:t>- </a:t>
            </a:r>
            <a:r>
              <a:rPr b="0" lang="ru-RU" sz="2800" spc="-1" strike="noStrike">
                <a:solidFill>
                  <a:srgbClr val="ebf25a"/>
                </a:solidFill>
                <a:latin typeface="Tahoma"/>
                <a:ea typeface="DejaVu Sans"/>
              </a:rPr>
              <a:t>форма собственности и организационно- правовая форма предприятия;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ff3300"/>
                </a:solidFill>
                <a:latin typeface="Tahoma"/>
                <a:ea typeface="DejaVu Sans"/>
              </a:rPr>
              <a:t>- месторасположение и адрес фирмы;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ffffff"/>
                </a:solidFill>
                <a:latin typeface="Tahoma"/>
                <a:ea typeface="DejaVu Sans"/>
              </a:rPr>
              <a:t>       </a:t>
            </a:r>
            <a:r>
              <a:rPr b="0" lang="ru-RU" sz="2800" spc="-1" strike="noStrike">
                <a:solidFill>
                  <a:srgbClr val="ebf25a"/>
                </a:solidFill>
                <a:latin typeface="Tahoma"/>
                <a:ea typeface="DejaVu Sans"/>
              </a:rPr>
              <a:t>- техническое и материальное оснащение (оборудование, сырье);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ff3300"/>
                </a:solidFill>
                <a:latin typeface="Tahoma"/>
                <a:ea typeface="DejaVu Sans"/>
              </a:rPr>
              <a:t>- краткое обоснование избранного направления деятельности;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ebf25a"/>
                </a:solidFill>
                <a:latin typeface="Tahoma"/>
                <a:ea typeface="DejaVu Sans"/>
              </a:rPr>
              <a:t>- данные о руководителях;</a:t>
            </a:r>
            <a:endParaRPr b="0" lang="ru-RU" sz="28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468360" y="1197000"/>
            <a:ext cx="822888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1" lang="ru-RU" sz="4600" spc="-1" strike="noStrike">
                <a:solidFill>
                  <a:srgbClr val="ff3300"/>
                </a:solidFill>
                <a:latin typeface="Tahoma"/>
              </a:rPr>
              <a:t>Характеристика товара:</a:t>
            </a:r>
            <a:br/>
            <a:endParaRPr b="0" lang="ru-RU" sz="4600" spc="-1" strike="noStrike"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684360" y="162864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ru-RU" sz="4000" spc="-1" strike="noStrike">
                <a:solidFill>
                  <a:srgbClr val="ff3300"/>
                </a:solidFill>
                <a:latin typeface="Tahoma"/>
              </a:rPr>
              <a:t>    </a:t>
            </a:r>
            <a:endParaRPr b="0" lang="ru-RU" sz="40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 </a:t>
            </a: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- свойства и качества товара;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- способы применения товара;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 </a:t>
            </a: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- жизненный цикл товара;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 </a:t>
            </a: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- спрос и сбыт товара;</a:t>
            </a:r>
            <a:endParaRPr b="0" lang="ru-RU" sz="32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685800" y="1600200"/>
            <a:ext cx="7771680" cy="182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ffffcc"/>
                </a:solidFill>
                <a:latin typeface="Tahoma"/>
              </a:rPr>
              <a:t>Тема открытого урока:</a:t>
            </a:r>
            <a:br/>
            <a:br/>
            <a:r>
              <a:rPr b="0" lang="ru-RU" sz="4400" spc="-1" strike="noStrike">
                <a:solidFill>
                  <a:srgbClr val="ffffcc"/>
                </a:solidFill>
                <a:latin typeface="Tahoma"/>
              </a:rPr>
              <a:t> </a:t>
            </a:r>
            <a:r>
              <a:rPr b="1" i="1" lang="ru-RU" sz="6600" spc="-1" strike="noStrike">
                <a:solidFill>
                  <a:srgbClr val="ebf25a"/>
                </a:solidFill>
                <a:latin typeface="Tahoma"/>
              </a:rPr>
              <a:t>Разработка бизнес-плана</a:t>
            </a:r>
            <a:endParaRPr b="0" lang="ru-RU" sz="6600" spc="-1" strike="noStrike"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-324000" y="4005360"/>
            <a:ext cx="143640" cy="17517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</p:spTree>
  </p:cSld>
  <p:transition>
    <p:wheel spokes="8"/>
  </p:transition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0" lang="ru-RU" sz="4600" spc="-1" strike="noStrike">
                <a:solidFill>
                  <a:srgbClr val="ebf25a"/>
                </a:solidFill>
                <a:latin typeface="Tahoma"/>
              </a:rPr>
              <a:t>План маркетинга:</a:t>
            </a:r>
            <a:br/>
            <a:endParaRPr b="0" lang="ru-RU" sz="4600" spc="-1" strike="noStrike"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1042920" y="162864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3300"/>
                </a:solidFill>
                <a:latin typeface="Tahoma"/>
              </a:rPr>
              <a:t>- рынок сбыта;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3300"/>
                </a:solidFill>
                <a:latin typeface="Tahoma"/>
              </a:rPr>
              <a:t>- сегментация рынка;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3300"/>
                </a:solidFill>
                <a:latin typeface="Tahoma"/>
              </a:rPr>
              <a:t>- конкуренты;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3300"/>
                </a:solidFill>
                <a:latin typeface="Tahoma"/>
              </a:rPr>
              <a:t>-  ценовая политика(рост цен, скидки, льготы, распродажа т.д.);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3300"/>
                </a:solidFill>
                <a:latin typeface="Tahoma"/>
              </a:rPr>
              <a:t>-  реклама;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3300"/>
                </a:solidFill>
                <a:latin typeface="Tahoma"/>
              </a:rPr>
              <a:t>-  обслуживание потребителей;</a:t>
            </a:r>
            <a:endParaRPr b="0" lang="ru-RU" sz="32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539640" y="692280"/>
            <a:ext cx="822888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1" lang="ru-RU" sz="4600" spc="-1" strike="noStrike">
                <a:solidFill>
                  <a:srgbClr val="ff3300"/>
                </a:solidFill>
                <a:latin typeface="Tahoma"/>
              </a:rPr>
              <a:t>Организационный план:</a:t>
            </a:r>
            <a:br/>
            <a:endParaRPr b="0" lang="ru-RU" sz="4600" spc="-1" strike="noStrike"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755640" y="2205000"/>
            <a:ext cx="8228880" cy="2952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- внешняя среда предприятия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- внутренняя среда предприятия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- структура управления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- описание качеств работников, их  обязанностей</a:t>
            </a:r>
            <a:endParaRPr b="0" lang="ru-RU" sz="32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539640" y="549360"/>
            <a:ext cx="822888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0" lang="ru-RU" sz="5100" spc="-1" strike="noStrike">
                <a:solidFill>
                  <a:srgbClr val="ff3300"/>
                </a:solidFill>
                <a:latin typeface="Tahoma"/>
              </a:rPr>
              <a:t>Финансовый план:</a:t>
            </a:r>
            <a:br/>
            <a:endParaRPr b="0" lang="ru-RU" sz="5100" spc="-1" strike="noStrike">
              <a:latin typeface="Arial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457200" y="160020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i="1" lang="ru-RU" sz="2400" spc="-1" strike="noStrike">
                <a:solidFill>
                  <a:srgbClr val="ebf25a"/>
                </a:solidFill>
                <a:latin typeface="Tahoma"/>
              </a:rPr>
              <a:t>здесь записывают прогноз финансовых результатов на период разработки бизнес-плана:</a:t>
            </a: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ru-RU" sz="2400" spc="-1" strike="noStrike">
                <a:solidFill>
                  <a:srgbClr val="ffffff"/>
                </a:solidFill>
                <a:latin typeface="Tahoma"/>
              </a:rPr>
              <a:t>       </a:t>
            </a: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ru-RU" sz="1200" spc="-1" strike="noStrike">
                <a:solidFill>
                  <a:srgbClr val="ffffff"/>
                </a:solidFill>
                <a:latin typeface="Tahoma"/>
              </a:rPr>
              <a:t>                 </a:t>
            </a:r>
            <a:r>
              <a:rPr b="1" i="1" lang="ru-RU" sz="2400" spc="-1" strike="noStrike">
                <a:solidFill>
                  <a:srgbClr val="ff3300"/>
                </a:solidFill>
                <a:latin typeface="Tahoma"/>
              </a:rPr>
              <a:t>- </a:t>
            </a:r>
            <a:r>
              <a:rPr b="1" i="1" lang="ru-RU" sz="2400" spc="-1" strike="noStrike">
                <a:solidFill>
                  <a:srgbClr val="ffffff"/>
                </a:solidFill>
                <a:latin typeface="Tahoma"/>
              </a:rPr>
              <a:t>источники и условия финансирования;</a:t>
            </a: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i="1" lang="ru-RU" sz="2400" spc="-1" strike="noStrike">
                <a:solidFill>
                  <a:srgbClr val="ffffff"/>
                </a:solidFill>
                <a:latin typeface="Tahoma"/>
              </a:rPr>
              <a:t>         </a:t>
            </a:r>
            <a:r>
              <a:rPr b="1" i="1" lang="ru-RU" sz="2400" spc="-1" strike="noStrike">
                <a:solidFill>
                  <a:srgbClr val="ffffff"/>
                </a:solidFill>
                <a:latin typeface="Tahoma"/>
              </a:rPr>
              <a:t>- источники и условия кредитования;</a:t>
            </a: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i="1" lang="ru-RU" sz="2400" spc="-1" strike="noStrike">
                <a:solidFill>
                  <a:srgbClr val="ffffff"/>
                </a:solidFill>
                <a:latin typeface="Tahoma"/>
              </a:rPr>
              <a:t>         </a:t>
            </a:r>
            <a:r>
              <a:rPr b="1" i="1" lang="ru-RU" sz="2400" spc="-1" strike="noStrike">
                <a:solidFill>
                  <a:srgbClr val="ffffff"/>
                </a:solidFill>
                <a:latin typeface="Tahoma"/>
              </a:rPr>
              <a:t>- расчет себестоимости единицы продукции ( он производится для всех наименований продукции, планируемой к выпуску);</a:t>
            </a: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i="1" lang="ru-RU" sz="2400" spc="-1" strike="noStrike">
                <a:solidFill>
                  <a:srgbClr val="ffffff"/>
                </a:solidFill>
                <a:latin typeface="Tahoma"/>
              </a:rPr>
              <a:t>         </a:t>
            </a:r>
            <a:r>
              <a:rPr b="1" i="1" lang="ru-RU" sz="2400" spc="-1" strike="noStrike">
                <a:solidFill>
                  <a:srgbClr val="ffffff"/>
                </a:solidFill>
                <a:latin typeface="Tahoma"/>
              </a:rPr>
              <a:t>- ожидаемый доход;                     </a:t>
            </a: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i="1" lang="ru-RU" sz="2400" spc="-1" strike="noStrike">
                <a:solidFill>
                  <a:srgbClr val="ffffff"/>
                </a:solidFill>
                <a:latin typeface="Tahoma"/>
              </a:rPr>
              <a:t>        </a:t>
            </a:r>
            <a:r>
              <a:rPr b="1" i="1" lang="ru-RU" sz="2400" spc="-1" strike="noStrike">
                <a:solidFill>
                  <a:srgbClr val="ffffff"/>
                </a:solidFill>
                <a:latin typeface="Tahoma"/>
              </a:rPr>
              <a:t>- рентабельность продукции;</a:t>
            </a:r>
            <a:endParaRPr b="0" lang="ru-RU" sz="24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i="1" lang="ru-RU" sz="2400" spc="-1" strike="noStrike">
                <a:solidFill>
                  <a:srgbClr val="ffffff"/>
                </a:solidFill>
                <a:latin typeface="Tahoma"/>
              </a:rPr>
              <a:t>        </a:t>
            </a:r>
            <a:r>
              <a:rPr b="1" i="1" lang="ru-RU" sz="2400" spc="-1" strike="noStrike">
                <a:solidFill>
                  <a:srgbClr val="ffffff"/>
                </a:solidFill>
                <a:latin typeface="Tahoma"/>
              </a:rPr>
              <a:t>- анализ риска (описание  источников их возникновения и пути их преодоления);</a:t>
            </a:r>
            <a:endParaRPr b="0" lang="ru-RU" sz="24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133920" y="804600"/>
            <a:ext cx="879372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1" lang="ru-RU" sz="3800" spc="-1" strike="noStrike" u="sng">
                <a:solidFill>
                  <a:srgbClr val="ff3300"/>
                </a:solidFill>
                <a:uFillTx/>
                <a:latin typeface="Tahoma"/>
              </a:rPr>
              <a:t>Приложения к бизнес-плану:</a:t>
            </a:r>
            <a:br/>
            <a:endParaRPr b="0" lang="ru-RU" sz="3800" spc="-1" strike="noStrike"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457200" y="160020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3300"/>
                </a:solidFill>
                <a:latin typeface="Tahoma"/>
              </a:rPr>
              <a:t>      </a:t>
            </a: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                         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 </a:t>
            </a: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схемы, диаграммы, таблицы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 </a:t>
            </a: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анкеты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 </a:t>
            </a:r>
            <a:r>
              <a:rPr b="1" i="1" lang="ru-RU" sz="3200" spc="-1" strike="noStrike">
                <a:solidFill>
                  <a:srgbClr val="ebf25a"/>
                </a:solidFill>
                <a:latin typeface="Tahoma"/>
              </a:rPr>
              <a:t>рекламы и т. д.</a:t>
            </a:r>
            <a:endParaRPr b="0" lang="ru-RU" sz="32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395280" y="981000"/>
            <a:ext cx="8290800" cy="3366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1" i="1" lang="ru-RU" sz="6000" spc="-1" strike="noStrike">
                <a:solidFill>
                  <a:srgbClr val="ebf25a"/>
                </a:solidFill>
                <a:latin typeface="Tahoma"/>
              </a:rPr>
              <a:t>Оформление </a:t>
            </a:r>
            <a:br/>
            <a:r>
              <a:rPr b="1" i="1" lang="ru-RU" sz="6000" spc="-1" strike="noStrike">
                <a:solidFill>
                  <a:srgbClr val="ebf25a"/>
                </a:solidFill>
                <a:latin typeface="Tahoma"/>
              </a:rPr>
              <a:t>и </a:t>
            </a:r>
            <a:br/>
            <a:r>
              <a:rPr b="1" i="1" lang="ru-RU" sz="6000" spc="-1" strike="noStrike">
                <a:solidFill>
                  <a:srgbClr val="ebf25a"/>
                </a:solidFill>
                <a:latin typeface="Tahoma"/>
              </a:rPr>
              <a:t>стиль бизнес-плана</a:t>
            </a:r>
            <a:r>
              <a:rPr b="0" lang="ru-RU" sz="3800" spc="-1" strike="noStrike">
                <a:solidFill>
                  <a:srgbClr val="ffffcc"/>
                </a:solidFill>
                <a:latin typeface="Tahoma"/>
              </a:rPr>
              <a:t> </a:t>
            </a:r>
            <a:endParaRPr b="0" lang="ru-RU" sz="38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395280" y="90792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 </a:t>
            </a:r>
            <a:endParaRPr b="0" lang="ru-RU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961"/>
              </a:spcBef>
              <a:tabLst>
                <a:tab algn="l" pos="0"/>
              </a:tabLst>
            </a:pPr>
            <a:r>
              <a:rPr b="1" i="1" lang="ru-RU" sz="4800" spc="-1" strike="noStrike">
                <a:solidFill>
                  <a:srgbClr val="ffffff"/>
                </a:solidFill>
                <a:latin typeface="Tahoma"/>
              </a:rPr>
              <a:t>Оформление и стиль не менее важны для успеха бизнес-плана, чем его содержание</a:t>
            </a:r>
            <a:endParaRPr b="0" lang="ru-RU" sz="48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324000" y="1125360"/>
            <a:ext cx="8228880" cy="38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ru-RU" sz="2400" spc="-1" strike="noStrike">
                <a:solidFill>
                  <a:srgbClr val="ffffff"/>
                </a:solidFill>
                <a:latin typeface="Tahoma"/>
              </a:rPr>
              <a:t>   </a:t>
            </a:r>
            <a:endParaRPr b="0" lang="ru-RU" sz="2400" spc="-1" strike="noStrike">
              <a:latin typeface="Arial"/>
            </a:endParaRPr>
          </a:p>
          <a:p>
            <a:pPr marL="343080" indent="-342360" algn="ctr">
              <a:lnSpc>
                <a:spcPct val="90000"/>
              </a:lnSpc>
              <a:spcBef>
                <a:spcPts val="799"/>
              </a:spcBef>
              <a:tabLst>
                <a:tab algn="l" pos="0"/>
              </a:tabLst>
            </a:pPr>
            <a:r>
              <a:rPr b="1" i="1" lang="ru-RU" sz="4000" spc="-1" strike="noStrike">
                <a:solidFill>
                  <a:srgbClr val="ebf25a"/>
                </a:solidFill>
                <a:latin typeface="Tahoma"/>
              </a:rPr>
              <a:t>Небрежно оформленный, неграмотно составленный бизнес-план не найдет понимания и поддержки у потенциальных инвесторов делового проекта</a:t>
            </a:r>
            <a:endParaRPr b="0" lang="ru-RU" sz="40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-11053800" y="0"/>
            <a:ext cx="8208360" cy="1988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1" name="CustomShape 2"/>
          <p:cNvSpPr/>
          <p:nvPr/>
        </p:nvSpPr>
        <p:spPr>
          <a:xfrm>
            <a:off x="755640" y="333360"/>
            <a:ext cx="7941600" cy="5509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90000"/>
              </a:lnSpc>
              <a:spcBef>
                <a:spcPts val="561"/>
              </a:spcBef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561"/>
              </a:spcBef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ffffff"/>
                </a:solidFill>
                <a:latin typeface="Tahoma"/>
              </a:rPr>
              <a:t> </a:t>
            </a:r>
            <a:r>
              <a:rPr b="1" lang="ru-RU" sz="4000" spc="-1" strike="noStrike">
                <a:solidFill>
                  <a:srgbClr val="ebf25a"/>
                </a:solidFill>
                <a:latin typeface="Tahoma"/>
              </a:rPr>
              <a:t>Специалисты по бизнес - планированию рекомендуют выполнять следующие правила составления и оформления бизнес-плана:</a:t>
            </a:r>
            <a:endParaRPr b="0" lang="ru-RU" sz="40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799"/>
              </a:spcBef>
              <a:tabLst>
                <a:tab algn="l" pos="0"/>
              </a:tabLst>
            </a:pPr>
            <a:r>
              <a:rPr b="1" lang="ru-RU" sz="4000" spc="-1" strike="noStrike">
                <a:solidFill>
                  <a:srgbClr val="ebf25a"/>
                </a:solidFill>
                <a:latin typeface="Tahoma"/>
              </a:rPr>
              <a:t>  </a:t>
            </a:r>
            <a:endParaRPr b="0" lang="ru-RU" sz="40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-324000" y="333360"/>
            <a:ext cx="8172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3" name="CustomShape 2"/>
          <p:cNvSpPr/>
          <p:nvPr/>
        </p:nvSpPr>
        <p:spPr>
          <a:xfrm>
            <a:off x="468360" y="836640"/>
            <a:ext cx="8228880" cy="3133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879"/>
              </a:spcBef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879"/>
              </a:spcBef>
              <a:tabLst>
                <a:tab algn="l" pos="0"/>
              </a:tabLst>
            </a:pPr>
            <a:r>
              <a:rPr b="1" i="1" lang="ru-RU" sz="4400" spc="-1" strike="noStrike">
                <a:solidFill>
                  <a:srgbClr val="ff3300"/>
                </a:solidFill>
                <a:latin typeface="Tahoma"/>
              </a:rPr>
              <a:t>1. Предложения должны быть короткими, ясными, четкими</a:t>
            </a:r>
            <a:endParaRPr b="0" lang="ru-RU" sz="44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611280" y="26028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41"/>
              </a:spcBef>
            </a:pPr>
            <a:endParaRPr b="0" lang="ru-RU" sz="1800" spc="-1" strike="noStrike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879"/>
              </a:spcBef>
              <a:tabLst>
                <a:tab algn="l" pos="0"/>
              </a:tabLst>
            </a:pPr>
            <a:r>
              <a:rPr b="1" i="1" lang="ru-RU" sz="4400" spc="-1" strike="noStrike">
                <a:solidFill>
                  <a:srgbClr val="ebf25a"/>
                </a:solidFill>
                <a:latin typeface="Tahoma"/>
              </a:rPr>
              <a:t> </a:t>
            </a:r>
            <a:r>
              <a:rPr b="1" i="1" lang="ru-RU" sz="4400" spc="-1" strike="noStrike">
                <a:solidFill>
                  <a:srgbClr val="ebf25a"/>
                </a:solidFill>
                <a:latin typeface="Tahoma"/>
              </a:rPr>
              <a:t>2. Бизнес-план должен    включать только относящуюся к делу информацию</a:t>
            </a:r>
            <a:endParaRPr b="0" lang="ru-RU" sz="44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0" lang="ru-RU" sz="4200" spc="-1" strike="noStrike">
                <a:solidFill>
                  <a:srgbClr val="3333ff"/>
                </a:solidFill>
                <a:latin typeface="Tahoma"/>
              </a:rPr>
              <a:t>Цели урока</a:t>
            </a:r>
            <a:endParaRPr b="0" lang="ru-RU" sz="4200" spc="-1" strike="noStrike"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457200" y="160020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9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i="1" lang="ru-RU" sz="2800" spc="-1" strike="noStrike">
                <a:solidFill>
                  <a:srgbClr val="ffffcc"/>
                </a:solidFill>
                <a:latin typeface="Tahoma"/>
              </a:rPr>
              <a:t>1.</a:t>
            </a:r>
            <a:r>
              <a:rPr b="0" lang="ru-RU" sz="2800" spc="-1" strike="noStrike">
                <a:solidFill>
                  <a:srgbClr val="ffffcc"/>
                </a:solidFill>
                <a:latin typeface="Tahoma"/>
              </a:rPr>
              <a:t> </a:t>
            </a:r>
            <a:r>
              <a:rPr b="0" i="1" lang="ru-RU" sz="2800" spc="-1" strike="noStrike">
                <a:solidFill>
                  <a:srgbClr val="ffffcc"/>
                </a:solidFill>
                <a:latin typeface="Tahoma"/>
              </a:rPr>
              <a:t>Сформировать у учащихся понятие, что такое бизнес-план, познакомить со структурой, содержанием, правилами оформления и написания бизнес-плана.</a:t>
            </a:r>
            <a:r>
              <a:rPr b="1" i="1" lang="ru-RU" sz="2800" spc="-1" strike="noStrike">
                <a:solidFill>
                  <a:srgbClr val="ffffcc"/>
                </a:solidFill>
                <a:latin typeface="Tahoma"/>
              </a:rPr>
              <a:t> </a:t>
            </a:r>
            <a:r>
              <a:rPr b="0" i="1" lang="ru-RU" sz="2800" spc="-1" strike="noStrike">
                <a:solidFill>
                  <a:srgbClr val="ffffcc"/>
                </a:solidFill>
                <a:latin typeface="Tahoma"/>
              </a:rPr>
              <a:t> </a:t>
            </a:r>
            <a:endParaRPr b="0" lang="ru-RU" sz="28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561"/>
              </a:spcBef>
              <a:tabLst>
                <a:tab algn="l" pos="0"/>
              </a:tabLst>
            </a:pPr>
            <a:r>
              <a:rPr b="1" i="1" lang="ru-RU" sz="2800" spc="-1" strike="noStrike">
                <a:solidFill>
                  <a:srgbClr val="ffffcc"/>
                </a:solidFill>
                <a:latin typeface="Tahoma"/>
              </a:rPr>
              <a:t> </a:t>
            </a:r>
            <a:r>
              <a:rPr b="0" i="1" lang="ru-RU" sz="2800" spc="-1" strike="noStrike">
                <a:solidFill>
                  <a:srgbClr val="ffffcc"/>
                </a:solidFill>
                <a:latin typeface="Tahoma"/>
              </a:rPr>
              <a:t>2. Развивать у учащихся экономическое мышление, умение и навык и при разработке бизнес-плана.</a:t>
            </a:r>
            <a:endParaRPr b="0" lang="ru-RU" sz="28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i="1" lang="ru-RU" sz="2800" spc="-1" strike="noStrike">
                <a:solidFill>
                  <a:srgbClr val="ffffcc"/>
                </a:solidFill>
                <a:latin typeface="Tahoma"/>
              </a:rPr>
              <a:t> </a:t>
            </a:r>
            <a:r>
              <a:rPr b="0" i="1" lang="ru-RU" sz="2800" spc="-1" strike="noStrike">
                <a:solidFill>
                  <a:srgbClr val="ffffcc"/>
                </a:solidFill>
                <a:latin typeface="Tahoma"/>
              </a:rPr>
              <a:t>3. Воспитывать самостоятельность, инициативность, предприимчивость, ответственность.</a:t>
            </a:r>
            <a:endParaRPr b="0" lang="ru-RU" sz="28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-973080" y="333360"/>
            <a:ext cx="143640" cy="1078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6" name="CustomShape 2"/>
          <p:cNvSpPr/>
          <p:nvPr/>
        </p:nvSpPr>
        <p:spPr>
          <a:xfrm>
            <a:off x="684360" y="76500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1" i="1" lang="ru-RU" sz="4000" spc="-1" strike="noStrike">
                <a:solidFill>
                  <a:srgbClr val="ff3300"/>
                </a:solidFill>
                <a:latin typeface="Tahoma"/>
              </a:rPr>
              <a:t>3.Не завышать показатели будущих достижений без учета реальных возможностей фирмы, даже если это предпринимается в рекламных целей</a:t>
            </a:r>
            <a:endParaRPr b="0" lang="ru-RU" sz="40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-900000" y="277920"/>
            <a:ext cx="14220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CustomShape 2"/>
          <p:cNvSpPr/>
          <p:nvPr/>
        </p:nvSpPr>
        <p:spPr>
          <a:xfrm>
            <a:off x="539640" y="90792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609480" indent="-608760">
              <a:lnSpc>
                <a:spcPct val="80000"/>
              </a:lnSpc>
              <a:spcBef>
                <a:spcPts val="72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ffffff"/>
                </a:solidFill>
                <a:latin typeface="Tahoma"/>
              </a:rPr>
              <a:t>   </a:t>
            </a:r>
            <a:r>
              <a:rPr b="1" i="1" lang="ru-RU" sz="3600" spc="-1" strike="noStrike">
                <a:solidFill>
                  <a:srgbClr val="ebf25a"/>
                </a:solidFill>
                <a:latin typeface="Tahoma"/>
              </a:rPr>
              <a:t>4. Основные моменты и положения должны быть выделены разделами, параграфами, использовать разные цвета, образцы шрифта, т.к. хорошо оформленный материал легко читается, и быстрее попадает в поле зрения</a:t>
            </a:r>
            <a:endParaRPr b="0" lang="ru-RU" sz="36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-396720" y="277920"/>
            <a:ext cx="7236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0" name="CustomShape 2"/>
          <p:cNvSpPr/>
          <p:nvPr/>
        </p:nvSpPr>
        <p:spPr>
          <a:xfrm>
            <a:off x="457200" y="476280"/>
            <a:ext cx="8228880" cy="5653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609480" indent="-6087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  </a:t>
            </a:r>
            <a:endParaRPr b="0" lang="ru-RU" sz="3200" spc="-1" strike="noStrike">
              <a:latin typeface="Arial"/>
            </a:endParaRPr>
          </a:p>
          <a:p>
            <a:pPr marL="609480" indent="-60876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 </a:t>
            </a:r>
            <a:r>
              <a:rPr b="1" i="1" lang="ru-RU" sz="4000" spc="-1" strike="noStrike">
                <a:solidFill>
                  <a:srgbClr val="ff3300"/>
                </a:solidFill>
                <a:latin typeface="Tahoma"/>
              </a:rPr>
              <a:t>5. Очень помогает уяснить положение плана фотографии, диаграммы, графики, таблицы. Применение этих средств повышает впечатление о бизнес-плане</a:t>
            </a:r>
            <a:endParaRPr b="0" lang="ru-RU" sz="40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1" lang="ru-RU" sz="3600" spc="-1" strike="noStrike">
                <a:solidFill>
                  <a:srgbClr val="ebf25a"/>
                </a:solidFill>
                <a:latin typeface="Tahoma"/>
              </a:rPr>
              <a:t>Правила составления и оформления бизнес-плана: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4000" y="155736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8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200" spc="-1" strike="noStrike">
                <a:solidFill>
                  <a:srgbClr val="ffffff"/>
                </a:solidFill>
                <a:latin typeface="Tahoma"/>
              </a:rPr>
              <a:t> </a:t>
            </a:r>
            <a:r>
              <a:rPr b="1" i="1" lang="ru-RU" sz="2000" spc="-1" strike="noStrike">
                <a:solidFill>
                  <a:srgbClr val="ff3300"/>
                </a:solidFill>
                <a:latin typeface="Tahoma"/>
              </a:rPr>
              <a:t>1. Предложения должны быть короткими, ясными, четкими.</a:t>
            </a:r>
            <a:endParaRPr b="0" lang="ru-RU" sz="20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i="1" lang="ru-RU" sz="2000" spc="-1" strike="noStrike">
                <a:solidFill>
                  <a:srgbClr val="ebf25a"/>
                </a:solidFill>
                <a:latin typeface="Tahoma"/>
              </a:rPr>
              <a:t>2. Бизнес-план должен включать только относящуюся к делу информацию.</a:t>
            </a:r>
            <a:endParaRPr b="0" lang="ru-RU" sz="20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i="1" lang="ru-RU" sz="2000" spc="-1" strike="noStrike">
                <a:solidFill>
                  <a:srgbClr val="ff3300"/>
                </a:solidFill>
                <a:latin typeface="Tahoma"/>
              </a:rPr>
              <a:t>3.Не завышать показатели будущих достижений без учета реальных возможностей фирмы, даже если это предпринимается в рекламных целей.</a:t>
            </a:r>
            <a:endParaRPr b="0" lang="ru-RU" sz="20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i="1" lang="ru-RU" sz="2000" spc="-1" strike="noStrike">
                <a:solidFill>
                  <a:srgbClr val="ebf25a"/>
                </a:solidFill>
                <a:latin typeface="Tahoma"/>
              </a:rPr>
              <a:t>4. Основные моменты и положения должны быть выделены разделами, параграфами, использовать разные цвета, образцы шрифта. Хорошо оформленный материал легко читается, и быстрее попадает в поле зрения.</a:t>
            </a:r>
            <a:endParaRPr b="0" lang="ru-RU" sz="20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i="1" lang="ru-RU" sz="2000" spc="-1" strike="noStrike">
                <a:solidFill>
                  <a:srgbClr val="ff3300"/>
                </a:solidFill>
                <a:latin typeface="Tahoma"/>
              </a:rPr>
              <a:t>5. Очень помогает уяснить положение плана фотографии, диаграммы, графики, таблицы. </a:t>
            </a:r>
            <a:endParaRPr b="0" lang="ru-RU" sz="20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2000" spc="-1" strike="noStrike">
                <a:solidFill>
                  <a:srgbClr val="ebf25a"/>
                </a:solidFill>
                <a:latin typeface="Tahoma"/>
              </a:rPr>
              <a:t>   </a:t>
            </a:r>
            <a:r>
              <a:rPr b="0" lang="ru-RU" sz="2000" spc="-1" strike="noStrike">
                <a:solidFill>
                  <a:srgbClr val="ebf25a"/>
                </a:solidFill>
                <a:latin typeface="Tahoma"/>
              </a:rPr>
              <a:t>Применение этих средств повышает впечатление о бизнес-плане.</a:t>
            </a:r>
            <a:endParaRPr b="0" lang="ru-RU" sz="20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2000" spc="-1" strike="noStrike">
                <a:solidFill>
                  <a:srgbClr val="ebf25a"/>
                </a:solidFill>
                <a:latin typeface="Tahoma"/>
              </a:rPr>
              <a:t>   </a:t>
            </a:r>
            <a:r>
              <a:rPr b="0" lang="ru-RU" sz="2000" spc="-1" strike="noStrike">
                <a:solidFill>
                  <a:srgbClr val="ebf25a"/>
                </a:solidFill>
                <a:latin typeface="Tahoma"/>
              </a:rPr>
              <a:t>Такую информацию лучше включать в приложение бизнес-плана </a:t>
            </a:r>
            <a:endParaRPr b="0" lang="ru-RU" sz="20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2579040" y="1499040"/>
            <a:ext cx="7428600" cy="3540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2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ru-RU" sz="4400" spc="-1" strike="noStrike">
                <a:solidFill>
                  <a:srgbClr val="dada06"/>
                </a:solidFill>
                <a:latin typeface="Tw Cen MT"/>
              </a:rPr>
              <a:t>СПАСИБО ЗА ВНИМАНИЕ! </a:t>
            </a:r>
            <a:endParaRPr b="0" lang="ru-RU" sz="44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-21240" y="792000"/>
            <a:ext cx="8228880" cy="3671280"/>
          </a:xfrm>
          <a:prstGeom prst="rect">
            <a:avLst/>
          </a:prstGeom>
        </p:spPr>
        <p:txBody>
          <a:bodyPr wrap="none" lIns="90000" rIns="90000" tIns="45000" bIns="45000" anchorCtr="1">
            <a:prstTxWarp prst="textPlain">
              <a:avLst>
                <a:gd name="adj" fmla="val 50639"/>
              </a:avLst>
            </a:prstTxWarp>
            <a:noAutofit/>
          </a:bodyPr>
          <a:p>
            <a:pPr algn="ctr">
              <a:lnSpc>
                <a:spcPct val="100000"/>
              </a:lnSpc>
            </a:pPr>
            <a:r>
              <a:rPr b="0" i="1" lang="ru-RU" sz="3600" spc="-1" strike="noStrike">
                <a:solidFill>
                  <a:srgbClr val="ebf25a"/>
                </a:solidFill>
                <a:latin typeface="Impact"/>
              </a:rPr>
              <a:t>Разработка</a:t>
            </a:r>
            <a:endParaRPr b="0" lang="ru-RU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ru-RU" sz="3600" spc="-1" strike="noStrike">
                <a:solidFill>
                  <a:srgbClr val="ebf25a"/>
                </a:solidFill>
                <a:latin typeface="Impact"/>
              </a:rPr>
              <a:t> </a:t>
            </a:r>
            <a:r>
              <a:rPr b="0" i="1" lang="ru-RU" sz="3600" spc="-1" strike="noStrike">
                <a:solidFill>
                  <a:srgbClr val="ebf25a"/>
                </a:solidFill>
                <a:latin typeface="Impact"/>
              </a:rPr>
              <a:t>бизнес- плана</a:t>
            </a:r>
            <a:endParaRPr b="0" lang="ru-RU" sz="36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ebf25a"/>
                </a:solidFill>
                <a:latin typeface="Tahoma"/>
              </a:rPr>
              <a:t>вопросы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457200" y="160020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609480" indent="-608760">
              <a:lnSpc>
                <a:spcPct val="100000"/>
              </a:lnSpc>
              <a:spcBef>
                <a:spcPts val="641"/>
              </a:spcBef>
              <a:buClr>
                <a:srgbClr val="ebf25a"/>
              </a:buClr>
              <a:buSzPct val="80000"/>
              <a:buFont typeface="Wingdings" charset="2"/>
              <a:buAutoNum type="arabicPeriod"/>
            </a:pPr>
            <a:r>
              <a:rPr b="0" i="1" lang="ru-RU" sz="3200" spc="-1" strike="noStrike">
                <a:solidFill>
                  <a:srgbClr val="ffffcc"/>
                </a:solidFill>
                <a:latin typeface="Tahoma"/>
              </a:rPr>
              <a:t>Понятие бизнес-план, его цели и задачи.</a:t>
            </a:r>
            <a:endParaRPr b="0" lang="ru-RU" sz="3200" spc="-1" strike="noStrike">
              <a:latin typeface="Arial"/>
            </a:endParaRPr>
          </a:p>
          <a:p>
            <a:pPr marL="609480" indent="-608760">
              <a:lnSpc>
                <a:spcPct val="100000"/>
              </a:lnSpc>
              <a:spcBef>
                <a:spcPts val="641"/>
              </a:spcBef>
              <a:buClr>
                <a:srgbClr val="ebf25a"/>
              </a:buClr>
              <a:buSzPct val="80000"/>
              <a:buFont typeface="Wingdings" charset="2"/>
              <a:buAutoNum type="arabicPeriod"/>
            </a:pPr>
            <a:r>
              <a:rPr b="0" i="1" lang="ru-RU" sz="3200" spc="-1" strike="noStrike">
                <a:solidFill>
                  <a:srgbClr val="ffffcc"/>
                </a:solidFill>
                <a:latin typeface="Tahoma"/>
              </a:rPr>
              <a:t>Структура и содержание бизнес-плана.</a:t>
            </a:r>
            <a:endParaRPr b="0" lang="ru-RU" sz="3200" spc="-1" strike="noStrike">
              <a:latin typeface="Arial"/>
            </a:endParaRPr>
          </a:p>
          <a:p>
            <a:pPr marL="609480" indent="-608760">
              <a:lnSpc>
                <a:spcPct val="100000"/>
              </a:lnSpc>
              <a:spcBef>
                <a:spcPts val="641"/>
              </a:spcBef>
              <a:buClr>
                <a:srgbClr val="ebf25a"/>
              </a:buClr>
              <a:buSzPct val="80000"/>
              <a:buFont typeface="Wingdings" charset="2"/>
              <a:buAutoNum type="arabicPeriod"/>
            </a:pPr>
            <a:r>
              <a:rPr b="0" i="1" lang="ru-RU" sz="3200" spc="-1" strike="noStrike">
                <a:solidFill>
                  <a:srgbClr val="ffffcc"/>
                </a:solidFill>
                <a:latin typeface="Tahoma"/>
              </a:rPr>
              <a:t>Оформление и стиль бизнес-плана.</a:t>
            </a:r>
            <a:endParaRPr b="0" lang="ru-RU" sz="32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611280" y="98100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 algn="ctr">
              <a:lnSpc>
                <a:spcPct val="100000"/>
              </a:lnSpc>
              <a:spcBef>
                <a:spcPts val="1599"/>
              </a:spcBef>
              <a:tabLst>
                <a:tab algn="l" pos="0"/>
              </a:tabLst>
            </a:pPr>
            <a:r>
              <a:rPr b="1" i="1" lang="ru-RU" sz="8000" spc="-1" strike="noStrike">
                <a:solidFill>
                  <a:srgbClr val="ebf25a"/>
                </a:solidFill>
                <a:latin typeface="Tahoma"/>
              </a:rPr>
              <a:t>Бизнес-план, его цели и задачи</a:t>
            </a:r>
            <a:endParaRPr b="0" lang="ru-RU" sz="8000" spc="-1" strike="noStrike">
              <a:latin typeface="Arial"/>
            </a:endParaRPr>
          </a:p>
        </p:txBody>
      </p:sp>
    </p:spTree>
  </p:cSld>
  <p:transition>
    <p:wheel spokes="8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2000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179280" y="155736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961"/>
              </a:spcBef>
              <a:tabLst>
                <a:tab algn="l" pos="0"/>
              </a:tabLst>
            </a:pPr>
            <a:r>
              <a:rPr b="1" lang="ru-RU" sz="4800" spc="-1" strike="noStrike" u="sng">
                <a:solidFill>
                  <a:srgbClr val="ebf25a"/>
                </a:solidFill>
                <a:uFillTx/>
                <a:latin typeface="Tahoma"/>
              </a:rPr>
              <a:t>Бизнес-план</a:t>
            </a:r>
            <a:r>
              <a:rPr b="0" lang="ru-RU" sz="4800" spc="-1" strike="noStrike">
                <a:solidFill>
                  <a:srgbClr val="ffffff"/>
                </a:solidFill>
                <a:latin typeface="Tahoma"/>
              </a:rPr>
              <a:t> </a:t>
            </a:r>
            <a:endParaRPr b="0" lang="ru-RU" sz="4800" spc="-1" strike="noStrike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720"/>
              </a:spcBef>
              <a:tabLst>
                <a:tab algn="l" pos="0"/>
              </a:tabLst>
            </a:pPr>
            <a:r>
              <a:rPr b="1" i="1" lang="ru-RU" sz="3600" spc="-1" strike="noStrike">
                <a:solidFill>
                  <a:srgbClr val="ff3300"/>
                </a:solidFill>
                <a:latin typeface="Tahoma"/>
              </a:rPr>
              <a:t>– </a:t>
            </a:r>
            <a:r>
              <a:rPr b="1" i="1" lang="ru-RU" sz="3600" spc="-1" strike="noStrike">
                <a:solidFill>
                  <a:srgbClr val="ff3300"/>
                </a:solidFill>
                <a:latin typeface="Tahoma"/>
              </a:rPr>
              <a:t>это документ, </a:t>
            </a:r>
            <a:endParaRPr b="0" lang="ru-RU" sz="3600" spc="-1" strike="noStrike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720"/>
              </a:spcBef>
              <a:tabLst>
                <a:tab algn="l" pos="0"/>
              </a:tabLst>
            </a:pPr>
            <a:r>
              <a:rPr b="1" i="1" lang="ru-RU" sz="3600" spc="-1" strike="noStrike">
                <a:solidFill>
                  <a:srgbClr val="ff3300"/>
                </a:solidFill>
                <a:latin typeface="Tahoma"/>
              </a:rPr>
              <a:t>в котором оцениваются и прогнозируются </a:t>
            </a:r>
            <a:endParaRPr b="0" lang="ru-RU" sz="3600" spc="-1" strike="noStrike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720"/>
              </a:spcBef>
              <a:tabLst>
                <a:tab algn="l" pos="0"/>
              </a:tabLst>
            </a:pPr>
            <a:endParaRPr b="0" lang="ru-RU" sz="3600" spc="-1" strike="noStrike">
              <a:latin typeface="Arial"/>
            </a:endParaRPr>
          </a:p>
        </p:txBody>
      </p:sp>
    </p:spTree>
  </p:cSld>
  <p:transition>
    <p:wheel spokes="8"/>
  </p:transition>
  <p:timing>
    <p:tnLst>
      <p:par>
        <p:cTn id="8" dur="indefinite" restart="never" nodeType="tmRoot">
          <p:childTnLst>
            <p:seq>
              <p:cTn id="9" dur="indefinite" nodeType="mainSeq">
                <p:childTnLst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" dur="2000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" dur="2000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" dur="2000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9" dur="2000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395280" y="620640"/>
            <a:ext cx="8228880" cy="452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 algn="ctr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i="1" lang="ru-RU" sz="3200" spc="-1" strike="noStrike" u="sng">
                <a:solidFill>
                  <a:srgbClr val="ebf25a"/>
                </a:solidFill>
                <a:uFillTx/>
                <a:latin typeface="Tahoma"/>
              </a:rPr>
              <a:t>Цель разработки бизнес-плана</a:t>
            </a:r>
            <a:r>
              <a:rPr b="1" lang="ru-RU" sz="2800" spc="-1" strike="noStrike" u="sng">
                <a:solidFill>
                  <a:srgbClr val="ffffff"/>
                </a:solidFill>
                <a:uFillTx/>
                <a:latin typeface="Tahoma"/>
              </a:rPr>
              <a:t> </a:t>
            </a:r>
            <a:endParaRPr b="0" lang="ru-RU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endParaRPr b="0" lang="ru-RU" sz="2800" spc="-1" strike="noStrike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720"/>
              </a:spcBef>
              <a:tabLst>
                <a:tab algn="l" pos="0"/>
              </a:tabLst>
            </a:pPr>
            <a:r>
              <a:rPr b="1" i="1" lang="ru-RU" sz="3600" spc="-1" strike="noStrike">
                <a:solidFill>
                  <a:srgbClr val="ffffff"/>
                </a:solidFill>
                <a:latin typeface="Tahoma"/>
              </a:rPr>
              <a:t>спланировать всю хозяйственную деятельность фирмы на ближайший и отдаленный период в соответствии с потребностями рынка.</a:t>
            </a:r>
            <a:endParaRPr b="0" lang="ru-RU" sz="36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324000" y="549360"/>
            <a:ext cx="8228880" cy="5616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 algn="ctr">
              <a:lnSpc>
                <a:spcPct val="80000"/>
              </a:lnSpc>
              <a:spcBef>
                <a:spcPts val="720"/>
              </a:spcBef>
              <a:tabLst>
                <a:tab algn="l" pos="0"/>
              </a:tabLst>
            </a:pPr>
            <a:r>
              <a:rPr b="1" lang="ru-RU" sz="3600" spc="-1" strike="noStrike" u="sng">
                <a:solidFill>
                  <a:srgbClr val="ffffff"/>
                </a:solidFill>
                <a:uFillTx/>
                <a:latin typeface="Tahoma"/>
              </a:rPr>
              <a:t>Задачи бизнес плана:</a:t>
            </a:r>
            <a:endParaRPr b="0" lang="ru-RU" sz="36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36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00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ahoma"/>
              </a:rPr>
              <a:t>Определить конкретные направления деятельности фирмы, целевые рынки и место фирмы на этих рынках.</a:t>
            </a:r>
            <a:endParaRPr b="0" lang="ru-RU" sz="20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ahoma"/>
              </a:rPr>
              <a:t> </a:t>
            </a:r>
            <a:endParaRPr b="0" lang="ru-RU" sz="20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00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ahoma"/>
              </a:rPr>
              <a:t>Сформировать долговременные и краткосрочные цели фирмы.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20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00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ahoma"/>
              </a:rPr>
              <a:t>Оценить материальное и финансовое положение фирмы, а также соответствие кадров и условий мотивации их труда.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20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00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ahoma"/>
              </a:rPr>
              <a:t>Определить состав маркетинговых мероприятий фирмы по изучению рынка, рекламы, ценообразования и т.д.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20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00"/>
              </a:spcBef>
              <a:buClr>
                <a:srgbClr val="ebf25a"/>
              </a:buClr>
              <a:buSzPct val="80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ahoma"/>
              </a:rPr>
              <a:t>Предусмотреть трудности, которые могут помешать выполнению бизнес-плана</a:t>
            </a:r>
            <a:endParaRPr b="0" lang="ru-RU" sz="2000" spc="-1" strike="noStrike">
              <a:latin typeface="Arial"/>
            </a:endParaRPr>
          </a:p>
        </p:txBody>
      </p:sp>
    </p:spTree>
  </p:cSld>
  <p:transition>
    <p:wheel spokes="8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440</TotalTime>
  <Application>LibreOffice/6.4.7.2$Linux_X86_64 LibreOffice_project/40$Build-2</Application>
  <Words>898</Words>
  <Paragraphs>132</Paragraphs>
  <Company>Организация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2009-01-31T13:29:26Z</dcterms:created>
  <dc:creator>Customer</dc:creator>
  <dc:description/>
  <dc:language>ru-RU</dc:language>
  <cp:lastModifiedBy/>
  <dcterms:modified xsi:type="dcterms:W3CDTF">2021-06-08T23:37:58Z</dcterms:modified>
  <cp:revision>19</cp:revision>
  <dc:subject/>
  <dc:title>Тема урока: Разработка бизнес-плана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Организация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32</vt:i4>
  </property>
</Properties>
</file>