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8" r:id="rId2"/>
    <p:sldId id="345" r:id="rId3"/>
    <p:sldId id="346" r:id="rId4"/>
    <p:sldId id="325" r:id="rId5"/>
    <p:sldId id="326" r:id="rId6"/>
    <p:sldId id="327" r:id="rId7"/>
    <p:sldId id="275" r:id="rId8"/>
    <p:sldId id="276" r:id="rId9"/>
    <p:sldId id="349" r:id="rId10"/>
    <p:sldId id="278" r:id="rId11"/>
    <p:sldId id="279" r:id="rId12"/>
    <p:sldId id="280" r:id="rId13"/>
    <p:sldId id="281" r:id="rId14"/>
    <p:sldId id="350" r:id="rId15"/>
    <p:sldId id="351" r:id="rId16"/>
    <p:sldId id="352" r:id="rId17"/>
    <p:sldId id="321" r:id="rId18"/>
    <p:sldId id="322" r:id="rId19"/>
    <p:sldId id="282" r:id="rId20"/>
    <p:sldId id="259" r:id="rId21"/>
    <p:sldId id="260" r:id="rId22"/>
    <p:sldId id="261" r:id="rId23"/>
    <p:sldId id="262" r:id="rId24"/>
    <p:sldId id="263" r:id="rId25"/>
    <p:sldId id="264" r:id="rId26"/>
    <p:sldId id="274" r:id="rId27"/>
    <p:sldId id="353" r:id="rId28"/>
    <p:sldId id="354" r:id="rId29"/>
    <p:sldId id="357" r:id="rId30"/>
    <p:sldId id="358" r:id="rId31"/>
    <p:sldId id="359" r:id="rId32"/>
    <p:sldId id="356" r:id="rId33"/>
    <p:sldId id="360" r:id="rId34"/>
    <p:sldId id="265" r:id="rId35"/>
    <p:sldId id="266" r:id="rId36"/>
    <p:sldId id="283" r:id="rId37"/>
    <p:sldId id="284" r:id="rId38"/>
    <p:sldId id="399" r:id="rId39"/>
    <p:sldId id="361" r:id="rId40"/>
    <p:sldId id="362" r:id="rId41"/>
    <p:sldId id="363" r:id="rId42"/>
    <p:sldId id="364" r:id="rId43"/>
    <p:sldId id="365" r:id="rId44"/>
    <p:sldId id="366" r:id="rId45"/>
    <p:sldId id="285" r:id="rId46"/>
    <p:sldId id="367" r:id="rId47"/>
    <p:sldId id="388" r:id="rId48"/>
    <p:sldId id="370" r:id="rId49"/>
    <p:sldId id="371" r:id="rId50"/>
    <p:sldId id="398" r:id="rId51"/>
    <p:sldId id="400" r:id="rId52"/>
    <p:sldId id="372" r:id="rId53"/>
    <p:sldId id="373" r:id="rId54"/>
    <p:sldId id="374" r:id="rId55"/>
    <p:sldId id="288" r:id="rId56"/>
    <p:sldId id="386" r:id="rId57"/>
    <p:sldId id="375" r:id="rId58"/>
    <p:sldId id="389" r:id="rId59"/>
    <p:sldId id="385" r:id="rId60"/>
    <p:sldId id="289" r:id="rId61"/>
    <p:sldId id="291" r:id="rId62"/>
    <p:sldId id="292" r:id="rId63"/>
    <p:sldId id="293" r:id="rId64"/>
    <p:sldId id="390" r:id="rId65"/>
    <p:sldId id="391" r:id="rId66"/>
    <p:sldId id="268" r:id="rId67"/>
    <p:sldId id="273" r:id="rId68"/>
    <p:sldId id="270" r:id="rId69"/>
    <p:sldId id="294" r:id="rId70"/>
    <p:sldId id="392" r:id="rId71"/>
    <p:sldId id="393" r:id="rId72"/>
    <p:sldId id="394" r:id="rId73"/>
    <p:sldId id="395" r:id="rId74"/>
    <p:sldId id="376" r:id="rId75"/>
    <p:sldId id="377" r:id="rId76"/>
    <p:sldId id="378" r:id="rId77"/>
    <p:sldId id="379" r:id="rId78"/>
    <p:sldId id="380" r:id="rId79"/>
    <p:sldId id="381" r:id="rId80"/>
    <p:sldId id="387" r:id="rId81"/>
    <p:sldId id="382" r:id="rId82"/>
    <p:sldId id="384" r:id="rId83"/>
    <p:sldId id="328" r:id="rId84"/>
    <p:sldId id="272" r:id="rId85"/>
    <p:sldId id="320" r:id="rId86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C00"/>
    <a:srgbClr val="FFF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0"/>
  </p:normalViewPr>
  <p:slideViewPr>
    <p:cSldViewPr snapToGrid="0">
      <p:cViewPr varScale="1">
        <p:scale>
          <a:sx n="81" d="100"/>
          <a:sy n="81" d="100"/>
        </p:scale>
        <p:origin x="6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24830-E2FC-4D65-9B97-56E5EE1985C4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BD614-195D-49B2-9410-85FAF1FDE1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807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BD614-195D-49B2-9410-85FAF1FDE16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905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BD614-195D-49B2-9410-85FAF1FDE16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89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CC5E0C-AFC1-48F5-B31C-C9476E12ED0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1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76A58A8-4B9E-4F7B-9605-FA4DAC4F23DA}" type="slidenum">
              <a:rPr lang="ru-RU" altLang="ru-RU"/>
              <a:pPr/>
              <a:t>66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060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46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378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72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7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5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30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48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92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28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4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15B80-E57E-4089-80A5-AE9C0B36B398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4DF89-8F44-4BE0-9A97-F8BCA09EB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129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s://classinform.ru/" TargetMode="Externa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451728" y="942680"/>
            <a:ext cx="10058400" cy="483595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ru-RU" sz="2400" b="1" dirty="0">
                <a:solidFill>
                  <a:schemeClr val="tx1"/>
                </a:solidFill>
              </a:rPr>
              <a:t>Методика разработки (обновления) содержания образовательных программ с учетом современных стандартов и передовых технологий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0C00"/>
                </a:solidFill>
                <a:cs typeface="Arial" pitchFamily="34" charset="0"/>
              </a:rPr>
              <a:t>Тема : Уровни</a:t>
            </a:r>
            <a:r>
              <a:rPr lang="ru-RU" sz="2400" b="1" dirty="0">
                <a:solidFill>
                  <a:srgbClr val="000C00"/>
                </a:solidFill>
                <a:cs typeface="Arial" pitchFamily="34" charset="0"/>
              </a:rPr>
              <a:t>, типы, виды и форматы реализации образовательных программ в РФ. </a:t>
            </a:r>
            <a:endParaRPr lang="ru-RU" sz="2400" b="1" dirty="0" smtClean="0">
              <a:solidFill>
                <a:srgbClr val="000C00"/>
              </a:solidFill>
              <a:cs typeface="Arial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000C00"/>
                </a:solidFill>
                <a:cs typeface="Arial" pitchFamily="34" charset="0"/>
              </a:rPr>
              <a:t>Понятие </a:t>
            </a:r>
            <a:r>
              <a:rPr lang="ru-RU" sz="2400" b="1" dirty="0">
                <a:solidFill>
                  <a:srgbClr val="000C00"/>
                </a:solidFill>
                <a:cs typeface="Arial" pitchFamily="34" charset="0"/>
              </a:rPr>
              <a:t>«модульная образовательная программа»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18755" y="5844619"/>
            <a:ext cx="6664750" cy="101338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Вьюшкова Любовь Александровна, методист отдела образовательных программ и технологий ЦПО Самарской области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37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5105" y="377072"/>
            <a:ext cx="8898904" cy="7070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2"/>
                </a:solidFill>
              </a:rPr>
              <a:t>Государственная политика в сфере образования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1913" y="1432874"/>
            <a:ext cx="11510127" cy="54251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400" dirty="0" smtClean="0">
                <a:solidFill>
                  <a:schemeClr val="tx1"/>
                </a:solidFill>
              </a:rPr>
              <a:t>       В 2025 году  </a:t>
            </a:r>
            <a:r>
              <a:rPr lang="ru-RU" sz="2400" dirty="0">
                <a:solidFill>
                  <a:schemeClr val="tx1"/>
                </a:solidFill>
              </a:rPr>
              <a:t>в Самарской области 85 образовательные организации осуществляют подготовку по программам среднего профессионального образования (далее – СПО): 62 государственные профессиональные образовательные организации Самарской области (из них 58 находятся в ведении министерства </a:t>
            </a:r>
            <a:r>
              <a:rPr lang="ru-RU" sz="2400">
                <a:solidFill>
                  <a:schemeClr val="tx1"/>
                </a:solidFill>
              </a:rPr>
              <a:t>образования </a:t>
            </a:r>
            <a:r>
              <a:rPr lang="ru-RU" sz="2400" smtClean="0">
                <a:solidFill>
                  <a:schemeClr val="tx1"/>
                </a:solidFill>
              </a:rPr>
              <a:t>Самарской </a:t>
            </a:r>
            <a:r>
              <a:rPr lang="ru-RU" sz="2400" dirty="0">
                <a:solidFill>
                  <a:schemeClr val="tx1"/>
                </a:solidFill>
              </a:rPr>
              <a:t>области, 3 – министерства здравоохранения Самарской области</a:t>
            </a:r>
            <a:r>
              <a:rPr lang="ru-RU" sz="2400" dirty="0" smtClean="0">
                <a:solidFill>
                  <a:schemeClr val="tx1"/>
                </a:solidFill>
              </a:rPr>
              <a:t>, 1 </a:t>
            </a:r>
            <a:r>
              <a:rPr lang="ru-RU" sz="2400" dirty="0">
                <a:solidFill>
                  <a:schemeClr val="tx1"/>
                </a:solidFill>
              </a:rPr>
              <a:t>– министерства культуры Самарской области); 1 – федеральное учреждение, подведомственное Министерству спорта Российской Федерации; 10 – частных профессиональных образовательных организаций; 12 – образовательных организаций высшего образования, реализующих программы СПО (из них 11 организаций находятся в федеральном подчинении, а 1 является частной).</a:t>
            </a:r>
          </a:p>
          <a:p>
            <a:pPr fontAlgn="base"/>
            <a:r>
              <a:rPr lang="ru-RU" sz="2400" dirty="0" smtClean="0">
                <a:solidFill>
                  <a:schemeClr val="tx1"/>
                </a:solidFill>
              </a:rPr>
              <a:t>             Всего </a:t>
            </a:r>
            <a:r>
              <a:rPr lang="ru-RU" sz="2400" dirty="0">
                <a:solidFill>
                  <a:schemeClr val="tx1"/>
                </a:solidFill>
              </a:rPr>
              <a:t>в образовательных организациях, реализующих программы среднего профессионального образования на территории региона, по программам подготовки квалифицированных рабочих, служащих и специалистов среднего звена в </a:t>
            </a:r>
            <a:r>
              <a:rPr lang="ru-RU" sz="2400" dirty="0" smtClean="0">
                <a:solidFill>
                  <a:schemeClr val="tx1"/>
                </a:solidFill>
              </a:rPr>
              <a:t>2024/2025 учебном </a:t>
            </a:r>
            <a:r>
              <a:rPr lang="ru-RU" sz="2400" dirty="0">
                <a:solidFill>
                  <a:schemeClr val="tx1"/>
                </a:solidFill>
              </a:rPr>
              <a:t>году обучаются </a:t>
            </a:r>
            <a:r>
              <a:rPr lang="ru-RU" sz="2400" dirty="0" smtClean="0">
                <a:solidFill>
                  <a:schemeClr val="tx1"/>
                </a:solidFill>
              </a:rPr>
              <a:t>свыше </a:t>
            </a:r>
            <a:r>
              <a:rPr lang="ru-RU" sz="2400" dirty="0" smtClean="0">
                <a:solidFill>
                  <a:srgbClr val="C00000"/>
                </a:solidFill>
              </a:rPr>
              <a:t>90 </a:t>
            </a:r>
            <a:r>
              <a:rPr lang="ru-RU" sz="2400" dirty="0">
                <a:solidFill>
                  <a:srgbClr val="C00000"/>
                </a:solidFill>
              </a:rPr>
              <a:t>тыс. человек.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89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87" y="188150"/>
            <a:ext cx="11357937" cy="94869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Государственная политика в сфере образования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2587" y="1146266"/>
            <a:ext cx="11776383" cy="559286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Основные </a:t>
            </a:r>
            <a:r>
              <a:rPr lang="ru-RU" sz="2400" dirty="0"/>
              <a:t>направления государственной и региональной политики в сфере образования. Приоритеты развития системы СПО в </a:t>
            </a:r>
            <a:r>
              <a:rPr lang="ru-RU" sz="2400" dirty="0" smtClean="0"/>
              <a:t>Российской Федерации.</a:t>
            </a:r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951" y="2079173"/>
            <a:ext cx="3494314" cy="761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ВСЁ БОЛЬШЕ ВЫПУСКНИКОВ ШКОЛ ВЫБИРАЮТ СПО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90854" y="2705492"/>
            <a:ext cx="3803338" cy="36293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Обеспечение прикладного характера </a:t>
            </a:r>
            <a:r>
              <a:rPr lang="ru-RU" b="1" dirty="0" smtClean="0">
                <a:solidFill>
                  <a:schemeClr val="tx1"/>
                </a:solidFill>
              </a:rPr>
              <a:t>подготовки.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Приближение </a:t>
            </a:r>
            <a:r>
              <a:rPr lang="ru-RU" dirty="0">
                <a:solidFill>
                  <a:schemeClr val="tx1"/>
                </a:solidFill>
              </a:rPr>
              <a:t>содержания обучения к реалиям производства. Например, демонстрационный экзамен предполагает моделирование реальных производственных условий для решения практических задач.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02475" y="2079174"/>
            <a:ext cx="2788049" cy="1163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Усиление </a:t>
            </a:r>
            <a:r>
              <a:rPr lang="ru-RU" b="1" dirty="0" smtClean="0">
                <a:solidFill>
                  <a:schemeClr val="tx1"/>
                </a:solidFill>
              </a:rPr>
              <a:t>воспитательного компонента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8458" y="3082566"/>
            <a:ext cx="3543300" cy="8798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Повышение качества общеобразовательной подготовки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0705" y="4232635"/>
            <a:ext cx="3494313" cy="5448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Цифровая трансформация </a:t>
            </a:r>
            <a:r>
              <a:rPr lang="ru-RU" b="1" dirty="0" smtClean="0">
                <a:solidFill>
                  <a:schemeClr val="tx1"/>
                </a:solidFill>
              </a:rPr>
              <a:t>колледжей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02475" y="3337089"/>
            <a:ext cx="2788048" cy="13386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Обновление материально-технической базы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812638" y="5260157"/>
            <a:ext cx="2677886" cy="14380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ФП </a:t>
            </a:r>
            <a:r>
              <a:rPr lang="ru-RU" sz="2000" b="1" dirty="0" err="1" smtClean="0">
                <a:solidFill>
                  <a:srgbClr val="FF0000"/>
                </a:solidFill>
              </a:rPr>
              <a:t>Профессионалитет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8458" y="5105100"/>
            <a:ext cx="3469820" cy="15931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Развитие кадрового потенциала колледжей</a:t>
            </a:r>
            <a:r>
              <a:rPr lang="ru-RU" dirty="0">
                <a:solidFill>
                  <a:schemeClr val="tx1"/>
                </a:solidFill>
              </a:rPr>
              <a:t>.</a:t>
            </a:r>
            <a:r>
              <a:rPr lang="ru-RU" dirty="0"/>
              <a:t>  </a:t>
            </a:r>
            <a:endParaRPr lang="ru-RU" dirty="0" smtClean="0"/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Повышать </a:t>
            </a:r>
            <a:r>
              <a:rPr lang="ru-RU" dirty="0">
                <a:solidFill>
                  <a:schemeClr val="tx1"/>
                </a:solidFill>
              </a:rPr>
              <a:t>квалификацию преподавателей и мастеров производственного обучения</a:t>
            </a:r>
          </a:p>
        </p:txBody>
      </p:sp>
    </p:spTree>
    <p:extLst>
      <p:ext uri="{BB962C8B-B14F-4D97-AF65-F5344CB8AC3E}">
        <p14:creationId xmlns:p14="http://schemas.microsoft.com/office/powerpoint/2010/main" val="216196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76200"/>
            <a:ext cx="9144000" cy="1741714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 </a:t>
            </a:r>
            <a:r>
              <a:rPr lang="ru-RU" sz="3200" b="1" dirty="0">
                <a:latin typeface="+mn-lt"/>
              </a:rPr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04187" y="1995677"/>
            <a:ext cx="10602686" cy="4321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</a:rPr>
              <a:t>– Федеральный закон от 29 декабря 2012 г. №273-ФЗ «Об образовании в Российской Федерации»;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– Приказ </a:t>
            </a:r>
            <a:r>
              <a:rPr lang="ru-RU" sz="2000" dirty="0" err="1" smtClean="0">
                <a:solidFill>
                  <a:schemeClr val="tx1"/>
                </a:solidFill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</a:rPr>
              <a:t> России от 24 августа 2022 г. </a:t>
            </a:r>
            <a:r>
              <a:rPr lang="ru-RU" sz="2000" dirty="0" smtClean="0">
                <a:solidFill>
                  <a:srgbClr val="FF0000"/>
                </a:solidFill>
              </a:rPr>
              <a:t>№ 762 </a:t>
            </a:r>
            <a:r>
              <a:rPr lang="ru-RU" sz="2000" dirty="0" smtClean="0">
                <a:solidFill>
                  <a:schemeClr val="tx1"/>
                </a:solidFill>
              </a:rPr>
              <a:t>«Об утверждении Порядка организации и осуществления образовательной деятельности по образовательным программам среднего профессионального образования» (далее – Порядок организации образовательной деятельности); 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Изменения апрель 2026г.!!!!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– Приказ </a:t>
            </a:r>
            <a:r>
              <a:rPr lang="ru-RU" sz="2000" dirty="0" err="1" smtClean="0">
                <a:solidFill>
                  <a:schemeClr val="tx1"/>
                </a:solidFill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</a:rPr>
              <a:t> России от 08 ноября 2021 г</a:t>
            </a:r>
            <a:r>
              <a:rPr lang="ru-RU" sz="2000" dirty="0" smtClean="0">
                <a:solidFill>
                  <a:srgbClr val="FF0000"/>
                </a:solidFill>
              </a:rPr>
              <a:t>. № 800 </a:t>
            </a:r>
            <a:r>
              <a:rPr lang="ru-RU" sz="2000" dirty="0" smtClean="0">
                <a:solidFill>
                  <a:schemeClr val="tx1"/>
                </a:solidFill>
              </a:rPr>
              <a:t>«Об утверждении Порядка проведения государственной итоговой аттестации по образовательным программам среднего профессионального образования; 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Изменения май 2026г.!!!!!</a:t>
            </a:r>
          </a:p>
          <a:p>
            <a:endParaRPr lang="ru-RU" sz="1600" b="1" dirty="0" smtClean="0">
              <a:solidFill>
                <a:schemeClr val="tx1"/>
              </a:solidFill>
            </a:endParaRPr>
          </a:p>
          <a:p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197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 </a:t>
            </a:r>
            <a:r>
              <a:rPr lang="ru-RU" sz="3200" b="1" dirty="0">
                <a:latin typeface="+mn-lt"/>
              </a:rPr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659233"/>
            <a:ext cx="10515600" cy="47101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</a:rPr>
              <a:t>-Приказ  </a:t>
            </a:r>
            <a:r>
              <a:rPr lang="ru-RU" sz="2000" dirty="0" err="1" smtClean="0">
                <a:solidFill>
                  <a:schemeClr val="tx1"/>
                </a:solidFill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</a:rPr>
              <a:t> России от 16 апреля 2026 г. №275 «Об утверждении Порядка разработки, использования и хранения </a:t>
            </a:r>
            <a:r>
              <a:rPr lang="ru-RU" sz="2000" dirty="0" smtClean="0">
                <a:solidFill>
                  <a:srgbClr val="FF0000"/>
                </a:solidFill>
              </a:rPr>
              <a:t>контрольных измерительных материалов, </a:t>
            </a:r>
            <a:r>
              <a:rPr lang="ru-RU" sz="2000" dirty="0" smtClean="0">
                <a:solidFill>
                  <a:schemeClr val="tx1"/>
                </a:solidFill>
              </a:rPr>
              <a:t>используемых при проведении государственной итоговой аттестации по образовательным программам среднего профессионального образования в форме демонстрационного экзамена»;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-Приказ </a:t>
            </a:r>
            <a:r>
              <a:rPr lang="ru-RU" sz="2000" dirty="0" err="1" smtClean="0">
                <a:solidFill>
                  <a:schemeClr val="tx1"/>
                </a:solidFill>
              </a:rPr>
              <a:t>Минпросвещения</a:t>
            </a:r>
            <a:r>
              <a:rPr lang="ru-RU" sz="2000" dirty="0" smtClean="0">
                <a:solidFill>
                  <a:schemeClr val="tx1"/>
                </a:solidFill>
              </a:rPr>
              <a:t> России от 11 июня 2026г. №414 </a:t>
            </a:r>
            <a:r>
              <a:rPr lang="ru-RU" sz="2000" dirty="0" smtClean="0">
                <a:solidFill>
                  <a:srgbClr val="FF0000"/>
                </a:solidFill>
              </a:rPr>
              <a:t>«Об утверждении государственного образовательного стандарта среднего общего образования»;</a:t>
            </a:r>
          </a:p>
          <a:p>
            <a:r>
              <a:rPr lang="ru-RU" sz="2000" dirty="0">
                <a:solidFill>
                  <a:schemeClr val="tx1"/>
                </a:solidFill>
              </a:rPr>
              <a:t>Приказ  министерства просвещения РФ от 18 мая 2023 года № 371</a:t>
            </a:r>
          </a:p>
          <a:p>
            <a:r>
              <a:rPr lang="ru-RU" sz="2000" dirty="0">
                <a:solidFill>
                  <a:schemeClr val="tx1"/>
                </a:solidFill>
              </a:rPr>
              <a:t>«Об утверждении федеральной образовательной программы среднего общего образования» </a:t>
            </a:r>
          </a:p>
          <a:p>
            <a:r>
              <a:rPr lang="ru-RU" sz="2000" dirty="0">
                <a:solidFill>
                  <a:srgbClr val="FF0000"/>
                </a:solidFill>
              </a:rPr>
              <a:t>Изменения в 2024-2026 гг</a:t>
            </a:r>
            <a:r>
              <a:rPr lang="ru-RU" sz="2000" dirty="0" smtClean="0">
                <a:solidFill>
                  <a:srgbClr val="FF0000"/>
                </a:solidFill>
              </a:rPr>
              <a:t>.!!!!</a:t>
            </a:r>
          </a:p>
          <a:p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!!!! Новый ФГОС СОО – Новая ФОП?</a:t>
            </a:r>
            <a:endParaRPr lang="ru-RU" sz="2000" dirty="0">
              <a:solidFill>
                <a:srgbClr val="FF0000"/>
              </a:solidFill>
            </a:endParaRPr>
          </a:p>
          <a:p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59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2179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b="1" dirty="0"/>
              <a:t>Нормативно-правовые документы, регламентирующие деятельность образовательной организации по реализации образовательных программ СПО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0" y="1329179"/>
            <a:ext cx="10515600" cy="52224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 -Приказ министерства </a:t>
            </a:r>
            <a:r>
              <a:rPr lang="ru-RU" sz="1600" dirty="0">
                <a:solidFill>
                  <a:schemeClr val="tx1"/>
                </a:solidFill>
              </a:rPr>
              <a:t>просвещения российской </a:t>
            </a:r>
            <a:r>
              <a:rPr lang="ru-RU" sz="1600" dirty="0" smtClean="0">
                <a:solidFill>
                  <a:schemeClr val="tx1"/>
                </a:solidFill>
              </a:rPr>
              <a:t>федерации от 1 сентября 2022 г. № 796, «О внесении изменений в федеральные государственные образовательные стандарты среднего профессионального образования»;</a:t>
            </a:r>
          </a:p>
          <a:p>
            <a:r>
              <a:rPr lang="ru-RU" sz="1600" dirty="0">
                <a:solidFill>
                  <a:schemeClr val="tx1"/>
                </a:solidFill>
              </a:rPr>
              <a:t>-Приказ министерства просвещения российской </a:t>
            </a:r>
            <a:r>
              <a:rPr lang="ru-RU" sz="1600" dirty="0" smtClean="0">
                <a:solidFill>
                  <a:schemeClr val="tx1"/>
                </a:solidFill>
              </a:rPr>
              <a:t>федерации от 3 июля  2024 </a:t>
            </a:r>
            <a:r>
              <a:rPr lang="ru-RU" sz="1600" dirty="0">
                <a:solidFill>
                  <a:schemeClr val="tx1"/>
                </a:solidFill>
              </a:rPr>
              <a:t>г. </a:t>
            </a:r>
            <a:r>
              <a:rPr lang="ru-RU" sz="1600" dirty="0" smtClean="0">
                <a:solidFill>
                  <a:schemeClr val="tx1"/>
                </a:solidFill>
              </a:rPr>
              <a:t>№ 464, </a:t>
            </a:r>
            <a:r>
              <a:rPr lang="ru-RU" sz="1600" dirty="0">
                <a:solidFill>
                  <a:schemeClr val="tx1"/>
                </a:solidFill>
              </a:rPr>
              <a:t>«О внесении </a:t>
            </a:r>
            <a:r>
              <a:rPr lang="ru-RU" sz="1600" dirty="0" smtClean="0">
                <a:solidFill>
                  <a:schemeClr val="tx1"/>
                </a:solidFill>
              </a:rPr>
              <a:t>изменений в </a:t>
            </a:r>
            <a:r>
              <a:rPr lang="ru-RU" sz="1600" dirty="0">
                <a:solidFill>
                  <a:schemeClr val="tx1"/>
                </a:solidFill>
              </a:rPr>
              <a:t>федеральные государственные образовательные </a:t>
            </a:r>
            <a:r>
              <a:rPr lang="ru-RU" sz="1600" dirty="0" smtClean="0">
                <a:solidFill>
                  <a:schemeClr val="tx1"/>
                </a:solidFill>
              </a:rPr>
              <a:t>стандарты среднего </a:t>
            </a:r>
            <a:r>
              <a:rPr lang="ru-RU" sz="1600" dirty="0">
                <a:solidFill>
                  <a:schemeClr val="tx1"/>
                </a:solidFill>
              </a:rPr>
              <a:t>профессионального образования</a:t>
            </a:r>
            <a:r>
              <a:rPr lang="ru-RU" sz="1600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-Приказ </a:t>
            </a:r>
            <a:r>
              <a:rPr lang="ru-RU" sz="1600" dirty="0">
                <a:solidFill>
                  <a:schemeClr val="tx1"/>
                </a:solidFill>
              </a:rPr>
              <a:t>министерства просвещения российской </a:t>
            </a:r>
            <a:r>
              <a:rPr lang="ru-RU" sz="1600" dirty="0" smtClean="0">
                <a:solidFill>
                  <a:schemeClr val="tx1"/>
                </a:solidFill>
              </a:rPr>
              <a:t>федерации от 27 марта 2025 </a:t>
            </a:r>
            <a:r>
              <a:rPr lang="ru-RU" sz="1600" dirty="0">
                <a:solidFill>
                  <a:schemeClr val="tx1"/>
                </a:solidFill>
              </a:rPr>
              <a:t>г. № </a:t>
            </a:r>
            <a:r>
              <a:rPr lang="ru-RU" sz="1600" dirty="0" smtClean="0">
                <a:solidFill>
                  <a:schemeClr val="tx1"/>
                </a:solidFill>
              </a:rPr>
              <a:t>239, </a:t>
            </a:r>
            <a:r>
              <a:rPr lang="ru-RU" sz="1600" dirty="0">
                <a:solidFill>
                  <a:schemeClr val="tx1"/>
                </a:solidFill>
              </a:rPr>
              <a:t>«О внесении </a:t>
            </a:r>
            <a:r>
              <a:rPr lang="ru-RU" sz="1600" dirty="0" smtClean="0">
                <a:solidFill>
                  <a:schemeClr val="tx1"/>
                </a:solidFill>
              </a:rPr>
              <a:t>изменений в </a:t>
            </a:r>
            <a:r>
              <a:rPr lang="ru-RU" sz="1600" dirty="0">
                <a:solidFill>
                  <a:schemeClr val="tx1"/>
                </a:solidFill>
              </a:rPr>
              <a:t>федеральные государственные образовательные </a:t>
            </a:r>
            <a:r>
              <a:rPr lang="ru-RU" sz="1600" dirty="0" smtClean="0">
                <a:solidFill>
                  <a:schemeClr val="tx1"/>
                </a:solidFill>
              </a:rPr>
              <a:t>стандарты среднего </a:t>
            </a:r>
            <a:r>
              <a:rPr lang="ru-RU" sz="1600" dirty="0">
                <a:solidFill>
                  <a:schemeClr val="tx1"/>
                </a:solidFill>
              </a:rPr>
              <a:t>профессионального образования</a:t>
            </a:r>
            <a:r>
              <a:rPr lang="ru-RU" sz="1600" dirty="0" smtClean="0">
                <a:solidFill>
                  <a:schemeClr val="tx1"/>
                </a:solidFill>
              </a:rPr>
              <a:t>»;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-Приказ </a:t>
            </a:r>
            <a:r>
              <a:rPr lang="ru-RU" sz="1600" dirty="0">
                <a:solidFill>
                  <a:schemeClr val="tx1"/>
                </a:solidFill>
              </a:rPr>
              <a:t>министерства просвещения российской </a:t>
            </a:r>
            <a:r>
              <a:rPr lang="ru-RU" sz="1600" dirty="0" smtClean="0">
                <a:solidFill>
                  <a:schemeClr val="tx1"/>
                </a:solidFill>
              </a:rPr>
              <a:t>федерации от 06.11.2024 </a:t>
            </a:r>
            <a:r>
              <a:rPr lang="ru-RU" sz="1600" dirty="0">
                <a:solidFill>
                  <a:schemeClr val="tx1"/>
                </a:solidFill>
              </a:rPr>
              <a:t>№ </a:t>
            </a:r>
            <a:r>
              <a:rPr lang="ru-RU" sz="1600" dirty="0" smtClean="0">
                <a:solidFill>
                  <a:schemeClr val="tx1"/>
                </a:solidFill>
              </a:rPr>
              <a:t>779, </a:t>
            </a:r>
            <a:r>
              <a:rPr lang="ru-RU" sz="1600" dirty="0">
                <a:solidFill>
                  <a:schemeClr val="tx1"/>
                </a:solidFill>
              </a:rPr>
              <a:t>«</a:t>
            </a:r>
            <a:r>
              <a:rPr lang="ru-RU" sz="1600" dirty="0" smtClean="0">
                <a:solidFill>
                  <a:schemeClr val="tx1"/>
                </a:solidFill>
              </a:rPr>
              <a:t>Об утверждении перечня документов, подготовка которых осуществляется педагогическими работниками при реализации основных общеобразовательных программ, образовательных программ среднего профессионального образования»;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-Приказ министерства труда и социальной защиты РФ от 21 марта 2025 года  №136н «об утверждении профессионального стандарта «Педагог профессионального обучения, среднего профессионального образования».</a:t>
            </a:r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rgbClr val="FF0000"/>
                </a:solidFill>
              </a:rPr>
              <a:t>МЕТОДИЧЕСКИЕ РЕКОМЕНДАЦИИ </a:t>
            </a:r>
            <a:endParaRPr lang="ru-RU" sz="1600" dirty="0">
              <a:solidFill>
                <a:srgbClr val="FF0000"/>
              </a:solidFill>
            </a:endParaRPr>
          </a:p>
          <a:p>
            <a:r>
              <a:rPr lang="ru-RU" sz="1600" dirty="0">
                <a:solidFill>
                  <a:srgbClr val="FF0000"/>
                </a:solidFill>
              </a:rPr>
              <a:t>по формированию общих компетенций в соответствии с федеральными государственными образовательными стандартами среднего профессионального образования </a:t>
            </a:r>
            <a:r>
              <a:rPr lang="ru-RU" sz="1600" dirty="0" smtClean="0">
                <a:solidFill>
                  <a:srgbClr val="FF0000"/>
                </a:solidFill>
              </a:rPr>
              <a:t>(ИРПО, 2026 г.)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МЕТОДИЧЕСКИЕ </a:t>
            </a:r>
            <a:r>
              <a:rPr lang="ru-RU" sz="1600" dirty="0">
                <a:solidFill>
                  <a:srgbClr val="FF0000"/>
                </a:solidFill>
              </a:rPr>
              <a:t>РЕКОМЕНДАЦИИ</a:t>
            </a:r>
          </a:p>
          <a:p>
            <a:r>
              <a:rPr lang="ru-RU" sz="1600" dirty="0">
                <a:solidFill>
                  <a:srgbClr val="FF0000"/>
                </a:solidFill>
              </a:rPr>
              <a:t>по реализации </a:t>
            </a:r>
            <a:r>
              <a:rPr lang="ru-RU" sz="1600" dirty="0" smtClean="0">
                <a:solidFill>
                  <a:srgbClr val="FF0000"/>
                </a:solidFill>
              </a:rPr>
              <a:t>дисциплины социально-гуманитарного цикла «</a:t>
            </a:r>
            <a:r>
              <a:rPr lang="ru-RU" sz="1600" dirty="0">
                <a:solidFill>
                  <a:srgbClr val="FF0000"/>
                </a:solidFill>
              </a:rPr>
              <a:t>История России» в образовательных программах</a:t>
            </a:r>
          </a:p>
          <a:p>
            <a:r>
              <a:rPr lang="ru-RU" sz="1600" dirty="0">
                <a:solidFill>
                  <a:srgbClr val="FF0000"/>
                </a:solidFill>
              </a:rPr>
              <a:t>среднего профессионального </a:t>
            </a:r>
            <a:r>
              <a:rPr lang="ru-RU" sz="1600" dirty="0" smtClean="0">
                <a:solidFill>
                  <a:srgbClr val="FF0000"/>
                </a:solidFill>
              </a:rPr>
              <a:t>образования ( ИРПО, 2026)</a:t>
            </a:r>
          </a:p>
          <a:p>
            <a:r>
              <a:rPr lang="ru-RU" sz="1600" b="1" dirty="0">
                <a:solidFill>
                  <a:srgbClr val="FF0000"/>
                </a:solidFill>
              </a:rPr>
              <a:t>МЕТОДИЧЕСКИЕ </a:t>
            </a:r>
            <a:r>
              <a:rPr lang="ru-RU" sz="1600" b="1" dirty="0" smtClean="0">
                <a:solidFill>
                  <a:srgbClr val="FF0000"/>
                </a:solidFill>
              </a:rPr>
              <a:t>РЕКОМЕНДАЦИИ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 по разработке порядка организации и проведения </a:t>
            </a:r>
            <a:r>
              <a:rPr lang="ru-RU" sz="1600" b="1" dirty="0" smtClean="0">
                <a:solidFill>
                  <a:srgbClr val="FF0000"/>
                </a:solidFill>
              </a:rPr>
              <a:t>практической подготовки </a:t>
            </a:r>
            <a:r>
              <a:rPr lang="ru-RU" sz="1600" dirty="0" smtClean="0">
                <a:solidFill>
                  <a:srgbClr val="FF0000"/>
                </a:solidFill>
              </a:rPr>
              <a:t>обучающихся, осваивающих</a:t>
            </a:r>
          </a:p>
          <a:p>
            <a:r>
              <a:rPr lang="ru-RU" sz="1600" dirty="0" smtClean="0">
                <a:solidFill>
                  <a:srgbClr val="FF0000"/>
                </a:solidFill>
              </a:rPr>
              <a:t>образовательные программы среднего профессионального образования ( Документы по практике!!! Шаблоны)</a:t>
            </a:r>
          </a:p>
          <a:p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22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67406" y="433633"/>
            <a:ext cx="5986021" cy="134803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Федеральный закон от 26 мая 2021 г. № 144-ФЗ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65229" y="2516957"/>
            <a:ext cx="2498103" cy="372358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«О внесении изменений в Федеральный закон «Об образовании в Российской Федерации»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85501" y="2516957"/>
            <a:ext cx="7692272" cy="363874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 </a:t>
            </a:r>
            <a:r>
              <a:rPr lang="ru-RU" b="1" dirty="0">
                <a:solidFill>
                  <a:schemeClr val="tx1"/>
                </a:solidFill>
              </a:rPr>
              <a:t>1 сентября 2022 года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ФГОС </a:t>
            </a:r>
            <a:r>
              <a:rPr lang="ru-RU" dirty="0">
                <a:solidFill>
                  <a:schemeClr val="tx1"/>
                </a:solidFill>
              </a:rPr>
              <a:t>профессионального образования могут разрабатываться не только по профессиям, специальностям и направлениям подготовки и уровням образования, а и по </a:t>
            </a:r>
            <a:r>
              <a:rPr lang="ru-RU" b="1" dirty="0">
                <a:solidFill>
                  <a:schemeClr val="tx1"/>
                </a:solidFill>
              </a:rPr>
              <a:t>укрупненным группам, </a:t>
            </a:r>
            <a:r>
              <a:rPr lang="ru-RU" dirty="0">
                <a:solidFill>
                  <a:schemeClr val="tx1"/>
                </a:solidFill>
              </a:rPr>
              <a:t>по областям и видам профессиональной деятельности (ч. 5 ст. </a:t>
            </a:r>
            <a:r>
              <a:rPr lang="ru-RU" dirty="0" smtClean="0">
                <a:solidFill>
                  <a:schemeClr val="tx1"/>
                </a:solidFill>
              </a:rPr>
              <a:t>11)</a:t>
            </a:r>
          </a:p>
          <a:p>
            <a:pPr marL="342900" indent="-342900" algn="ctr">
              <a:buAutoNum type="arabicPeriod"/>
            </a:pPr>
            <a:r>
              <a:rPr lang="ru-RU" dirty="0" smtClean="0">
                <a:solidFill>
                  <a:schemeClr val="tx1"/>
                </a:solidFill>
              </a:rPr>
              <a:t>ПС </a:t>
            </a:r>
            <a:r>
              <a:rPr lang="ru-RU" b="1" dirty="0">
                <a:solidFill>
                  <a:schemeClr val="tx1"/>
                </a:solidFill>
              </a:rPr>
              <a:t>учитываются в </a:t>
            </a:r>
            <a:r>
              <a:rPr lang="ru-RU" b="1" dirty="0" smtClean="0">
                <a:solidFill>
                  <a:schemeClr val="tx1"/>
                </a:solidFill>
              </a:rPr>
              <a:t>ПОП</a:t>
            </a:r>
            <a:r>
              <a:rPr lang="ru-RU" dirty="0">
                <a:solidFill>
                  <a:schemeClr val="tx1"/>
                </a:solidFill>
              </a:rPr>
              <a:t>, а НЕ во ФГОС (ч. 7 ст.11 упразднена, ч. 9 ст.12) 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 1 сентября 2023 </a:t>
            </a:r>
            <a:r>
              <a:rPr lang="ru-RU" b="1" dirty="0" smtClean="0">
                <a:solidFill>
                  <a:schemeClr val="tx1"/>
                </a:solidFill>
              </a:rPr>
              <a:t>года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3. При реализации среднего общего образования в рамках программ СПО необходимо использовать </a:t>
            </a:r>
            <a:r>
              <a:rPr lang="ru-RU" dirty="0">
                <a:solidFill>
                  <a:srgbClr val="FF0000"/>
                </a:solidFill>
              </a:rPr>
              <a:t>федеральный перечень учебников </a:t>
            </a:r>
            <a:r>
              <a:rPr lang="ru-RU" dirty="0">
                <a:solidFill>
                  <a:schemeClr val="tx1"/>
                </a:solidFill>
              </a:rPr>
              <a:t>(ч. 4 ст.18)</a:t>
            </a: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793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4787" y="358219"/>
            <a:ext cx="8069344" cy="68815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Обновление макета ФГОС СПО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8792" y="1611984"/>
            <a:ext cx="10680569" cy="489251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Новый </a:t>
            </a:r>
            <a:r>
              <a:rPr lang="ru-RU" b="1" dirty="0">
                <a:solidFill>
                  <a:schemeClr val="tx1"/>
                </a:solidFill>
              </a:rPr>
              <a:t>макет ФГОС предусматривает</a:t>
            </a:r>
            <a:r>
              <a:rPr lang="ru-RU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введение широкой квалификации (узкая квалификация </a:t>
            </a:r>
            <a:r>
              <a:rPr lang="ru-RU" dirty="0">
                <a:solidFill>
                  <a:srgbClr val="FF0000"/>
                </a:solidFill>
              </a:rPr>
              <a:t>(направленность) </a:t>
            </a:r>
            <a:r>
              <a:rPr lang="ru-RU" dirty="0">
                <a:solidFill>
                  <a:schemeClr val="tx1"/>
                </a:solidFill>
              </a:rPr>
              <a:t>– устанавливается в образовательной программе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изменение структуры программы (социально-гуманитарный цикл вместо циклов ОГСЭ и </a:t>
            </a:r>
            <a:r>
              <a:rPr lang="ru-RU" dirty="0" smtClean="0">
                <a:solidFill>
                  <a:schemeClr val="tx1"/>
                </a:solidFill>
              </a:rPr>
              <a:t>ЕН, изменена структура ППКРС-СГ);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перенос требований к содержанию (знания, умения, навыки) – в </a:t>
            </a:r>
            <a:r>
              <a:rPr lang="ru-RU" dirty="0" smtClean="0">
                <a:solidFill>
                  <a:schemeClr val="tx1"/>
                </a:solidFill>
              </a:rPr>
              <a:t>ПОП </a:t>
            </a:r>
            <a:r>
              <a:rPr lang="ru-RU" dirty="0">
                <a:solidFill>
                  <a:schemeClr val="tx1"/>
                </a:solidFill>
              </a:rPr>
              <a:t>(144-ФЗ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сжатие сроков обучения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введение цифрового модуля по всем профессиям и специальностям (</a:t>
            </a:r>
            <a:r>
              <a:rPr lang="ru-RU" dirty="0" err="1">
                <a:solidFill>
                  <a:schemeClr val="tx1"/>
                </a:solidFill>
              </a:rPr>
              <a:t>цифровизация</a:t>
            </a:r>
            <a:r>
              <a:rPr lang="ru-RU" dirty="0">
                <a:solidFill>
                  <a:schemeClr val="tx1"/>
                </a:solidFill>
              </a:rPr>
              <a:t> профессий, например, «цифровой» агроном, «цифровой» модельер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обязательное освоение основ бережливого производства, финансовой </a:t>
            </a:r>
            <a:r>
              <a:rPr lang="ru-RU" dirty="0" smtClean="0">
                <a:solidFill>
                  <a:schemeClr val="tx1"/>
                </a:solidFill>
              </a:rPr>
              <a:t>грамотности;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• уход от закрепления во ФГОС перечня рабочих профессий и служащих, по которым можно пройти профессиональное обучение в рамках СПО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• </a:t>
            </a:r>
            <a:r>
              <a:rPr lang="ru-RU" dirty="0">
                <a:solidFill>
                  <a:schemeClr val="tx1"/>
                </a:solidFill>
              </a:rPr>
              <a:t>ГИА в виде демонстрационного </a:t>
            </a:r>
            <a:r>
              <a:rPr lang="ru-RU" dirty="0" smtClean="0">
                <a:solidFill>
                  <a:schemeClr val="tx1"/>
                </a:solidFill>
              </a:rPr>
              <a:t>экзамена.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Результат: гибкость разработки программ, возможность из набора доступных квалификаций выбирать те, которые необходимы рынку труда в конкретном регионе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095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439" y="48509"/>
            <a:ext cx="11375922" cy="581697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Федеральный </a:t>
            </a:r>
            <a:r>
              <a:rPr lang="ru-RU" dirty="0"/>
              <a:t>государственный образовательный стандарт среднего профессионального образования по </a:t>
            </a:r>
            <a:r>
              <a:rPr lang="ru-RU" dirty="0" smtClean="0"/>
              <a:t>специальности </a:t>
            </a:r>
            <a:r>
              <a:rPr lang="ru-RU" dirty="0"/>
              <a:t>44.02.02. Преподавание в начальных классах</a:t>
            </a:r>
          </a:p>
          <a:p>
            <a:pPr algn="ctr"/>
            <a:r>
              <a:rPr lang="ru-RU" dirty="0" smtClean="0"/>
              <a:t>Утвержден приказом </a:t>
            </a:r>
            <a:r>
              <a:rPr lang="ru-RU" dirty="0"/>
              <a:t>Министерства </a:t>
            </a:r>
            <a:r>
              <a:rPr lang="ru-RU" dirty="0" smtClean="0"/>
              <a:t>просвещения Российской Федерации от </a:t>
            </a:r>
            <a:r>
              <a:rPr lang="ru-RU" dirty="0"/>
              <a:t>17 августа 2022 г. N 742</a:t>
            </a:r>
            <a:endParaRPr lang="ru-RU" dirty="0">
              <a:solidFill>
                <a:srgbClr val="464C55"/>
              </a:solidFill>
              <a:latin typeface="PT Serif"/>
            </a:endParaRPr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464C55"/>
                </a:solidFill>
              </a:rPr>
              <a:t>1.14</a:t>
            </a:r>
            <a:r>
              <a:rPr lang="ru-RU" sz="2000" dirty="0">
                <a:solidFill>
                  <a:srgbClr val="464C55"/>
                </a:solidFill>
              </a:rPr>
              <a:t>. При разработке образовательной программы образовательная организация устанавливает </a:t>
            </a:r>
            <a:r>
              <a:rPr lang="ru-RU" sz="2000" dirty="0">
                <a:solidFill>
                  <a:srgbClr val="FF0000"/>
                </a:solidFill>
              </a:rPr>
              <a:t>направленность, </a:t>
            </a:r>
            <a:r>
              <a:rPr lang="ru-RU" sz="2000" dirty="0">
                <a:solidFill>
                  <a:srgbClr val="464C55"/>
                </a:solidFill>
              </a:rPr>
              <a:t>которая конкретизирует содержание программы путем ориентации на виды деятельности, с учетом соответствующей ПОП.</a:t>
            </a:r>
          </a:p>
          <a:p>
            <a:r>
              <a:rPr lang="ru-RU" sz="2000" dirty="0"/>
              <a:t>2.4. Образовательная программа разрабатывается </a:t>
            </a:r>
            <a:r>
              <a:rPr lang="ru-RU" sz="2000" dirty="0" smtClean="0"/>
              <a:t>образовательной </a:t>
            </a:r>
            <a:r>
              <a:rPr lang="ru-RU" sz="2000" dirty="0"/>
              <a:t>организацией в соответствии с ФГОС СПО с </a:t>
            </a:r>
            <a:r>
              <a:rPr lang="ru-RU" sz="2000" dirty="0">
                <a:solidFill>
                  <a:srgbClr val="FF0000"/>
                </a:solidFill>
              </a:rPr>
              <a:t>учетом ПОП </a:t>
            </a:r>
            <a:r>
              <a:rPr lang="ru-RU" sz="2000" dirty="0"/>
              <a:t>и предполагает освоение следующих видов деятельности</a:t>
            </a:r>
            <a:r>
              <a:rPr lang="ru-RU" sz="2000" dirty="0" smtClean="0"/>
              <a:t>:</a:t>
            </a:r>
          </a:p>
          <a:p>
            <a:r>
              <a:rPr lang="ru-RU" sz="2000" dirty="0"/>
              <a:t>з) для квалификации "Учитель начальных классов":</a:t>
            </a:r>
          </a:p>
          <a:p>
            <a:r>
              <a:rPr lang="ru-RU" sz="2000" dirty="0" smtClean="0"/>
              <a:t>-педагогическая </a:t>
            </a:r>
            <a:r>
              <a:rPr lang="ru-RU" sz="2000" dirty="0"/>
              <a:t>деятельность по проектированию, реализации и анализу процесса обучения в начальном общем образовании;</a:t>
            </a:r>
          </a:p>
          <a:p>
            <a:r>
              <a:rPr lang="ru-RU" sz="2000" dirty="0" smtClean="0"/>
              <a:t>-педагогическая </a:t>
            </a:r>
            <a:r>
              <a:rPr lang="ru-RU" sz="2000" dirty="0"/>
              <a:t>деятельность по проектированию, реализации и анализу внеурочной деятельности обучающихся;</a:t>
            </a:r>
          </a:p>
          <a:p>
            <a:r>
              <a:rPr lang="ru-RU" sz="2000" dirty="0" smtClean="0"/>
              <a:t>-воспитательная </a:t>
            </a:r>
            <a:r>
              <a:rPr lang="ru-RU" sz="2000" dirty="0"/>
              <a:t>деятельность, в том числе классное руководство;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-преподавание </a:t>
            </a:r>
            <a:r>
              <a:rPr lang="ru-RU" sz="2000" dirty="0">
                <a:solidFill>
                  <a:srgbClr val="FF0000"/>
                </a:solidFill>
              </a:rPr>
              <a:t>иностранного языка в начальной школе (по выбору);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-преподавание </a:t>
            </a:r>
            <a:r>
              <a:rPr lang="ru-RU" sz="2000" dirty="0">
                <a:solidFill>
                  <a:srgbClr val="FF0000"/>
                </a:solidFill>
              </a:rPr>
              <a:t>информатики в начальной школе (по выбору);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-преподавание </a:t>
            </a:r>
            <a:r>
              <a:rPr lang="ru-RU" sz="2000" dirty="0">
                <a:solidFill>
                  <a:srgbClr val="FF0000"/>
                </a:solidFill>
              </a:rPr>
              <a:t>дисциплин художественно-эстетического цикла в начальной школе (по выбору).</a:t>
            </a:r>
          </a:p>
          <a:p>
            <a:endParaRPr lang="ru-RU" sz="20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045110" y="4766190"/>
            <a:ext cx="4847304" cy="1543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348792" y="5740924"/>
            <a:ext cx="3091992" cy="111707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Направленность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812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0969" y="329938"/>
            <a:ext cx="7315200" cy="7164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</a:rPr>
              <a:t>Макет ФГОС СПО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830864"/>
              </p:ext>
            </p:extLst>
          </p:nvPr>
        </p:nvGraphicFramePr>
        <p:xfrm>
          <a:off x="1193014" y="1159498"/>
          <a:ext cx="10166285" cy="5090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774"/>
                <a:gridCol w="4204354"/>
                <a:gridCol w="5260157"/>
              </a:tblGrid>
              <a:tr h="4609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Модель 2013-2020 гг.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Новая модель ФГОС СПО (2021 г.)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536738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Квалификация</a:t>
                      </a:r>
                      <a:endParaRPr lang="ru-RU" b="1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Пункт 1.5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+mn-lt"/>
                        </a:rPr>
                        <a:t>Разработчики ФГОС СПО в пункте 1.1 указывают квалификацию согласно проекту </a:t>
                      </a:r>
                      <a:r>
                        <a:rPr lang="ru-RU" sz="1400" b="1" dirty="0" smtClean="0">
                          <a:latin typeface="+mn-lt"/>
                        </a:rPr>
                        <a:t>Перечня профессий</a:t>
                      </a:r>
                      <a:r>
                        <a:rPr lang="ru-RU" sz="1400" dirty="0" smtClean="0">
                          <a:latin typeface="+mn-lt"/>
                        </a:rPr>
                        <a:t>, специальностей СПО или приказу Министерства образования и науки РФ от 29 октября 2013 №1199 «Об утверждении перечней профессий и специальностей среднего профессионального образования». Содержание образования по профессии/специальности определяется ПООП, которая предполагает освоение всех видов деятельности или освоение видов деятельности, самостоятельно выбранных образовательной организацией в соответствии с потребностями регионального рынка труда из перечня видов деятельности, установленных в п. 1.3 ФГОС СПО</a:t>
                      </a:r>
                      <a:endParaRPr lang="ru-RU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0928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Несколько квалификаций ФГОС по профессии (08.01.17 Электромонтажник-наладчик, 08.01.19 Электромонтажник по силовым сетям и электрооборудованию, 08.01.18 Электромонтажник электрических сетей и электрооборудования)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Одна квалификация (широкая) ФГОС по профессии 08.01.31 Электромонтажник электрических сетей и электрооборудования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851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6584" y="140752"/>
            <a:ext cx="5505254" cy="7635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393058"/>
              </p:ext>
            </p:extLst>
          </p:nvPr>
        </p:nvGraphicFramePr>
        <p:xfrm>
          <a:off x="805991" y="1166648"/>
          <a:ext cx="10718277" cy="5773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340"/>
                <a:gridCol w="3897982"/>
                <a:gridCol w="5575955"/>
              </a:tblGrid>
              <a:tr h="355249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Пункт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Модель 2013-2020 гг.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Новая модель ФГОС СПО (2021 г.)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078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Срок получения образования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 – от 10 месяцев до 1 года 10 месяцев Специальность – от 1 года 10 месяцев до 3 лет 10 месяцев (углубленный уровень) 2. При получении профессии на базе основного общего образования – на 2 года больше, чем на базе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Профессия: на базе среднего общего образования – 10 месяцев Специальность: на базе среднего общего образования – 1 год 10 месяцев, иные сроки указываются по согласованию с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Минпросвещения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России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2. Единый срок освоения общеобразовательного цикла и по профессии и по специальности – 1476 часов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1404 часа + 72 часа ПА = 1476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14096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II. 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Структура ОП включает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Учебные циклы (ОГСЭ, ЕН, ПЦ (ОП и ПМ) государственная итоговая аттестация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дисциплины (модули), практики, государственная итоговая аттестация. Уход от закрепления объема часов обязательной части образовательной программы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по циклам во ФГОС СПО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3322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Соотношение обязательной и вариативной частей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Установлено: Профессия – 80/20 Специальность – 70/30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выбор ФУМО (при разработке) </a:t>
                      </a:r>
                    </a:p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Профессия – 80/20 (от 80 до 50% по решению ФУМО) Специальность – 70/30 (от 70 до 50% по решению ФУМО)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057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29320" y="182035"/>
            <a:ext cx="5071620" cy="46191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167416"/>
              </p:ext>
            </p:extLst>
          </p:nvPr>
        </p:nvGraphicFramePr>
        <p:xfrm>
          <a:off x="386501" y="970960"/>
          <a:ext cx="11123628" cy="5739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7915"/>
                <a:gridCol w="3927837"/>
                <a:gridCol w="3707876"/>
              </a:tblGrid>
              <a:tr h="1060738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Структура образовательной программы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Объем образовательной программы в академических часах (ППКРС) (10 месяцев)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Объем образовательной программы в академических часах (ППССЗ) (1 год 10 месяцев)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Дисциплины (модули)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612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1476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Практика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540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Не менее 432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Дисциплины (модули) вариативной части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288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828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Государственная итоговая аттестация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Общий объем образовательной программы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базе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1476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2952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6843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 базе ООО, включая получение СОО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2952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4428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68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6964" y="9427"/>
            <a:ext cx="4543720" cy="30165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Макет ФГОС СПО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422248"/>
              </p:ext>
            </p:extLst>
          </p:nvPr>
        </p:nvGraphicFramePr>
        <p:xfrm>
          <a:off x="414779" y="424207"/>
          <a:ext cx="11151909" cy="6366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460"/>
                <a:gridCol w="3591613"/>
                <a:gridCol w="6202836"/>
              </a:tblGrid>
              <a:tr h="334244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было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стало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75815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обязательных дисциплин в ОГСЭ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Обязательный набор: «Иностранный язык в профессиональной деятельности», «Физическая культура», «Основы философии», «История» На выбор разработчиков: «Психология общения» 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СОЦИАЛЬНО-ГУМАНИТАРНЫЙ ЦИКЛ Минимальный набор: «История России», «Иностранный язык в профессиональной деятельности»,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«Безопасность жизнедеятельности»,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«Физическая культура», «Основы бережливого производства», «Основы финансовой грамотности» (при необходимости) Перечень обязательных дисциплин дополняется разработчиками с учетом специфики специальности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11822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Общепрофессиональный цикл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«Безопасность жизнедеятельности»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Перечень обязательных дисциплин общепрофессионального цикла устанавливается разработчиком с учетом специфики профессии/специальности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118221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Профессиональный цикл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профессиональный цикл образовательной программы входят следующие виды практик: учебная практика и производственная практика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В профессиональный цикл образовательной программы входят следующие виды практик: учебная практика и производственная практика, которые реализуются в 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форме практической подготовки</a:t>
                      </a:r>
                      <a:endParaRPr lang="ru-RU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9654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ГИА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Специальность: разные вариации, иногда неоднозначно трактуемые. </a:t>
                      </a:r>
                    </a:p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Профессия: Государственная итоговая аттестация проводится в форме защиты выпускной квалификационной работы в виде демонстрационного экзамена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600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2400" dirty="0" smtClean="0">
                          <a:solidFill>
                            <a:srgbClr val="FF0000"/>
                          </a:solidFill>
                          <a:latin typeface="+mn-lt"/>
                        </a:rPr>
                        <a:t>Сейчас </a:t>
                      </a:r>
                      <a:r>
                        <a:rPr lang="ru-RU" sz="2400" u="sng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только ДЭ !!!!</a:t>
                      </a:r>
                      <a:endParaRPr lang="ru-RU" sz="2400" u="sng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93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3571" y="421970"/>
            <a:ext cx="10671144" cy="5670783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F0000"/>
                </a:solidFill>
              </a:rPr>
              <a:t>В 2022 </a:t>
            </a:r>
            <a:r>
              <a:rPr lang="ru-RU" sz="2000" dirty="0">
                <a:solidFill>
                  <a:srgbClr val="464C55"/>
                </a:solidFill>
              </a:rPr>
              <a:t>году </a:t>
            </a:r>
            <a:r>
              <a:rPr lang="ru-RU" sz="2000" dirty="0" err="1">
                <a:solidFill>
                  <a:srgbClr val="464C55"/>
                </a:solidFill>
              </a:rPr>
              <a:t>Минпросвещения</a:t>
            </a:r>
            <a:r>
              <a:rPr lang="ru-RU" sz="2000" dirty="0">
                <a:solidFill>
                  <a:srgbClr val="464C55"/>
                </a:solidFill>
              </a:rPr>
              <a:t> утвердило новые ФГОС СПО сразу по нескольким педагогическим специальностям (например, 44.02.01 «Дошкольное образование», 44.02.02 «Преподавание в начальных классах», 44.02.03 «Педагогика дополнительного образования»). </a:t>
            </a:r>
          </a:p>
          <a:p>
            <a:pPr lvl="0" indent="-342900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464C55"/>
                </a:solidFill>
              </a:rPr>
              <a:t>Единые подходы к структуре программ. Для разных специальностей ввели схожие принципы: чёткое разделение на обязательную и вариативную (формируемую участниками образовательных отношений) части. При этом в вариативной части закладывают дисциплины и модули, которые учитывают специфику региона, запросы работодателей или углублённое изучение отдельных тем. Например, в стандарте по 44.02.02 отдельно прописали, что для квалификации «Учитель начальных классов с правом преподавания на родном языке» вариативная часть должна составлять не менее 20%, а для обычной — не менее 30%.  </a:t>
            </a:r>
          </a:p>
          <a:p>
            <a:pPr lvl="0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464C55"/>
                </a:solidFill>
              </a:rPr>
              <a:t>Акцент на компетенциях. В требованиях к результатам освоения программы сделали упор не только на профессиональные (предметные знания и умения), </a:t>
            </a:r>
            <a:r>
              <a:rPr lang="ru-RU" sz="2000" dirty="0">
                <a:solidFill>
                  <a:srgbClr val="FF0000"/>
                </a:solidFill>
              </a:rPr>
              <a:t>но и на общие компетенции (например, умение работать в команде, использовать ИКТ в профессиональной деятельности, решать нестандартные задачи). </a:t>
            </a:r>
            <a:endParaRPr lang="ru-RU" sz="2000" dirty="0" smtClean="0">
              <a:solidFill>
                <a:srgbClr val="FF0000"/>
              </a:solidFill>
            </a:endParaRPr>
          </a:p>
          <a:p>
            <a:pPr lvl="0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 dirty="0">
              <a:solidFill>
                <a:srgbClr val="FF0000"/>
              </a:solidFill>
            </a:endParaRPr>
          </a:p>
          <a:p>
            <a:pPr lvl="0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smtClean="0">
                <a:solidFill>
                  <a:srgbClr val="FF0000"/>
                </a:solidFill>
              </a:rPr>
              <a:t>(Методические рекомендации ИРПО)</a:t>
            </a:r>
            <a:endParaRPr lang="ru-RU" sz="2000" dirty="0">
              <a:solidFill>
                <a:srgbClr val="FF0000"/>
              </a:solidFill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3968685" y="4223208"/>
            <a:ext cx="5005633" cy="13951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82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780" y="487025"/>
            <a:ext cx="11302738" cy="44627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/>
              <a:t>Детализация содержания.</a:t>
            </a:r>
            <a:r>
              <a:rPr lang="ru-RU" sz="2000" dirty="0"/>
              <a:t> В обязательных частях учебных циклов прописали конкретные дисциплины, которые должны освоить студенты. </a:t>
            </a:r>
            <a:r>
              <a:rPr lang="ru-RU" sz="2000" dirty="0">
                <a:solidFill>
                  <a:srgbClr val="FF0000"/>
                </a:solidFill>
              </a:rPr>
              <a:t>Так, в социально-гуманитарном цикле появились «История России», «Иностранный язык в профессиональной деятельности», «Безопасность жизнедеятельности» (с особым требованием к объёму: в очной форме не менее 68 академических часов, из них не менее 48 — на основы военной службы для юношей), «Физическая культура», «Основы финансовой грамотности». </a:t>
            </a:r>
            <a:r>
              <a:rPr lang="ru-RU" sz="2000" dirty="0"/>
              <a:t>В общепрофессиональном цикле — «Основы педагогики», «Основы психологии», «Основы обучения лиц с особыми образовательными потребностями», «Русский язык и культура профессиональной коммуникации педагога», «Возрастная анатомия, физиология и гигиена», «Проектная и исследовательская деятельность в профессиональной сфере», «Информатика и ИКТ в профессиональной деятельности», «Математика в профессиональной деятельности учителя», «Возрастная психология», «Педагогическая психология», «Психология общения», «Правовое обеспечение профессиональной деятельности», «Основы педагогического мастерства», «Основы специальной педагогики и психологии».</a:t>
            </a:r>
            <a:r>
              <a:rPr lang="ru-RU" sz="2400" dirty="0"/>
              <a:t>  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073896" y="2263145"/>
            <a:ext cx="6306532" cy="36576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1574277" y="4949785"/>
            <a:ext cx="2017336" cy="1941921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Единый подход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3186260" y="4091945"/>
            <a:ext cx="6419653" cy="21580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87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645" y="-16687"/>
            <a:ext cx="11594969" cy="572977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к условиям реализации.</a:t>
            </a: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Отдельно прописали, что образовательная организация должна обеспечить: 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10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специальных помещений (аудитории, лаборатории, мастерские), оснащённых оборудованием и техническими средствами для всех видов занятий, консультаций, контроля, промежуточной и государственной итоговой аттестации; 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оснащение помещений для самостоятельной работы компьютерной техникой с доступом в интернет и в электронную информационно-образовательную среду; 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укомплектованность библиотечного фонда (не менее 0,25 экземпляра каждого издания из рабочих программ дисциплин и практик на одного обучающегося);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доступ обучающихся к современным профессиональным базам данных и справочным системам;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для обучающихся с ограниченными возможностями здоровья — обеспечение адаптированными печатными и электронными изданиями. 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Кадровые требования.</a:t>
            </a: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Закрепили, что квалификация педагогических работников должна соответствовать квалификационным справочникам и профессиональным стандартам. Важное требование: педагоги должны регулярно повышать квалификацию — </a:t>
            </a:r>
            <a:r>
              <a:rPr lang="ru-RU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реже одного раза в три года</a:t>
            </a: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При этом допускается не только формальное повышение квалификации, но и </a:t>
            </a:r>
            <a:r>
              <a:rPr lang="ru-RU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стажировка в организациях, чья деятельность соответствует области профессиональной деятельности </a:t>
            </a: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 стандарту. Ещё одно условие: доля педагогов, имеющих не менее трёх лет опыта работы в профильных организациях, в общем числе педагогов, работающих с профессиональными модулями, должна составлять </a:t>
            </a:r>
            <a:r>
              <a:rPr lang="ru-RU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менее 25%</a:t>
            </a:r>
            <a:r>
              <a:rPr lang="ru-RU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021452" y="5203595"/>
            <a:ext cx="2780907" cy="1659561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Информационное обеспечение!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07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51661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СТРУКТУРА  ОБРАЗОВАТЕЛЬНОЙ ПРОГРАММЫ</a:t>
            </a:r>
            <a:endParaRPr lang="ru-RU" sz="1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066800"/>
            <a:ext cx="5157787" cy="293915"/>
          </a:xfrm>
          <a:solidFill>
            <a:schemeClr val="bg2"/>
          </a:solidFill>
        </p:spPr>
        <p:txBody>
          <a:bodyPr anchor="t">
            <a:normAutofit/>
          </a:bodyPr>
          <a:lstStyle/>
          <a:p>
            <a:pPr algn="ctr"/>
            <a:r>
              <a:rPr lang="ru-RU" sz="1400" dirty="0" smtClean="0"/>
              <a:t>на базе среднего общего образования</a:t>
            </a:r>
            <a:endParaRPr lang="ru-RU" sz="1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3657" y="1545771"/>
            <a:ext cx="4234543" cy="531222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/>
              <a:t>1 </a:t>
            </a:r>
            <a:r>
              <a:rPr lang="ru-RU" sz="1200" b="1" dirty="0" smtClean="0"/>
              <a:t>Общие положения </a:t>
            </a:r>
            <a:r>
              <a:rPr lang="ru-RU" sz="1200" dirty="0" smtClean="0"/>
              <a:t>(Объем, срок получения образования)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Реализация требований ФГОС СПО, в </a:t>
            </a:r>
            <a:r>
              <a:rPr lang="ru-RU" sz="1200" dirty="0" err="1" smtClean="0"/>
              <a:t>т.ч</a:t>
            </a:r>
            <a:r>
              <a:rPr lang="ru-RU" sz="1200" dirty="0" smtClean="0"/>
              <a:t>. по обязательной и вариативной части</a:t>
            </a:r>
            <a:r>
              <a:rPr lang="ru-RU" sz="1200" dirty="0"/>
              <a:t>.</a:t>
            </a:r>
            <a:endParaRPr lang="ru-RU" sz="1200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Описание структуры программы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2 Характеристика профессиональной деятельности выпускников и требования к результатам освоения образовательной программы</a:t>
            </a:r>
            <a:r>
              <a:rPr lang="ru-RU" sz="1200" dirty="0" smtClean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Планируемые результаты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Формы аттестации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3 Документы, определяющие содержание и организацию образовательного процесса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Учебный план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Календарный учебный график,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Календарный план воспитательной работы;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b="1" dirty="0" smtClean="0">
                <a:solidFill>
                  <a:srgbClr val="FF0000"/>
                </a:solidFill>
              </a:rPr>
              <a:t>Рабочие программы учебных предметов, курсов, дисциплин (модулей), практик, иные компоненты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Оценочные материалы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 smtClean="0"/>
              <a:t>Методические материалы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 smtClean="0"/>
              <a:t>4</a:t>
            </a:r>
            <a:r>
              <a:rPr lang="ru-RU" sz="1200" b="1" dirty="0" smtClean="0"/>
              <a:t> Контроль и оценка результатов освоения образовательной программы.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5 Рабочая  программа воспитания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 smtClean="0"/>
              <a:t>6 Организационно-педагогические условия</a:t>
            </a:r>
          </a:p>
          <a:p>
            <a:r>
              <a:rPr lang="ru-RU" sz="1000" b="1" dirty="0">
                <a:solidFill>
                  <a:srgbClr val="C00000"/>
                </a:solidFill>
              </a:rPr>
              <a:t>МЕТОДИЧЕСКИЕ РЕКОМЕНДАЦИИ по разработке (актуализации) примерных основных образовательных программ по новым и актуализированным федеральным государственным образовательным стандартам среднего профессионального </a:t>
            </a:r>
            <a:r>
              <a:rPr lang="ru-RU" sz="1000" b="1" dirty="0" err="1" smtClean="0">
                <a:solidFill>
                  <a:srgbClr val="C00000"/>
                </a:solidFill>
              </a:rPr>
              <a:t>образования.УТВЕРЖДЕНЫ</a:t>
            </a:r>
            <a:r>
              <a:rPr lang="ru-RU" sz="1000" b="1" dirty="0" smtClean="0">
                <a:solidFill>
                  <a:srgbClr val="C00000"/>
                </a:solidFill>
              </a:rPr>
              <a:t> </a:t>
            </a:r>
            <a:r>
              <a:rPr lang="ru-RU" sz="1000" b="1" dirty="0">
                <a:solidFill>
                  <a:srgbClr val="C00000"/>
                </a:solidFill>
              </a:rPr>
              <a:t>приказом ФГБОУ ДПО ИРПО от «27» июля 2021 г. № 161</a:t>
            </a:r>
          </a:p>
          <a:p>
            <a:pPr marL="0" indent="0">
              <a:buNone/>
            </a:pPr>
            <a:r>
              <a:rPr lang="ru-RU" sz="1200" b="1" dirty="0" smtClean="0"/>
              <a:t> </a:t>
            </a:r>
            <a:endParaRPr lang="ru-RU" sz="12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199" y="979714"/>
            <a:ext cx="5183189" cy="566057"/>
          </a:xfrm>
          <a:solidFill>
            <a:schemeClr val="bg2"/>
          </a:solidFill>
        </p:spPr>
        <p:txBody>
          <a:bodyPr anchor="t">
            <a:noAutofit/>
          </a:bodyPr>
          <a:lstStyle/>
          <a:p>
            <a:pPr algn="ctr"/>
            <a:r>
              <a:rPr lang="ru-RU" sz="1400" dirty="0" smtClean="0"/>
              <a:t>на базе основного общего образования 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</a:rPr>
              <a:t>ФГОС СОО, раздел III, пункт 14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9714" y="1545771"/>
            <a:ext cx="6565674" cy="5138058"/>
          </a:xfrm>
          <a:solidFill>
            <a:schemeClr val="bg2">
              <a:lumMod val="90000"/>
            </a:schemeClr>
          </a:solidFill>
          <a:ln>
            <a:noFill/>
          </a:ln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>
                <a:solidFill>
                  <a:srgbClr val="FF0000"/>
                </a:solidFill>
              </a:rPr>
              <a:t>1 Целевой раздел</a:t>
            </a:r>
            <a:r>
              <a:rPr lang="ru-RU" sz="4800" b="1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пояснительную записку;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планируемые результаты освоения обучающимися основной образовательной программы;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систему оценки результатов освоения основной образовательной программы.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2  </a:t>
            </a:r>
            <a:r>
              <a:rPr lang="ru-RU" sz="4800" b="1" dirty="0">
                <a:solidFill>
                  <a:srgbClr val="FF0000"/>
                </a:solidFill>
              </a:rPr>
              <a:t>Организационный раздел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i="1" dirty="0">
                <a:solidFill>
                  <a:srgbClr val="FF0000"/>
                </a:solidFill>
              </a:rPr>
              <a:t>программу развития универсальных учебных действий при получении среднего общего образования, включающую формирование компетенций обучающихся в области учебно-исследовательской и проектной деятельности</a:t>
            </a:r>
            <a:r>
              <a:rPr lang="ru-RU" sz="4800" b="1" i="1" dirty="0"/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dirty="0"/>
              <a:t>программы отдельных учебных предметов, курсов и курсов внеурочной деятельности;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рабочую программу воспитания;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b="1" i="1" dirty="0">
                <a:solidFill>
                  <a:srgbClr val="FF0000"/>
                </a:solidFill>
              </a:rPr>
              <a:t>программу коррекционной работы, включающую организацию работы с обучающимися с ограниченными возможностями здоровья и инвалидами.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3 </a:t>
            </a:r>
            <a:r>
              <a:rPr lang="ru-RU" sz="4800" b="1" dirty="0">
                <a:solidFill>
                  <a:srgbClr val="FF0000"/>
                </a:solidFill>
              </a:rPr>
              <a:t>Содержательный раздел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учебный план среднего общего образования как один из основных механизмов реализации основной образовательной программы;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план внеурочной деятельности, календарный учебный график, календарный план воспитательной работы;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4800" dirty="0"/>
              <a:t>систему условий реализации основной образовательной программы в соответствии с требованиями Стандарта.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4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/>
              <a:t>4 </a:t>
            </a:r>
            <a:r>
              <a:rPr lang="ru-RU" sz="4800" b="1" dirty="0">
                <a:solidFill>
                  <a:srgbClr val="FF0000"/>
                </a:solidFill>
              </a:rPr>
              <a:t>Оценочные материалы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/>
              <a:t>5 </a:t>
            </a:r>
            <a:r>
              <a:rPr lang="ru-RU" sz="4800" b="1" dirty="0">
                <a:solidFill>
                  <a:srgbClr val="FF0000"/>
                </a:solidFill>
              </a:rPr>
              <a:t>Методические материалы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/>
              <a:t>6 Организационно-педагогические условия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4800" b="1" dirty="0"/>
              <a:t>Система условий реализации основной образовательной программы</a:t>
            </a:r>
          </a:p>
          <a:p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411506" y="2097741"/>
            <a:ext cx="2689412" cy="9323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008094" y="2250141"/>
            <a:ext cx="3092824" cy="941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739153" y="3729318"/>
            <a:ext cx="3155576" cy="313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567953" y="4043082"/>
            <a:ext cx="1532965" cy="430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321859" y="4643718"/>
            <a:ext cx="2572870" cy="681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2832847" y="3352800"/>
            <a:ext cx="2061882" cy="2052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424518" y="5531224"/>
            <a:ext cx="1365196" cy="188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07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988" y="175966"/>
            <a:ext cx="10515600" cy="1055915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Структура </a:t>
            </a:r>
            <a:r>
              <a:rPr lang="ru-RU" sz="2400" b="1" dirty="0"/>
              <a:t>и содержание </a:t>
            </a:r>
            <a:r>
              <a:rPr lang="ru-RU" sz="2400" b="1" u="sng" dirty="0">
                <a:solidFill>
                  <a:srgbClr val="FF0000"/>
                </a:solidFill>
              </a:rPr>
              <a:t>образовательной программы </a:t>
            </a:r>
            <a:r>
              <a:rPr lang="ru-RU" sz="2400" b="1" dirty="0"/>
              <a:t>СПО в рамках требований ФГОС СОО, ФГОС СПО, примерных основных образовательных программ </a:t>
            </a:r>
            <a:r>
              <a:rPr lang="ru-RU" sz="2400" b="1" dirty="0" smtClean="0"/>
              <a:t>СПО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27714" y="1425389"/>
            <a:ext cx="7707086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Статья 2, Пункт 9</a:t>
            </a:r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Образовательная программа </a:t>
            </a:r>
            <a:r>
              <a:rPr lang="ru-RU" dirty="0">
                <a:solidFill>
                  <a:srgbClr val="FF0000"/>
                </a:solidFill>
              </a:rPr>
              <a:t>- комплекс основных характеристик образования (</a:t>
            </a:r>
            <a:r>
              <a:rPr lang="ru-RU" u="sng" dirty="0">
                <a:solidFill>
                  <a:srgbClr val="FF0000"/>
                </a:solidFill>
              </a:rPr>
              <a:t>объем, содержание, планируемые результаты</a:t>
            </a:r>
            <a:r>
              <a:rPr lang="ru-RU" dirty="0">
                <a:solidFill>
                  <a:srgbClr val="FF0000"/>
                </a:solidFill>
              </a:rPr>
              <a:t>) и </a:t>
            </a:r>
            <a:r>
              <a:rPr lang="ru-RU" u="sng" dirty="0">
                <a:solidFill>
                  <a:srgbClr val="FF0000"/>
                </a:solidFill>
              </a:rPr>
              <a:t>организационно-педагогических условий</a:t>
            </a:r>
            <a:r>
              <a:rPr lang="ru-RU" dirty="0">
                <a:solidFill>
                  <a:srgbClr val="FF0000"/>
                </a:solidFill>
              </a:rPr>
              <a:t>, который представлен в виде: </a:t>
            </a:r>
          </a:p>
          <a:p>
            <a:pPr indent="671513"/>
            <a:r>
              <a:rPr lang="ru-RU" u="sng" dirty="0"/>
              <a:t>учебного плана, </a:t>
            </a:r>
          </a:p>
          <a:p>
            <a:pPr indent="671513"/>
            <a:r>
              <a:rPr lang="ru-RU" dirty="0"/>
              <a:t>календарного учебного графика, </a:t>
            </a:r>
          </a:p>
          <a:p>
            <a:pPr indent="671513"/>
            <a:r>
              <a:rPr lang="ru-RU" b="1" u="sng" dirty="0"/>
              <a:t>рабочих программ учебных предметов, курсов, дисциплин </a:t>
            </a:r>
            <a:r>
              <a:rPr lang="ru-RU" b="1" u="sng" dirty="0" smtClean="0"/>
              <a:t>   (</a:t>
            </a:r>
            <a:r>
              <a:rPr lang="ru-RU" b="1" u="sng" dirty="0"/>
              <a:t>модулей), </a:t>
            </a:r>
            <a:r>
              <a:rPr lang="ru-RU" u="sng" dirty="0"/>
              <a:t>иных компонентов,</a:t>
            </a:r>
          </a:p>
          <a:p>
            <a:pPr indent="671513"/>
            <a:r>
              <a:rPr lang="ru-RU" dirty="0"/>
              <a:t>оценочных и методических материалов, </a:t>
            </a:r>
          </a:p>
          <a:p>
            <a:pPr indent="671513"/>
            <a:r>
              <a:rPr lang="ru-RU" dirty="0"/>
              <a:t>рабочей программы воспитания, </a:t>
            </a:r>
          </a:p>
          <a:p>
            <a:pPr indent="671513"/>
            <a:r>
              <a:rPr lang="ru-RU" dirty="0"/>
              <a:t>календарного плана воспитательной работы,</a:t>
            </a:r>
          </a:p>
          <a:p>
            <a:pPr indent="671513"/>
            <a:r>
              <a:rPr lang="ru-RU" dirty="0"/>
              <a:t>форм аттестации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8088" y="1425389"/>
            <a:ext cx="3004456" cy="2438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РОССИЙСКАЯ ФЕДЕРАЦИЯ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ФЕДЕРАЛЬНЫЙ ЗАКОН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ОБ ОБРАЗОВАНИИ В РОССИЙСКОЙ ФЕДЕРАЦИИ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От 29 декабря 2012 года № 273 </a:t>
            </a:r>
            <a:r>
              <a:rPr lang="ru-RU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–ФЗ</a:t>
            </a:r>
          </a:p>
          <a:p>
            <a:pPr algn="ctr">
              <a:spcAft>
                <a:spcPts val="0"/>
              </a:spcAft>
            </a:pPr>
            <a:r>
              <a:rPr lang="ru-RU" b="1" u="sng" dirty="0" smtClean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(с изменениями и дополнениями)</a:t>
            </a:r>
            <a:endParaRPr lang="ru-RU" b="1" u="sng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7153" y="5113212"/>
            <a:ext cx="10757647" cy="12786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ea typeface="Times New Roman" panose="02020603050405020304" pitchFamily="18" charset="0"/>
              </a:rPr>
              <a:t>Статья 2. Пункт 22. Учебный план - документ, который определяет перечень, трудоемкость, последовательность и распределение по периодам обучения учебных предметов, курсов, дисциплин (модулей), практики, иных видов учебной деятельности и, если иное не установлено настоящим Федеральным законом, формы промежуточной аттестации обучающихся;</a:t>
            </a:r>
          </a:p>
        </p:txBody>
      </p:sp>
    </p:spTree>
    <p:extLst>
      <p:ext uri="{BB962C8B-B14F-4D97-AF65-F5344CB8AC3E}">
        <p14:creationId xmlns:p14="http://schemas.microsoft.com/office/powerpoint/2010/main" val="4207590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967" y="365125"/>
            <a:ext cx="11477296" cy="1705413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200" dirty="0"/>
              <a:t> </a:t>
            </a:r>
            <a:br>
              <a:rPr lang="ru-RU" sz="1200" dirty="0"/>
            </a:br>
            <a:r>
              <a:rPr lang="ru-RU" sz="1200" b="1" dirty="0"/>
              <a:t>МИНИСТЕРСТВО ПРОСВЕЩЕНИЯ РОССИЙСКОЙ ФЕДЕРАЦИИ</a:t>
            </a:r>
            <a:br>
              <a:rPr lang="ru-RU" sz="1200" b="1" dirty="0"/>
            </a:br>
            <a:r>
              <a:rPr lang="ru-RU" sz="1200" b="1" dirty="0"/>
              <a:t> </a:t>
            </a:r>
            <a:br>
              <a:rPr lang="ru-RU" sz="1200" b="1" dirty="0"/>
            </a:br>
            <a:r>
              <a:rPr lang="ru-RU" sz="1200" b="1" dirty="0"/>
              <a:t>ПРИКАЗ</a:t>
            </a:r>
            <a:br>
              <a:rPr lang="ru-RU" sz="1200" b="1" dirty="0"/>
            </a:br>
            <a:r>
              <a:rPr lang="ru-RU" sz="1200" b="1" dirty="0"/>
              <a:t>от 24 августа 2022 г. N 762</a:t>
            </a:r>
            <a:br>
              <a:rPr lang="ru-RU" sz="1200" b="1" dirty="0"/>
            </a:br>
            <a:r>
              <a:rPr lang="ru-RU" sz="1200" b="1" dirty="0"/>
              <a:t> </a:t>
            </a:r>
            <a:br>
              <a:rPr lang="ru-RU" sz="1200" b="1" dirty="0"/>
            </a:br>
            <a:r>
              <a:rPr lang="ru-RU" sz="1200" b="1" dirty="0"/>
              <a:t>ОБ УТВЕРЖДЕНИИ ПОРЯДКА</a:t>
            </a:r>
            <a:br>
              <a:rPr lang="ru-RU" sz="1200" b="1" dirty="0"/>
            </a:br>
            <a:r>
              <a:rPr lang="ru-RU" sz="1200" b="1" dirty="0"/>
              <a:t>ОРГАНИЗАЦИИ И ОСУЩЕСТВЛЕНИЯ ОБРАЗОВАТЕЛЬНОЙ ДЕЯТЕЛЬНОСТИ</a:t>
            </a:r>
            <a:br>
              <a:rPr lang="ru-RU" sz="1200" b="1" dirty="0"/>
            </a:br>
            <a:r>
              <a:rPr lang="ru-RU" sz="1200" b="1" dirty="0"/>
              <a:t>ПО ОБРАЗОВАТЕЛЬНЫМ ПРОГРАММАМ СРЕДНЕГО</a:t>
            </a:r>
            <a:br>
              <a:rPr lang="ru-RU" sz="1200" b="1" dirty="0"/>
            </a:br>
            <a:r>
              <a:rPr lang="ru-RU" sz="1200" b="1" dirty="0"/>
              <a:t>ПРОФЕССИОНАЛЬНОГО ОБРАЗОВАНИЯ</a:t>
            </a:r>
            <a:br>
              <a:rPr lang="ru-RU" sz="1200" b="1" dirty="0"/>
            </a:b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2967" y="2417379"/>
            <a:ext cx="11477296" cy="466659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5. Образовательные программы среднего профессионального образования </a:t>
            </a:r>
            <a:r>
              <a:rPr lang="ru-RU" sz="2000" b="1" dirty="0">
                <a:solidFill>
                  <a:srgbClr val="FF0000"/>
                </a:solidFill>
              </a:rPr>
              <a:t>самостоятельно </a:t>
            </a:r>
            <a:r>
              <a:rPr lang="ru-RU" sz="2000" dirty="0">
                <a:solidFill>
                  <a:schemeClr val="tx1"/>
                </a:solidFill>
              </a:rPr>
              <a:t>разрабатываются и утверждаются образовательными организациями.</a:t>
            </a:r>
          </a:p>
          <a:p>
            <a:r>
              <a:rPr lang="ru-RU" sz="2000" dirty="0">
                <a:solidFill>
                  <a:schemeClr val="tx1"/>
                </a:solidFill>
              </a:rPr>
              <a:t>Образовательные организации, осуществляющие образовательную деятельность по имеющим государственную аккредитацию образовательным программам среднего профессионального образования, разрабатывают указанные образовательные программы в соответствии с федеральными государственными образовательными стандартами по соответствующим профессиям, специальностям среднего профессионального образования и с учетом соответствующих примерных основных образовательных программ </a:t>
            </a:r>
            <a:r>
              <a:rPr lang="ru-RU" sz="2000" dirty="0" smtClean="0">
                <a:solidFill>
                  <a:schemeClr val="tx1"/>
                </a:solidFill>
              </a:rPr>
              <a:t>.+</a:t>
            </a:r>
            <a:r>
              <a:rPr lang="ru-RU" sz="2000" dirty="0">
                <a:solidFill>
                  <a:srgbClr val="FF0000"/>
                </a:solidFill>
              </a:rPr>
              <a:t>и положений федеральной основной общеобразовательной программы среднего общего </a:t>
            </a:r>
            <a:r>
              <a:rPr lang="ru-RU" sz="2000" dirty="0" smtClean="0">
                <a:solidFill>
                  <a:srgbClr val="FF0000"/>
                </a:solidFill>
              </a:rPr>
              <a:t>образования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(Изменения в 2026г.)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ФГОС СПО, п.4.4. л</a:t>
            </a:r>
            <a:r>
              <a:rPr lang="ru-RU" sz="2000" dirty="0">
                <a:solidFill>
                  <a:srgbClr val="FF0000"/>
                </a:solidFill>
              </a:rPr>
              <a:t>) образовательная программа </a:t>
            </a:r>
            <a:r>
              <a:rPr lang="ru-RU" sz="2000" u="sng" dirty="0">
                <a:solidFill>
                  <a:srgbClr val="FF0000"/>
                </a:solidFill>
              </a:rPr>
              <a:t>должна обеспечиваться учебно-методической документацией по всем учебным дисциплинам (модулям), видам практики, видам государственной итоговой аттестации;</a:t>
            </a:r>
          </a:p>
          <a:p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31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32234" y="339364"/>
            <a:ext cx="10190375" cy="7635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11085" y="1305610"/>
            <a:ext cx="11576115" cy="138574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Глава 1. ст. 2.,  п.9: </a:t>
            </a:r>
            <a:r>
              <a:rPr lang="ru-RU" b="1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Образовательная программа </a:t>
            </a:r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– комплекс основных характеристик образования (объем, содержание, планируемые результаты), организационно-педагогических условий и в случаях, предусмотренных настоящим ФЗ, форм аттестации, который представлен в виде учебного плана, календарного графика, рабочих программ учебных предметов, курсов, дисциплин (модулей), иных компонентов, а также оценочных и методических материалов</a:t>
            </a:r>
            <a:endParaRPr lang="ru-RU" dirty="0">
              <a:solidFill>
                <a:srgbClr val="000C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9365" y="2894026"/>
            <a:ext cx="11576115" cy="146115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Глава 1. ст. 2, п. 28: </a:t>
            </a:r>
            <a:r>
              <a:rPr lang="ru-RU" b="1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адаптированная образовательная программа </a:t>
            </a:r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- образовательная программа, адаптированная для обучения лиц с ограниченными возможностями здоровья с учетом особенностей их психофизического развития, индивидуальных возможностей и при необходимости обеспечивающая коррекцию нарушений развития и социальную адаптацию указанных лиц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1085" y="4557856"/>
            <a:ext cx="11547835" cy="179109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Глава 2. ст. 12. </a:t>
            </a:r>
          </a:p>
          <a:p>
            <a:pPr algn="just"/>
            <a:endPara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Образовательные программы самостоятельно разрабатываются и утверждаются организацией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осуществляющей образовательную деятельность, если настоящим ФЗ не установлено иное</a:t>
            </a:r>
          </a:p>
        </p:txBody>
      </p:sp>
    </p:spTree>
    <p:extLst>
      <p:ext uri="{BB962C8B-B14F-4D97-AF65-F5344CB8AC3E}">
        <p14:creationId xmlns:p14="http://schemas.microsoft.com/office/powerpoint/2010/main" val="33015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86260" y="433633"/>
            <a:ext cx="6221691" cy="111236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cap="all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 «модульная образовательная программа»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58738" y="1687399"/>
            <a:ext cx="8436990" cy="156484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194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Модульная образовательная программа – документ (комплект документов), отражающий содержание профессионального образования и состоящий из совокупности модулей, направленных на овладение определенными компетенциями, необходимыми для присвоения  квалификации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81287" y="3393650"/>
            <a:ext cx="8314442" cy="67872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0C00"/>
                </a:solidFill>
              </a:rPr>
              <a:t>Модульные образовательные программы</a:t>
            </a:r>
            <a:endParaRPr lang="ru-RU" sz="2400" dirty="0">
              <a:solidFill>
                <a:srgbClr val="000C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13262" y="4970283"/>
            <a:ext cx="3629319" cy="12584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ОСНОВНЫЕ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92652" y="4939646"/>
            <a:ext cx="3403076" cy="125847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ДОПОЛНИТЕЛЬНЫЕ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itchFamily="34" charset="0"/>
                <a:cs typeface="Arial" pitchFamily="34" charset="0"/>
              </a:rPr>
              <a:t>ОБРАЗОВАТЕЛЬНЫЕ ПРОГРАММЫ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3940403" y="4232636"/>
            <a:ext cx="575035" cy="603316"/>
          </a:xfrm>
          <a:prstGeom prst="downArrow">
            <a:avLst>
              <a:gd name="adj1" fmla="val 50000"/>
              <a:gd name="adj2" fmla="val 5491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8474697" y="4232636"/>
            <a:ext cx="622169" cy="603316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0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65229" y="84841"/>
            <a:ext cx="10360058" cy="81070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образовательных программ </a:t>
            </a:r>
          </a:p>
          <a:p>
            <a:pPr algn="ctr"/>
            <a:r>
              <a:rPr lang="ru-RU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273-ФЗ «Об образовании в Российской Федерации» </a:t>
            </a:r>
            <a:endParaRPr lang="en-US" dirty="0">
              <a:solidFill>
                <a:srgbClr val="000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0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(глава 2, ст. 12. Образовательные программы)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97139" y="1090563"/>
            <a:ext cx="2846898" cy="100866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 программы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60297" y="1121789"/>
            <a:ext cx="2771480" cy="10275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образовательные программы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3430" y="2421213"/>
            <a:ext cx="1611982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СПО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21667" y="2458041"/>
            <a:ext cx="1673260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программы ВО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98942" y="2429757"/>
            <a:ext cx="1550709" cy="97390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профессионального обучения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41822" y="2458040"/>
            <a:ext cx="2036190" cy="116185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общеобразовательные программы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671900" y="2450969"/>
            <a:ext cx="1979630" cy="11689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профессиональные  программы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52104" y="3755404"/>
            <a:ext cx="2368485" cy="152832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 квалифицированных рабочих (ППКРС)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94926" y="3755403"/>
            <a:ext cx="1979629" cy="188182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подготовки,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переподготовки,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квалификации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234" y="5456065"/>
            <a:ext cx="2462749" cy="133035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подготовки специалистов среднего звена (ППССЗ)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511645" y="3827283"/>
            <a:ext cx="1338607" cy="18099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квалификации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953946" y="3827282"/>
            <a:ext cx="1131217" cy="179580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Переподготовки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57679" y="3827281"/>
            <a:ext cx="1336249" cy="17309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Предпрофессиональные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220173" y="3827282"/>
            <a:ext cx="1065227" cy="17309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796725" y="5765666"/>
            <a:ext cx="2007910" cy="98392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детей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045018" y="5844620"/>
            <a:ext cx="2573518" cy="9049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Общеразвивающие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взрослых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 flipH="1">
            <a:off x="1438766" y="2119557"/>
            <a:ext cx="744718" cy="31108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6" idx="0"/>
          </p:cNvCxnSpPr>
          <p:nvPr/>
        </p:nvCxnSpPr>
        <p:spPr>
          <a:xfrm>
            <a:off x="3358297" y="2201159"/>
            <a:ext cx="0" cy="25688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4329255" y="2119855"/>
            <a:ext cx="648097" cy="33111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>
            <a:off x="7560297" y="2201159"/>
            <a:ext cx="301658" cy="22948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9898144" y="2201159"/>
            <a:ext cx="292231" cy="25688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7428322" y="3619891"/>
            <a:ext cx="9426" cy="2073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8672659" y="3647289"/>
            <a:ext cx="0" cy="17999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13" idx="0"/>
          </p:cNvCxnSpPr>
          <p:nvPr/>
        </p:nvCxnSpPr>
        <p:spPr>
          <a:xfrm flipH="1">
            <a:off x="10180949" y="3619891"/>
            <a:ext cx="9426" cy="20739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1392294" y="3647289"/>
            <a:ext cx="0" cy="22241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>
            <a:off x="8125905" y="5558276"/>
            <a:ext cx="443060" cy="2073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9078012" y="5597753"/>
            <a:ext cx="593888" cy="16791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7" idx="2"/>
            <a:endCxn id="7" idx="2"/>
          </p:cNvCxnSpPr>
          <p:nvPr/>
        </p:nvCxnSpPr>
        <p:spPr>
          <a:xfrm>
            <a:off x="5274297" y="3403665"/>
            <a:ext cx="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1746310" y="3619891"/>
            <a:ext cx="0" cy="13551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848410" y="3533720"/>
            <a:ext cx="2" cy="192234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025245" y="2101438"/>
            <a:ext cx="650449" cy="1635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97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271860" y="197962"/>
            <a:ext cx="7927942" cy="6410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273- ФЗ «Об образовании в РФ»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38606" y="1225485"/>
            <a:ext cx="9502219" cy="54864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Глава 1. ст. 2</a:t>
            </a: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п.12: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образование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ВО: </a:t>
            </a:r>
            <a:r>
              <a:rPr lang="ru-RU" sz="1600" i="1" dirty="0" err="1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бакалавриат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, магистратура, СПО: ППССЗ, ППКРС)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в процессе освоения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основных профессиональных образовательных програм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м знаний, умений, 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навыков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 и формирование компетенции определенных уровня и объема, позволяющих вести профессиональную деятельность в определенной сфере и (или)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выполнять работу по конкретным профессии или специальности;</a:t>
            </a:r>
          </a:p>
          <a:p>
            <a:pPr algn="just"/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п.13: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профессиональное обучение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(основные программы: программы подготовки, переподготовки, повышения квалификации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приобретение обучающимися знаний, умений, навыков и формирование компетенции, необходимых для выполнения определенных трудовых, служебных функций (определенных видов трудовой, служебной деятельности, профессий)</a:t>
            </a:r>
          </a:p>
          <a:p>
            <a:pPr algn="just"/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п. 14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дополнительное образование </a:t>
            </a:r>
            <a:r>
              <a:rPr lang="ru-RU" sz="1600" i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(программы ДО: общеразвивающие, предпрофессиональные, ДПО: программы повышения квалификации, переподготовки) </a:t>
            </a:r>
            <a:r>
              <a:rPr lang="ru-RU" sz="1600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- вид образования, который направлен на всестороннее удовлетворение образовательных потребностей человека в интеллектуальном, духовно-нравственном, физическом и (или) профессиональном совершенствовании и </a:t>
            </a:r>
            <a:r>
              <a:rPr lang="ru-RU" sz="1600" b="1" dirty="0">
                <a:solidFill>
                  <a:srgbClr val="00194C"/>
                </a:solidFill>
                <a:latin typeface="Arial" pitchFamily="34" charset="0"/>
                <a:cs typeface="Arial" pitchFamily="34" charset="0"/>
              </a:rPr>
              <a:t>не сопровождается повышением уровня образования</a:t>
            </a:r>
            <a:endParaRPr lang="ru-RU" sz="1600" dirty="0">
              <a:solidFill>
                <a:srgbClr val="00194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2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65748" y="433633"/>
            <a:ext cx="6240544" cy="61274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понятия профессионального обучения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36948" y="1809946"/>
            <a:ext cx="10671143" cy="454372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профессиональной подготовки </a:t>
            </a:r>
            <a:r>
              <a:rPr lang="ru-RU" dirty="0">
                <a:solidFill>
                  <a:srgbClr val="00194C"/>
                </a:solidFill>
              </a:rPr>
              <a:t>по профессиям рабочих и должностям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 </a:t>
            </a:r>
            <a:r>
              <a:rPr lang="ru-RU" dirty="0">
                <a:solidFill>
                  <a:srgbClr val="00194C"/>
                </a:solidFill>
              </a:rPr>
              <a:t>лиц, ранее не имевших профессии рабочего или должности служащего (</a:t>
            </a:r>
            <a:r>
              <a:rPr lang="ru-RU" b="1" dirty="0">
                <a:solidFill>
                  <a:srgbClr val="00194C"/>
                </a:solidFill>
              </a:rPr>
              <a:t>получаемое впервые</a:t>
            </a:r>
            <a:r>
              <a:rPr lang="ru-RU" dirty="0">
                <a:solidFill>
                  <a:srgbClr val="00194C"/>
                </a:solidFill>
              </a:rPr>
              <a:t>)</a:t>
            </a:r>
          </a:p>
          <a:p>
            <a:pPr algn="just"/>
            <a:endParaRPr lang="ru-RU" dirty="0">
              <a:solidFill>
                <a:srgbClr val="00194C"/>
              </a:solidFill>
            </a:endParaRPr>
          </a:p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переподготовки </a:t>
            </a:r>
            <a:r>
              <a:rPr lang="ru-RU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dirty="0">
                <a:solidFill>
                  <a:srgbClr val="00194C"/>
                </a:solidFill>
              </a:rPr>
              <a:t>лиц, уже имеющих профессию рабочего, должности служащих, </a:t>
            </a:r>
            <a:r>
              <a:rPr lang="ru-RU" b="1" dirty="0">
                <a:solidFill>
                  <a:srgbClr val="00194C"/>
                </a:solidFill>
              </a:rPr>
              <a:t>в целях получения новой профессии рабочего или новой должности </a:t>
            </a:r>
            <a:r>
              <a:rPr lang="ru-RU" dirty="0">
                <a:solidFill>
                  <a:srgbClr val="00194C"/>
                </a:solidFill>
              </a:rPr>
              <a:t>служащего производства, вида профессиональной деятельности</a:t>
            </a:r>
          </a:p>
          <a:p>
            <a:pPr algn="just"/>
            <a:endParaRPr lang="ru-RU" dirty="0">
              <a:solidFill>
                <a:srgbClr val="00194C"/>
              </a:solidFill>
            </a:endParaRPr>
          </a:p>
          <a:p>
            <a:pPr algn="just"/>
            <a:r>
              <a:rPr lang="ru-RU" dirty="0">
                <a:solidFill>
                  <a:srgbClr val="00194C"/>
                </a:solidFill>
              </a:rPr>
              <a:t>Под </a:t>
            </a:r>
            <a:r>
              <a:rPr lang="ru-RU" b="1" dirty="0">
                <a:solidFill>
                  <a:srgbClr val="00194C"/>
                </a:solidFill>
              </a:rPr>
              <a:t>профессиональным обучением по программам повышения квалификации </a:t>
            </a:r>
            <a:r>
              <a:rPr lang="ru-RU" dirty="0">
                <a:solidFill>
                  <a:srgbClr val="00194C"/>
                </a:solidFill>
              </a:rPr>
              <a:t>рабочих и служащих понимается </a:t>
            </a:r>
            <a:r>
              <a:rPr lang="ru-RU" b="1" dirty="0">
                <a:solidFill>
                  <a:srgbClr val="00194C"/>
                </a:solidFill>
              </a:rPr>
              <a:t>профессиональное обучение </a:t>
            </a:r>
            <a:r>
              <a:rPr lang="ru-RU" dirty="0">
                <a:solidFill>
                  <a:srgbClr val="00194C"/>
                </a:solidFill>
              </a:rPr>
              <a:t>лиц, уже имеющих профессию рабочего, профессии рабочих или должность служащего, должности служащих, </a:t>
            </a:r>
            <a:r>
              <a:rPr lang="ru-RU" b="1" dirty="0">
                <a:solidFill>
                  <a:srgbClr val="00194C"/>
                </a:solidFill>
              </a:rPr>
              <a:t>в целях последовательного совершенствования профессиональных знаний, умений и навыков </a:t>
            </a:r>
            <a:r>
              <a:rPr lang="ru-RU" dirty="0">
                <a:solidFill>
                  <a:srgbClr val="00194C"/>
                </a:solidFill>
              </a:rPr>
              <a:t>по имеющейся профессии рабочего или имеющейся должности служащего </a:t>
            </a:r>
            <a:r>
              <a:rPr lang="ru-RU" b="1" dirty="0">
                <a:solidFill>
                  <a:srgbClr val="00194C"/>
                </a:solidFill>
              </a:rPr>
              <a:t>без повышения образовательного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381843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37469" y="499621"/>
            <a:ext cx="6485641" cy="88611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27521" y="1951348"/>
            <a:ext cx="10416618" cy="465684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2"/>
                </a:solidFill>
              </a:rPr>
              <a:t>Что является основой для разработки содержания программ профессионального образования</a:t>
            </a:r>
            <a:r>
              <a:rPr lang="ru-RU" b="1" i="1" dirty="0" smtClean="0">
                <a:solidFill>
                  <a:schemeClr val="tx2"/>
                </a:solidFill>
              </a:rPr>
              <a:t>?</a:t>
            </a:r>
          </a:p>
          <a:p>
            <a:pPr algn="ctr"/>
            <a:r>
              <a:rPr lang="ru-RU" b="1" i="1" dirty="0">
                <a:solidFill>
                  <a:schemeClr val="tx2"/>
                </a:solidFill>
              </a:rPr>
              <a:t>Что является основой для разработки содержания программы профессионального обучения</a:t>
            </a:r>
            <a:r>
              <a:rPr lang="ru-RU" b="1" i="1" dirty="0" smtClean="0">
                <a:solidFill>
                  <a:schemeClr val="tx2"/>
                </a:solidFill>
              </a:rPr>
              <a:t>?</a:t>
            </a:r>
            <a:endParaRPr lang="ru-RU" b="1" i="1" dirty="0">
              <a:solidFill>
                <a:schemeClr val="tx2"/>
              </a:solidFill>
            </a:endParaRPr>
          </a:p>
          <a:p>
            <a:pPr algn="ctr"/>
            <a:r>
              <a:rPr lang="ru-RU" b="1" i="1" dirty="0">
                <a:solidFill>
                  <a:schemeClr val="tx2"/>
                </a:solidFill>
              </a:rPr>
              <a:t>Что является основой для разработки содержания программы дополнительного образования</a:t>
            </a:r>
            <a:r>
              <a:rPr lang="ru-RU" b="1" i="1" dirty="0" smtClean="0">
                <a:solidFill>
                  <a:schemeClr val="tx2"/>
                </a:solidFill>
              </a:rPr>
              <a:t>?</a:t>
            </a:r>
            <a:endParaRPr lang="ru-RU" b="1" i="1" dirty="0">
              <a:solidFill>
                <a:schemeClr val="tx2"/>
              </a:solidFill>
            </a:endParaRPr>
          </a:p>
          <a:p>
            <a:pPr algn="ctr"/>
            <a:r>
              <a:rPr lang="ru-RU" b="1" i="1" dirty="0">
                <a:solidFill>
                  <a:schemeClr val="tx2"/>
                </a:solidFill>
              </a:rPr>
              <a:t>Профессиональное обучение – это основное или дополнительное образование</a:t>
            </a:r>
            <a:r>
              <a:rPr lang="ru-RU" b="1" i="1" dirty="0" smtClean="0">
                <a:solidFill>
                  <a:schemeClr val="tx2"/>
                </a:solidFill>
              </a:rPr>
              <a:t>?</a:t>
            </a:r>
            <a:endParaRPr lang="ru-RU" b="1" i="1" dirty="0">
              <a:solidFill>
                <a:schemeClr val="tx2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tx2"/>
                </a:solidFill>
              </a:rPr>
              <a:t>         На </a:t>
            </a:r>
            <a:r>
              <a:rPr lang="ru-RU" b="1" i="1" dirty="0">
                <a:solidFill>
                  <a:schemeClr val="tx2"/>
                </a:solidFill>
              </a:rPr>
              <a:t>основании какого документа устанавливаются входные требования к обучающимся по программе?</a:t>
            </a:r>
          </a:p>
          <a:p>
            <a:pPr algn="ctr">
              <a:tabLst>
                <a:tab pos="895350" algn="l"/>
              </a:tabLst>
            </a:pPr>
            <a:r>
              <a:rPr lang="ru-RU" b="1" i="1" dirty="0" smtClean="0">
                <a:solidFill>
                  <a:schemeClr val="tx2"/>
                </a:solidFill>
              </a:rPr>
              <a:t>         В </a:t>
            </a:r>
            <a:r>
              <a:rPr lang="ru-RU" b="1" i="1" dirty="0">
                <a:solidFill>
                  <a:schemeClr val="tx2"/>
                </a:solidFill>
              </a:rPr>
              <a:t>соответствии с чем определяется название программы профессионального обучения?</a:t>
            </a:r>
          </a:p>
          <a:p>
            <a:pPr algn="ctr"/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1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848412" y="754144"/>
            <a:ext cx="10190376" cy="595774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dirty="0">
                <a:solidFill>
                  <a:schemeClr val="tx1"/>
                </a:solidFill>
                <a:sym typeface="+mn-ea"/>
              </a:rPr>
              <a:t>В соответствии с Федеральным законом от 29.12.2012 N 273-ФЗ "Об образовании в Российской Федерации": </a:t>
            </a:r>
            <a:endParaRPr lang="ru-RU" altLang="en-US" dirty="0" smtClean="0">
              <a:solidFill>
                <a:schemeClr val="tx1"/>
              </a:solidFill>
              <a:sym typeface="+mn-ea"/>
            </a:endParaRPr>
          </a:p>
          <a:p>
            <a:r>
              <a:rPr lang="ru-RU" altLang="en-US" b="1" dirty="0">
                <a:solidFill>
                  <a:schemeClr val="tx1"/>
                </a:solidFill>
                <a:sym typeface="+mn-ea"/>
              </a:rPr>
              <a:t>-</a:t>
            </a:r>
            <a:r>
              <a:rPr lang="ru-RU" altLang="en-US" b="1" dirty="0" smtClean="0">
                <a:solidFill>
                  <a:schemeClr val="tx1"/>
                </a:solidFill>
                <a:sym typeface="+mn-ea"/>
              </a:rPr>
              <a:t>основные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профессиональные образовательные программы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разрабатываются в соответствии с федеральными государственными образовательными стандартами или образовательными стандартами  </a:t>
            </a:r>
            <a:r>
              <a:rPr lang="ru-RU" altLang="en-US" dirty="0">
                <a:solidFill>
                  <a:srgbClr val="FF0000"/>
                </a:solidFill>
                <a:sym typeface="+mn-ea"/>
              </a:rPr>
              <a:t>и с учетом соответствующих примерных образовательных программ 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(ч.7 ст.12</a:t>
            </a:r>
            <a:r>
              <a:rPr lang="ru-RU" altLang="en-US" dirty="0" smtClean="0">
                <a:solidFill>
                  <a:schemeClr val="tx1"/>
                </a:solidFill>
                <a:sym typeface="+mn-ea"/>
              </a:rPr>
              <a:t>);</a:t>
            </a:r>
          </a:p>
          <a:p>
            <a:r>
              <a:rPr lang="ru-RU" altLang="en-US" sz="1200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altLang="en-US" sz="1200" dirty="0" smtClean="0">
                <a:solidFill>
                  <a:schemeClr val="tx1"/>
                </a:solidFill>
                <a:sym typeface="+mn-ea"/>
              </a:rPr>
              <a:t>-</a:t>
            </a:r>
            <a:r>
              <a:rPr lang="ru-RU" altLang="en-US" b="1" dirty="0" smtClean="0">
                <a:solidFill>
                  <a:schemeClr val="tx1"/>
                </a:solidFill>
                <a:sym typeface="+mn-ea"/>
              </a:rPr>
              <a:t>программы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профессионального обучения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разрабатываются на основе установленных квалификационных требований (профессиональных стандартов) (ч.8 ст.73);</a:t>
            </a:r>
            <a:endParaRPr lang="ru-RU" altLang="en-US" dirty="0">
              <a:solidFill>
                <a:schemeClr val="tx1"/>
              </a:solidFill>
            </a:endParaRPr>
          </a:p>
          <a:p>
            <a:r>
              <a:rPr lang="ru-RU" altLang="en-US" dirty="0" smtClean="0">
                <a:solidFill>
                  <a:schemeClr val="tx1"/>
                </a:solidFill>
                <a:sym typeface="+mn-ea"/>
              </a:rPr>
              <a:t>-содержание </a:t>
            </a:r>
            <a:r>
              <a:rPr lang="ru-RU" altLang="en-US" b="1" dirty="0">
                <a:solidFill>
                  <a:schemeClr val="tx1"/>
                </a:solidFill>
                <a:sym typeface="+mn-ea"/>
              </a:rPr>
              <a:t>дополнительных профессиональных программ</a:t>
            </a:r>
            <a:r>
              <a:rPr lang="ru-RU" altLang="en-US" dirty="0">
                <a:solidFill>
                  <a:schemeClr val="tx1"/>
                </a:solidFill>
                <a:sym typeface="+mn-ea"/>
              </a:rPr>
              <a:t> должно учитывать профессиональные стандарты, квалификационные требования, указанные в квалификационных справочниках по соответствующим должностям, профессиям и специальностям (ч.9 ст.76), при этом программы профессиональной переподготовки разрабатываются на основании установленных квалификационных требований, профессиональных стандартов и требований соответствующих ФГОС среднего профессионального и (или) высшего образования к результатам освоения образовательных программ (ч.10 ст.76).</a:t>
            </a:r>
            <a:endParaRPr lang="ru-RU" altLang="en-US" dirty="0">
              <a:solidFill>
                <a:schemeClr val="tx1"/>
              </a:solidFill>
            </a:endParaRPr>
          </a:p>
          <a:p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2795126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2" y="122548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036948" y="1640264"/>
            <a:ext cx="3874417" cy="26866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338606" y="4901938"/>
            <a:ext cx="6297105" cy="12631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352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-452487" y="5250730"/>
            <a:ext cx="2856322" cy="3959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999241" y="3289955"/>
            <a:ext cx="1866507" cy="1414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226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961534" y="3535052"/>
            <a:ext cx="1734532" cy="17062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8840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77072" y="2243579"/>
            <a:ext cx="2121031" cy="37047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168924" y="3987538"/>
            <a:ext cx="2677212" cy="18947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329937" y="4524866"/>
            <a:ext cx="2215299" cy="1762812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ФГОС???</a:t>
            </a:r>
          </a:p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НЕТ в ОП!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5066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386499" y="1875934"/>
            <a:ext cx="5128181" cy="4053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603315" y="3978111"/>
            <a:ext cx="4901939" cy="23095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019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1018095" y="2007909"/>
            <a:ext cx="4025245" cy="3553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043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84841" y="2017336"/>
            <a:ext cx="4751110" cy="38461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317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80766" y="480767"/>
            <a:ext cx="10143241" cy="542983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</a:pPr>
            <a:r>
              <a:rPr lang="ru-RU" b="1" i="1" dirty="0">
                <a:solidFill>
                  <a:schemeClr val="tx1"/>
                </a:solidFill>
              </a:rPr>
              <a:t>Актуализация</a:t>
            </a:r>
            <a:r>
              <a:rPr lang="ru-RU" b="1" dirty="0">
                <a:solidFill>
                  <a:schemeClr val="tx1"/>
                </a:solidFill>
              </a:rPr>
              <a:t> содержания рабочей программы учебной дисциплины / профессионального модуля </a:t>
            </a:r>
            <a:r>
              <a:rPr lang="ru-RU" b="1" i="1" dirty="0">
                <a:solidFill>
                  <a:schemeClr val="tx1"/>
                </a:solidFill>
              </a:rPr>
              <a:t>на основе сопоставления </a:t>
            </a:r>
            <a:r>
              <a:rPr lang="ru-RU" b="1" dirty="0">
                <a:solidFill>
                  <a:schemeClr val="tx1"/>
                </a:solidFill>
              </a:rPr>
              <a:t>положений профессиональных стандартов, квалификационных требований работодателей, ФГОС СПО (в части требований к образовательным результатам) и примерных профессиональных образовательных программ (при наличии</a:t>
            </a:r>
            <a:endParaRPr lang="ru-RU" b="1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4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64974" y="372363"/>
            <a:ext cx="7013543" cy="61274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Проектированию 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требований рынка труда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01279" y="1376314"/>
            <a:ext cx="2733774" cy="312027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ПМ на основе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сопоставления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образовательных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результатов  ФГОС СПО 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 требованиями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стандартов, </a:t>
            </a:r>
            <a:r>
              <a:rPr lang="ru-RU" dirty="0" smtClean="0">
                <a:solidFill>
                  <a:srgbClr val="002060"/>
                </a:solidFill>
              </a:rPr>
              <a:t>ДЭ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7463" y="1376314"/>
            <a:ext cx="2788566" cy="31202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программы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модуля «Выполнение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работ по одной или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нескольким профессиям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и должностям служащих»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на основе требований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стандартов, </a:t>
            </a:r>
            <a:r>
              <a:rPr lang="ru-RU" dirty="0" smtClean="0">
                <a:solidFill>
                  <a:srgbClr val="002060"/>
                </a:solidFill>
              </a:rPr>
              <a:t>ДЭ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17276" y="1376314"/>
            <a:ext cx="3031893" cy="3120271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Разработка программ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дисциплин </a:t>
            </a:r>
          </a:p>
          <a:p>
            <a:pPr algn="ctr" eaLnBrk="0" hangingPunct="0"/>
            <a:r>
              <a:rPr lang="ru-RU" dirty="0" smtClean="0">
                <a:solidFill>
                  <a:srgbClr val="002060"/>
                </a:solidFill>
              </a:rPr>
              <a:t>Профессионального/</a:t>
            </a:r>
          </a:p>
          <a:p>
            <a:pPr algn="ctr" eaLnBrk="0" hangingPunct="0"/>
            <a:r>
              <a:rPr lang="ru-RU" dirty="0" smtClean="0">
                <a:solidFill>
                  <a:srgbClr val="002060"/>
                </a:solidFill>
              </a:rPr>
              <a:t>общепрофессионального </a:t>
            </a:r>
            <a:endParaRPr lang="ru-RU" dirty="0">
              <a:solidFill>
                <a:srgbClr val="002060"/>
              </a:solidFill>
            </a:endParaRP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цикла на основе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изучения требований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профессиональных </a:t>
            </a:r>
          </a:p>
          <a:p>
            <a:pPr algn="ctr" eaLnBrk="0" hangingPunct="0"/>
            <a:r>
              <a:rPr lang="ru-RU" dirty="0">
                <a:solidFill>
                  <a:srgbClr val="002060"/>
                </a:solidFill>
              </a:rPr>
              <a:t>стандартов, </a:t>
            </a:r>
            <a:r>
              <a:rPr lang="ru-RU" dirty="0" smtClean="0">
                <a:solidFill>
                  <a:srgbClr val="002060"/>
                </a:solidFill>
              </a:rPr>
              <a:t>ДЭ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Двойная стрелка влево/вправо 5"/>
          <p:cNvSpPr/>
          <p:nvPr/>
        </p:nvSpPr>
        <p:spPr>
          <a:xfrm>
            <a:off x="3291135" y="2516955"/>
            <a:ext cx="1621410" cy="928542"/>
          </a:xfrm>
          <a:prstGeom prst="left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7271011" y="2516955"/>
            <a:ext cx="1561904" cy="914402"/>
          </a:xfrm>
          <a:prstGeom prst="left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957997" y="4449448"/>
            <a:ext cx="10534454" cy="1611987"/>
          </a:xfrm>
          <a:prstGeom prst="left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Квалификационные требования партнеров (предприятий/организаций)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47274" y="6061435"/>
            <a:ext cx="7079530" cy="6127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Приказ от 16 апреля 2026 №274(Изменения в 762 приказ)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Двойная стрелка вверх/вниз 13"/>
          <p:cNvSpPr/>
          <p:nvPr/>
        </p:nvSpPr>
        <p:spPr>
          <a:xfrm>
            <a:off x="5764638" y="4496585"/>
            <a:ext cx="623052" cy="1611987"/>
          </a:xfrm>
          <a:prstGeom prst="up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4814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883228" y="282575"/>
            <a:ext cx="9470572" cy="89376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Технология разработки рабочих программ </a:t>
            </a:r>
            <a:r>
              <a:rPr lang="ru-RU" sz="2400" b="1" dirty="0" smtClean="0"/>
              <a:t>профессиональных модулей </a:t>
            </a:r>
            <a:r>
              <a:rPr lang="ru-RU" sz="2400" b="1" dirty="0"/>
              <a:t>образовательной программы СПО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57943" y="1981199"/>
            <a:ext cx="2906485" cy="404948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Методические рекомендации по разработке рабочих программ профессиональных модулей по профессиям и специальностям среднего профессионального образования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97285" y="1981200"/>
            <a:ext cx="4604657" cy="404948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Рабочая программа профессионального модуля </a:t>
            </a:r>
            <a:r>
              <a:rPr lang="ru-RU" dirty="0" smtClean="0">
                <a:solidFill>
                  <a:schemeClr val="tx1"/>
                </a:solidFill>
              </a:rPr>
              <a:t>должна/</a:t>
            </a:r>
            <a:r>
              <a:rPr lang="ru-RU" dirty="0" smtClean="0">
                <a:solidFill>
                  <a:srgbClr val="FF0000"/>
                </a:solidFill>
              </a:rPr>
              <a:t>может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содержать</a:t>
            </a:r>
            <a:r>
              <a:rPr lang="ru-RU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титульный лист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паспорт рабочей </a:t>
            </a:r>
            <a:r>
              <a:rPr lang="ru-RU" dirty="0" smtClean="0">
                <a:solidFill>
                  <a:schemeClr val="tx1"/>
                </a:solidFill>
              </a:rPr>
              <a:t>программы/общая характеристика;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результаты освоения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структуру и содержание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условия реализации программы профессионального модуля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- контроль и оценку результатов освоения профессионального модуля.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8559538" y="4958499"/>
            <a:ext cx="2488676" cy="12631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0360058" y="4666268"/>
            <a:ext cx="1545996" cy="184765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ФГОС 2026.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19129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93371" y="338138"/>
            <a:ext cx="9960429" cy="9191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Технология разработки рабочих программ профессиональных модулей образовательной программы СПО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93371" y="1698169"/>
            <a:ext cx="4452257" cy="42889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   Титульный </a:t>
            </a:r>
            <a:r>
              <a:rPr lang="ru-RU" dirty="0">
                <a:solidFill>
                  <a:schemeClr val="tx1"/>
                </a:solidFill>
              </a:rPr>
              <a:t>лист </a:t>
            </a:r>
            <a:r>
              <a:rPr lang="ru-RU" dirty="0" smtClean="0">
                <a:solidFill>
                  <a:schemeClr val="tx1"/>
                </a:solidFill>
              </a:rPr>
              <a:t>должен/может </a:t>
            </a:r>
            <a:r>
              <a:rPr lang="ru-RU" dirty="0">
                <a:solidFill>
                  <a:schemeClr val="tx1"/>
                </a:solidFill>
              </a:rPr>
              <a:t>содержать: - наименование ПОО; - наименование профессионального модуля; - указания по принадлежности рабочей программы профессионального модуля профессии/специальности; - год разработки. На оборотной стороне титульного </a:t>
            </a:r>
            <a:r>
              <a:rPr lang="ru-RU" dirty="0" smtClean="0">
                <a:solidFill>
                  <a:schemeClr val="tx1"/>
                </a:solidFill>
              </a:rPr>
              <a:t>листа </a:t>
            </a:r>
            <a:r>
              <a:rPr lang="ru-RU" dirty="0" smtClean="0">
                <a:solidFill>
                  <a:srgbClr val="FF0000"/>
                </a:solidFill>
              </a:rPr>
              <a:t>может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указывается, на основе каких документов разработана рабочая программа, содержатся сведения об авторе и рецензенте.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72200" y="1698169"/>
            <a:ext cx="5181600" cy="428897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   Раздел </a:t>
            </a:r>
            <a:r>
              <a:rPr lang="ru-RU" dirty="0">
                <a:solidFill>
                  <a:schemeClr val="tx1"/>
                </a:solidFill>
              </a:rPr>
              <a:t>«Паспорт рабочей программы </a:t>
            </a:r>
            <a:r>
              <a:rPr lang="ru-RU" dirty="0" smtClean="0">
                <a:solidFill>
                  <a:schemeClr val="tx1"/>
                </a:solidFill>
              </a:rPr>
              <a:t>/</a:t>
            </a:r>
            <a:r>
              <a:rPr lang="ru-RU" dirty="0" smtClean="0">
                <a:solidFill>
                  <a:srgbClr val="FF0000"/>
                </a:solidFill>
              </a:rPr>
              <a:t>общая характеристика  </a:t>
            </a:r>
            <a:r>
              <a:rPr lang="ru-RU" dirty="0" smtClean="0">
                <a:solidFill>
                  <a:schemeClr val="tx1"/>
                </a:solidFill>
              </a:rPr>
              <a:t>профессионального </a:t>
            </a:r>
            <a:r>
              <a:rPr lang="ru-RU" dirty="0">
                <a:solidFill>
                  <a:schemeClr val="tx1"/>
                </a:solidFill>
              </a:rPr>
              <a:t>модуля» </a:t>
            </a:r>
            <a:r>
              <a:rPr lang="ru-RU" dirty="0" smtClean="0">
                <a:solidFill>
                  <a:schemeClr val="tx1"/>
                </a:solidFill>
              </a:rPr>
              <a:t>должен/может </a:t>
            </a:r>
            <a:r>
              <a:rPr lang="ru-RU" dirty="0">
                <a:solidFill>
                  <a:schemeClr val="tx1"/>
                </a:solidFill>
              </a:rPr>
              <a:t>включать в себя: - область применения программы; - цели и задачи модуля – требования к результатам освоения модуля; - использование часов вариативной части ОП; - рекомендуемое количество часов на освоение программы профессионального модуля.</a:t>
            </a:r>
          </a:p>
        </p:txBody>
      </p:sp>
    </p:spTree>
    <p:extLst>
      <p:ext uri="{BB962C8B-B14F-4D97-AF65-F5344CB8AC3E}">
        <p14:creationId xmlns:p14="http://schemas.microsoft.com/office/powerpoint/2010/main" val="18257022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3887" y="478971"/>
            <a:ext cx="10450284" cy="100148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Технология разработки рабочих программ профессиональных модулей образовательной программы СПО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3888" y="1719943"/>
            <a:ext cx="10450283" cy="44413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           Раздел </a:t>
            </a:r>
            <a:r>
              <a:rPr lang="ru-RU" dirty="0">
                <a:solidFill>
                  <a:schemeClr val="tx1"/>
                </a:solidFill>
              </a:rPr>
              <a:t>«Результаты освоения профессионального модуля» </a:t>
            </a:r>
            <a:r>
              <a:rPr lang="ru-RU" dirty="0" smtClean="0">
                <a:solidFill>
                  <a:schemeClr val="tx1"/>
                </a:solidFill>
              </a:rPr>
              <a:t>оформляется </a:t>
            </a:r>
            <a:r>
              <a:rPr lang="ru-RU" dirty="0">
                <a:solidFill>
                  <a:schemeClr val="tx1"/>
                </a:solidFill>
              </a:rPr>
              <a:t>в виде таблицы, в которую вносятся наименования результатов </a:t>
            </a:r>
            <a:r>
              <a:rPr lang="ru-RU" dirty="0" smtClean="0">
                <a:solidFill>
                  <a:schemeClr val="tx1"/>
                </a:solidFill>
              </a:rPr>
              <a:t>обучения</a:t>
            </a:r>
            <a:r>
              <a:rPr lang="ru-RU" dirty="0">
                <a:solidFill>
                  <a:schemeClr val="tx1"/>
                </a:solidFill>
              </a:rPr>
              <a:t>, представленные профессиональными и общими компетенциями, </a:t>
            </a:r>
            <a:r>
              <a:rPr lang="ru-RU" dirty="0" smtClean="0">
                <a:solidFill>
                  <a:schemeClr val="tx1"/>
                </a:solidFill>
              </a:rPr>
              <a:t>определенными </a:t>
            </a:r>
            <a:r>
              <a:rPr lang="ru-RU" dirty="0">
                <a:solidFill>
                  <a:schemeClr val="tx1"/>
                </a:solidFill>
              </a:rPr>
              <a:t>ФГОС по профессии или специальности СПО с </a:t>
            </a:r>
            <a:r>
              <a:rPr lang="ru-RU" dirty="0" smtClean="0">
                <a:solidFill>
                  <a:schemeClr val="tx1"/>
                </a:solidFill>
              </a:rPr>
              <a:t>соответствующими </a:t>
            </a:r>
            <a:r>
              <a:rPr lang="ru-RU" dirty="0">
                <a:solidFill>
                  <a:schemeClr val="tx1"/>
                </a:solidFill>
              </a:rPr>
              <a:t>кодами. Если в рамках модуля за счет часов вариативной части </a:t>
            </a:r>
            <a:r>
              <a:rPr lang="ru-RU" dirty="0" smtClean="0">
                <a:solidFill>
                  <a:schemeClr val="tx1"/>
                </a:solidFill>
              </a:rPr>
              <a:t>предполагается </a:t>
            </a:r>
            <a:r>
              <a:rPr lang="ru-RU" dirty="0">
                <a:solidFill>
                  <a:schemeClr val="tx1"/>
                </a:solidFill>
              </a:rPr>
              <a:t>освоение дополнительных профессиональных компетенций, то они также вносятся в таблицу.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        Раздел </a:t>
            </a:r>
            <a:r>
              <a:rPr lang="ru-RU" dirty="0">
                <a:solidFill>
                  <a:schemeClr val="tx1"/>
                </a:solidFill>
              </a:rPr>
              <a:t>«Структура и содержание профессионального модуля» </a:t>
            </a:r>
            <a:r>
              <a:rPr lang="ru-RU" dirty="0" smtClean="0">
                <a:solidFill>
                  <a:schemeClr val="tx1"/>
                </a:solidFill>
              </a:rPr>
              <a:t>должен/может </a:t>
            </a:r>
            <a:r>
              <a:rPr lang="ru-RU" dirty="0">
                <a:solidFill>
                  <a:schemeClr val="tx1"/>
                </a:solidFill>
              </a:rPr>
              <a:t>содержать таблицы: - тематический план профессионального модуля; - содержание обучения по профессиональному модулю. При разработке тематического плана профессионального модуля </a:t>
            </a:r>
            <a:r>
              <a:rPr lang="ru-RU" dirty="0" smtClean="0">
                <a:solidFill>
                  <a:schemeClr val="tx1"/>
                </a:solidFill>
              </a:rPr>
              <a:t>необходимо </a:t>
            </a:r>
            <a:r>
              <a:rPr lang="ru-RU" dirty="0">
                <a:solidFill>
                  <a:schemeClr val="tx1"/>
                </a:solidFill>
              </a:rPr>
              <a:t>учитывать, что наименование раздела должно отражать </a:t>
            </a:r>
            <a:r>
              <a:rPr lang="ru-RU" dirty="0" smtClean="0">
                <a:solidFill>
                  <a:schemeClr val="tx1"/>
                </a:solidFill>
              </a:rPr>
              <a:t>совокупность </a:t>
            </a:r>
            <a:r>
              <a:rPr lang="ru-RU" dirty="0">
                <a:solidFill>
                  <a:schemeClr val="tx1"/>
                </a:solidFill>
              </a:rPr>
              <a:t>осваиваемых компетенций, умений; показывать распределение </a:t>
            </a:r>
            <a:r>
              <a:rPr lang="ru-RU" dirty="0" smtClean="0">
                <a:solidFill>
                  <a:schemeClr val="tx1"/>
                </a:solidFill>
              </a:rPr>
              <a:t>учебных </a:t>
            </a:r>
            <a:r>
              <a:rPr lang="ru-RU" dirty="0">
                <a:solidFill>
                  <a:schemeClr val="tx1"/>
                </a:solidFill>
              </a:rPr>
              <a:t>часов обязательной и вариативной частей ОП по разделам и темам как из расчета максимальной учебной нагрузки обучающегося </a:t>
            </a:r>
            <a:r>
              <a:rPr lang="ru-RU" b="1" dirty="0">
                <a:solidFill>
                  <a:schemeClr val="tx1"/>
                </a:solidFill>
              </a:rPr>
              <a:t>(включая часы </a:t>
            </a:r>
            <a:r>
              <a:rPr lang="ru-RU" b="1" dirty="0" smtClean="0">
                <a:solidFill>
                  <a:schemeClr val="tx1"/>
                </a:solidFill>
              </a:rPr>
              <a:t>практики</a:t>
            </a:r>
            <a:r>
              <a:rPr lang="ru-RU" b="1" dirty="0">
                <a:solidFill>
                  <a:schemeClr val="tx1"/>
                </a:solidFill>
              </a:rPr>
              <a:t>)</a:t>
            </a:r>
            <a:r>
              <a:rPr lang="ru-RU" dirty="0">
                <a:solidFill>
                  <a:schemeClr val="tx1"/>
                </a:solidFill>
              </a:rPr>
              <a:t>, так и аудиторных занятий.</a:t>
            </a:r>
          </a:p>
        </p:txBody>
      </p:sp>
    </p:spTree>
    <p:extLst>
      <p:ext uri="{BB962C8B-B14F-4D97-AF65-F5344CB8AC3E}">
        <p14:creationId xmlns:p14="http://schemas.microsoft.com/office/powerpoint/2010/main" val="3407905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716437" y="1875934"/>
            <a:ext cx="3751868" cy="30260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894788" y="3337089"/>
            <a:ext cx="2102177" cy="21116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093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62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667786" y="3016577"/>
            <a:ext cx="4364610" cy="2554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733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515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545996" y="4091233"/>
            <a:ext cx="2856322" cy="20079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9293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716437" y="4034672"/>
            <a:ext cx="9681328" cy="1649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9308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920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7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08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418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0" y="5901179"/>
            <a:ext cx="2318994" cy="6033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433633" y="1630837"/>
            <a:ext cx="1734532" cy="27714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8274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536"/>
            <a:ext cx="12192000" cy="6858000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999241" y="2997724"/>
            <a:ext cx="4609707" cy="29505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899500" y="433633"/>
            <a:ext cx="7739407" cy="199376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tx1"/>
                </a:solidFill>
              </a:rPr>
              <a:t>Методика организации учебно-производственных процессов — это системный подход, который помогает соединить обучение с реальной практической работой, чтобы студенты или учащиеся эффективно осваивали профессию.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9483365" y="3440784"/>
            <a:ext cx="1885361" cy="16308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7612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555171"/>
            <a:ext cx="9884229" cy="838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Технология разработки рабочих программ профессиональных модулей образовательной программы СПО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514" y="1676401"/>
            <a:ext cx="11342915" cy="480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</a:rPr>
              <a:t>         Раздел </a:t>
            </a:r>
            <a:r>
              <a:rPr lang="ru-RU" sz="1600" dirty="0">
                <a:solidFill>
                  <a:schemeClr val="tx1"/>
                </a:solidFill>
              </a:rPr>
              <a:t>«Условия реализации программы профессионального </a:t>
            </a:r>
            <a:r>
              <a:rPr lang="ru-RU" sz="1600" dirty="0" smtClean="0">
                <a:solidFill>
                  <a:schemeClr val="tx1"/>
                </a:solidFill>
              </a:rPr>
              <a:t>модуля</a:t>
            </a:r>
            <a:r>
              <a:rPr lang="ru-RU" sz="1600" dirty="0">
                <a:solidFill>
                  <a:schemeClr val="tx1"/>
                </a:solidFill>
              </a:rPr>
              <a:t>» должен включать в себя: </a:t>
            </a:r>
            <a:endParaRPr lang="ru-RU" sz="1600" dirty="0" smtClean="0">
              <a:solidFill>
                <a:schemeClr val="tx1"/>
              </a:solidFill>
            </a:endParaRPr>
          </a:p>
          <a:p>
            <a:pPr marL="174625" indent="-174625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требования к </a:t>
            </a:r>
            <a:r>
              <a:rPr lang="ru-RU" sz="1600" dirty="0">
                <a:solidFill>
                  <a:schemeClr val="tx1"/>
                </a:solidFill>
              </a:rPr>
              <a:t>материально-техническому </a:t>
            </a:r>
            <a:r>
              <a:rPr lang="ru-RU" sz="1600" dirty="0" smtClean="0">
                <a:solidFill>
                  <a:schemeClr val="tx1"/>
                </a:solidFill>
              </a:rPr>
              <a:t>обеспечению;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информационное обеспечение обучения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общие требования к организации образовательного процесса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 кадровое обеспечение образовательного процесса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При определении требований </a:t>
            </a:r>
            <a:r>
              <a:rPr lang="ru-RU" sz="1600" dirty="0" smtClean="0">
                <a:solidFill>
                  <a:schemeClr val="tx1"/>
                </a:solidFill>
              </a:rPr>
              <a:t>к материально-техническому </a:t>
            </a:r>
            <a:r>
              <a:rPr lang="ru-RU" sz="1600" dirty="0">
                <a:solidFill>
                  <a:schemeClr val="tx1"/>
                </a:solidFill>
              </a:rPr>
              <a:t>обеспечению учебные кабинеты, мастерские, лаборатории, </a:t>
            </a:r>
            <a:r>
              <a:rPr lang="ru-RU" sz="1600" dirty="0" smtClean="0">
                <a:solidFill>
                  <a:schemeClr val="tx1"/>
                </a:solidFill>
              </a:rPr>
              <a:t>необходимые </a:t>
            </a:r>
            <a:r>
              <a:rPr lang="ru-RU" sz="1600" dirty="0">
                <a:solidFill>
                  <a:schemeClr val="tx1"/>
                </a:solidFill>
              </a:rPr>
              <a:t>для реализации программы профессионального модуля, </a:t>
            </a:r>
            <a:r>
              <a:rPr lang="ru-RU" sz="1600" dirty="0" smtClean="0">
                <a:solidFill>
                  <a:schemeClr val="tx1"/>
                </a:solidFill>
              </a:rPr>
              <a:t>определяются </a:t>
            </a:r>
            <a:r>
              <a:rPr lang="ru-RU" sz="1600" dirty="0">
                <a:solidFill>
                  <a:schemeClr val="tx1"/>
                </a:solidFill>
              </a:rPr>
              <a:t>в соответствии с ФГОС по профессии или специальности СПО. </a:t>
            </a:r>
            <a:r>
              <a:rPr lang="ru-RU" sz="1600" dirty="0" smtClean="0">
                <a:solidFill>
                  <a:srgbClr val="FF0000"/>
                </a:solidFill>
              </a:rPr>
              <a:t>!!!!! Расходные материалы. Приложение 3 к ОП.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Профессиональная </a:t>
            </a:r>
            <a:r>
              <a:rPr lang="ru-RU" sz="1600" dirty="0">
                <a:solidFill>
                  <a:schemeClr val="tx1"/>
                </a:solidFill>
              </a:rPr>
              <a:t>образовательная организация имеет право этот перечень </a:t>
            </a:r>
            <a:r>
              <a:rPr lang="ru-RU" sz="1600" dirty="0" smtClean="0">
                <a:solidFill>
                  <a:schemeClr val="tx1"/>
                </a:solidFill>
              </a:rPr>
              <a:t>расширять </a:t>
            </a:r>
            <a:r>
              <a:rPr lang="ru-RU" sz="1600" dirty="0">
                <a:solidFill>
                  <a:schemeClr val="tx1"/>
                </a:solidFill>
              </a:rPr>
              <a:t>и дополнять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Перечень оборудования и технических средств обучения кабинетов, лабораторий, мастерских и т.д. даются </a:t>
            </a:r>
            <a:r>
              <a:rPr lang="ru-RU" sz="1600" b="1" dirty="0">
                <a:solidFill>
                  <a:schemeClr val="tx1"/>
                </a:solidFill>
              </a:rPr>
              <a:t>по каждому в отдельности. </a:t>
            </a:r>
            <a:r>
              <a:rPr lang="ru-RU" sz="1600" dirty="0">
                <a:solidFill>
                  <a:schemeClr val="tx1"/>
                </a:solidFill>
              </a:rPr>
              <a:t>Информационное обеспечение обучения содержит перечень </a:t>
            </a:r>
            <a:r>
              <a:rPr lang="ru-RU" sz="1600" dirty="0" smtClean="0">
                <a:solidFill>
                  <a:schemeClr val="tx1"/>
                </a:solidFill>
              </a:rPr>
              <a:t>рекомендуемых </a:t>
            </a:r>
            <a:r>
              <a:rPr lang="ru-RU" sz="1600" dirty="0">
                <a:solidFill>
                  <a:schemeClr val="tx1"/>
                </a:solidFill>
              </a:rPr>
              <a:t>учебных изданий, Интернет-ресурсов, дополнительной литературы. Общие требования к организации образовательного процесса определяют</a:t>
            </a:r>
            <a:r>
              <a:rPr lang="ru-RU" sz="1600" dirty="0" smtClean="0">
                <a:solidFill>
                  <a:schemeClr val="tx1"/>
                </a:solidFill>
              </a:rPr>
              <a:t>:</a:t>
            </a:r>
          </a:p>
          <a:p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-роль и место профессионального модуля в профессиональной </a:t>
            </a:r>
            <a:r>
              <a:rPr lang="ru-RU" sz="1600" dirty="0" smtClean="0">
                <a:solidFill>
                  <a:schemeClr val="tx1"/>
                </a:solidFill>
              </a:rPr>
              <a:t>подготовке </a:t>
            </a:r>
            <a:r>
              <a:rPr lang="ru-RU" sz="1600" dirty="0">
                <a:solidFill>
                  <a:schemeClr val="tx1"/>
                </a:solidFill>
              </a:rPr>
              <a:t>рабочего/ специалиста, междисциплинарные связи.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Указывают дисциплины </a:t>
            </a:r>
            <a:r>
              <a:rPr lang="ru-RU" sz="1600" dirty="0">
                <a:solidFill>
                  <a:schemeClr val="tx1"/>
                </a:solidFill>
              </a:rPr>
              <a:t>и модули, изучение которых должно предшествовать освоению </a:t>
            </a:r>
            <a:r>
              <a:rPr lang="ru-RU" sz="1600" dirty="0" smtClean="0">
                <a:solidFill>
                  <a:schemeClr val="tx1"/>
                </a:solidFill>
              </a:rPr>
              <a:t>данного </a:t>
            </a:r>
            <a:r>
              <a:rPr lang="ru-RU" sz="1600" dirty="0">
                <a:solidFill>
                  <a:schemeClr val="tx1"/>
                </a:solidFill>
              </a:rPr>
              <a:t>модуля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условия </a:t>
            </a:r>
            <a:r>
              <a:rPr lang="ru-RU" sz="1600" dirty="0">
                <a:solidFill>
                  <a:schemeClr val="tx1"/>
                </a:solidFill>
              </a:rPr>
              <a:t>проведения учебных занятий, внеаудиторной </a:t>
            </a:r>
            <a:r>
              <a:rPr lang="ru-RU" sz="1600" dirty="0" smtClean="0">
                <a:solidFill>
                  <a:schemeClr val="tx1"/>
                </a:solidFill>
              </a:rPr>
              <a:t>самостоятельной </a:t>
            </a:r>
            <a:r>
              <a:rPr lang="ru-RU" sz="1600" dirty="0">
                <a:solidFill>
                  <a:schemeClr val="tx1"/>
                </a:solidFill>
              </a:rPr>
              <a:t>работы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</a:rPr>
              <a:t>    требования </a:t>
            </a:r>
            <a:r>
              <a:rPr lang="ru-RU" sz="1600" dirty="0">
                <a:solidFill>
                  <a:schemeClr val="tx1"/>
                </a:solidFill>
              </a:rPr>
              <a:t>к организации курсового проектирования (если </a:t>
            </a:r>
            <a:r>
              <a:rPr lang="ru-RU" sz="1600" dirty="0" smtClean="0">
                <a:solidFill>
                  <a:schemeClr val="tx1"/>
                </a:solidFill>
              </a:rPr>
              <a:t>предусмотрено</a:t>
            </a:r>
            <a:r>
              <a:rPr lang="ru-RU" sz="1600" dirty="0">
                <a:solidFill>
                  <a:schemeClr val="tx1"/>
                </a:solidFill>
              </a:rPr>
              <a:t>), учебной и производственной практики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</a:p>
          <a:p>
            <a:pPr marL="271463" indent="-271463">
              <a:buFontTx/>
              <a:buChar char="-"/>
              <a:tabLst>
                <a:tab pos="804863" algn="l"/>
              </a:tabLst>
            </a:pPr>
            <a:r>
              <a:rPr lang="ru-RU" sz="1600" dirty="0" smtClean="0">
                <a:solidFill>
                  <a:schemeClr val="tx1"/>
                </a:solidFill>
              </a:rPr>
              <a:t>организацию </a:t>
            </a:r>
            <a:r>
              <a:rPr lang="ru-RU" sz="1600" dirty="0">
                <a:solidFill>
                  <a:schemeClr val="tx1"/>
                </a:solidFill>
              </a:rPr>
              <a:t>текущего и промежуточного контроля (виды и формы). </a:t>
            </a:r>
            <a:endParaRPr lang="ru-RU" sz="1600" dirty="0" smtClean="0">
              <a:solidFill>
                <a:schemeClr val="tx1"/>
              </a:solidFill>
            </a:endParaRPr>
          </a:p>
          <a:p>
            <a:r>
              <a:rPr lang="ru-RU" sz="1600" dirty="0" smtClean="0">
                <a:solidFill>
                  <a:schemeClr val="tx1"/>
                </a:solidFill>
              </a:rPr>
              <a:t>Кадровое </a:t>
            </a:r>
            <a:r>
              <a:rPr lang="ru-RU" sz="1600" dirty="0">
                <a:solidFill>
                  <a:schemeClr val="tx1"/>
                </a:solidFill>
              </a:rPr>
              <a:t>обеспечение образовательного процесса характеризует </a:t>
            </a:r>
            <a:r>
              <a:rPr lang="ru-RU" sz="1600" dirty="0" smtClean="0">
                <a:solidFill>
                  <a:schemeClr val="tx1"/>
                </a:solidFill>
              </a:rPr>
              <a:t>требования </a:t>
            </a:r>
            <a:r>
              <a:rPr lang="ru-RU" sz="1600" dirty="0">
                <a:solidFill>
                  <a:schemeClr val="tx1"/>
                </a:solidFill>
              </a:rPr>
              <a:t>к квалификации педагогических кадров, обеспечивающих обучение по междисциплинарному курсу (курсам), осуществляющих руководство практикой.</a:t>
            </a:r>
          </a:p>
        </p:txBody>
      </p:sp>
    </p:spTree>
    <p:extLst>
      <p:ext uri="{BB962C8B-B14F-4D97-AF65-F5344CB8AC3E}">
        <p14:creationId xmlns:p14="http://schemas.microsoft.com/office/powerpoint/2010/main" val="19022224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0" y="84841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131216" y="900260"/>
            <a:ext cx="3497345" cy="37612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414021" y="4411744"/>
            <a:ext cx="3563332" cy="17062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0" y="4864231"/>
            <a:ext cx="2262433" cy="153656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Где берем перечень учебников???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67266" y="3337090"/>
            <a:ext cx="1677972" cy="1595486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Где прописано оборудование?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926425" y="2799760"/>
            <a:ext cx="1564849" cy="1840584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П.4.4 ж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ФГОС.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ПОП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6416511" y="3570401"/>
            <a:ext cx="3509914" cy="18735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986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798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640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7057" y="413657"/>
            <a:ext cx="10428514" cy="685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Технология разработки рабочих программ профессиональных модулей образовательной программы СПО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7057" y="1262743"/>
            <a:ext cx="10428514" cy="53231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     Раздел </a:t>
            </a:r>
            <a:r>
              <a:rPr lang="ru-RU" b="1" dirty="0">
                <a:solidFill>
                  <a:schemeClr val="tx1"/>
                </a:solidFill>
              </a:rPr>
              <a:t>«Контроль и оценка результатов освоения </a:t>
            </a:r>
            <a:r>
              <a:rPr lang="ru-RU" b="1" dirty="0" smtClean="0">
                <a:solidFill>
                  <a:schemeClr val="tx1"/>
                </a:solidFill>
              </a:rPr>
              <a:t>профессионального </a:t>
            </a:r>
            <a:r>
              <a:rPr lang="ru-RU" b="1" dirty="0">
                <a:solidFill>
                  <a:schemeClr val="tx1"/>
                </a:solidFill>
              </a:rPr>
              <a:t>модуля» </a:t>
            </a:r>
            <a:r>
              <a:rPr lang="ru-RU" dirty="0">
                <a:solidFill>
                  <a:schemeClr val="tx1"/>
                </a:solidFill>
              </a:rPr>
              <a:t>отражает освоение профессиональных и общих компетенций. В программе профессионального модуля по каждой компетенции </a:t>
            </a:r>
            <a:r>
              <a:rPr lang="ru-RU" dirty="0" smtClean="0">
                <a:solidFill>
                  <a:schemeClr val="tx1"/>
                </a:solidFill>
              </a:rPr>
              <a:t>раскрываются </a:t>
            </a:r>
            <a:r>
              <a:rPr lang="ru-RU" dirty="0">
                <a:solidFill>
                  <a:schemeClr val="tx1"/>
                </a:solidFill>
              </a:rPr>
              <a:t>основные показатели оценки результата. Показатели оценки </a:t>
            </a:r>
            <a:r>
              <a:rPr lang="ru-RU" dirty="0" smtClean="0">
                <a:solidFill>
                  <a:schemeClr val="tx1"/>
                </a:solidFill>
              </a:rPr>
              <a:t>подбираются </a:t>
            </a:r>
            <a:r>
              <a:rPr lang="ru-RU" dirty="0">
                <a:solidFill>
                  <a:schemeClr val="tx1"/>
                </a:solidFill>
              </a:rPr>
              <a:t>под каждую профессиональную компетенцию отдельно. При </a:t>
            </a:r>
            <a:r>
              <a:rPr lang="ru-RU" dirty="0" smtClean="0">
                <a:solidFill>
                  <a:schemeClr val="tx1"/>
                </a:solidFill>
              </a:rPr>
              <a:t>выборе </a:t>
            </a:r>
            <a:r>
              <a:rPr lang="ru-RU" dirty="0">
                <a:solidFill>
                  <a:schemeClr val="tx1"/>
                </a:solidFill>
              </a:rPr>
              <a:t>показателей необходимо учитывать, что освоение компетенций </a:t>
            </a:r>
            <a:r>
              <a:rPr lang="ru-RU" dirty="0" smtClean="0">
                <a:solidFill>
                  <a:schemeClr val="tx1"/>
                </a:solidFill>
              </a:rPr>
              <a:t>проверяется </a:t>
            </a:r>
            <a:r>
              <a:rPr lang="ru-RU" dirty="0">
                <a:solidFill>
                  <a:schemeClr val="tx1"/>
                </a:solidFill>
              </a:rPr>
              <a:t>в ходе производственной практики. При необходимости выделенные </a:t>
            </a:r>
            <a:r>
              <a:rPr lang="ru-RU" dirty="0" smtClean="0">
                <a:solidFill>
                  <a:schemeClr val="tx1"/>
                </a:solidFill>
              </a:rPr>
              <a:t>показатели </a:t>
            </a:r>
            <a:r>
              <a:rPr lang="ru-RU" b="1" dirty="0">
                <a:solidFill>
                  <a:schemeClr val="tx1"/>
                </a:solidFill>
              </a:rPr>
              <a:t>могут служить основой заданий для квалификационного </a:t>
            </a:r>
            <a:r>
              <a:rPr lang="ru-RU" dirty="0">
                <a:solidFill>
                  <a:schemeClr val="tx1"/>
                </a:solidFill>
              </a:rPr>
              <a:t>экзамена по профессиональному модулю. Для контроля и оценки результатов обучения преподаватель выбирает формы и методы, </a:t>
            </a:r>
            <a:r>
              <a:rPr lang="ru-RU" b="1" dirty="0">
                <a:solidFill>
                  <a:schemeClr val="tx1"/>
                </a:solidFill>
              </a:rPr>
              <a:t>позволяющие проверить </a:t>
            </a:r>
            <a:r>
              <a:rPr lang="ru-RU" dirty="0">
                <a:solidFill>
                  <a:schemeClr val="tx1"/>
                </a:solidFill>
              </a:rPr>
              <a:t>освоенные обучающимися </a:t>
            </a:r>
            <a:r>
              <a:rPr lang="ru-RU" dirty="0" smtClean="0">
                <a:solidFill>
                  <a:schemeClr val="tx1"/>
                </a:solidFill>
              </a:rPr>
              <a:t>компетенции</a:t>
            </a:r>
            <a:r>
              <a:rPr lang="ru-RU" dirty="0">
                <a:solidFill>
                  <a:schemeClr val="tx1"/>
                </a:solidFill>
              </a:rPr>
              <a:t>. При этом могут быть использованы следующие </a:t>
            </a:r>
            <a:r>
              <a:rPr lang="ru-RU" dirty="0" smtClean="0">
                <a:solidFill>
                  <a:schemeClr val="tx1"/>
                </a:solidFill>
              </a:rPr>
              <a:t>формулировки: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Экспертная </a:t>
            </a:r>
            <a:r>
              <a:rPr lang="ru-RU" dirty="0">
                <a:solidFill>
                  <a:srgbClr val="FF0000"/>
                </a:solidFill>
              </a:rPr>
              <a:t>оценка результатов деятельности обучающихся в </a:t>
            </a:r>
            <a:r>
              <a:rPr lang="ru-RU" dirty="0" smtClean="0">
                <a:solidFill>
                  <a:srgbClr val="FF0000"/>
                </a:solidFill>
              </a:rPr>
              <a:t>процессе </a:t>
            </a:r>
            <a:r>
              <a:rPr lang="ru-RU" dirty="0">
                <a:solidFill>
                  <a:srgbClr val="FF0000"/>
                </a:solidFill>
              </a:rPr>
              <a:t>освоения образовательной программы</a:t>
            </a:r>
            <a:r>
              <a:rPr lang="ru-RU" dirty="0">
                <a:solidFill>
                  <a:schemeClr val="tx1"/>
                </a:solidFill>
              </a:rPr>
              <a:t>: </a:t>
            </a: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ru-RU" dirty="0">
                <a:solidFill>
                  <a:schemeClr val="tx1"/>
                </a:solidFill>
              </a:rPr>
              <a:t>практических занятиях (при выполнении и защите лабораторных (практических работ), при решении ситуационных задач, при участии в </a:t>
            </a:r>
            <a:r>
              <a:rPr lang="ru-RU" dirty="0" smtClean="0">
                <a:solidFill>
                  <a:schemeClr val="tx1"/>
                </a:solidFill>
              </a:rPr>
              <a:t>деловых </a:t>
            </a:r>
            <a:r>
              <a:rPr lang="ru-RU" dirty="0">
                <a:solidFill>
                  <a:schemeClr val="tx1"/>
                </a:solidFill>
              </a:rPr>
              <a:t>играх, при подготовке и участии в семинарах, при подготовке </a:t>
            </a:r>
            <a:r>
              <a:rPr lang="ru-RU" dirty="0" smtClean="0">
                <a:solidFill>
                  <a:schemeClr val="tx1"/>
                </a:solidFill>
              </a:rPr>
              <a:t>рефератов</a:t>
            </a:r>
            <a:r>
              <a:rPr lang="ru-RU" dirty="0">
                <a:solidFill>
                  <a:schemeClr val="tx1"/>
                </a:solidFill>
              </a:rPr>
              <a:t>, докладов и т.д</a:t>
            </a:r>
            <a:r>
              <a:rPr lang="ru-RU" dirty="0" smtClean="0">
                <a:solidFill>
                  <a:schemeClr val="tx1"/>
                </a:solidFill>
              </a:rPr>
              <a:t>.);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при выполнении и защите курсовой работы (проекта</a:t>
            </a:r>
            <a:r>
              <a:rPr lang="ru-RU" dirty="0" smtClean="0">
                <a:solidFill>
                  <a:schemeClr val="tx1"/>
                </a:solidFill>
              </a:rPr>
              <a:t>);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 </a:t>
            </a:r>
            <a:r>
              <a:rPr lang="ru-RU" dirty="0">
                <a:solidFill>
                  <a:schemeClr val="tx1"/>
                </a:solidFill>
              </a:rPr>
              <a:t>выполнении работ на различных этапах производственной практики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 при </a:t>
            </a:r>
            <a:r>
              <a:rPr lang="ru-RU" dirty="0">
                <a:solidFill>
                  <a:schemeClr val="tx1"/>
                </a:solidFill>
              </a:rPr>
              <a:t>проведении опросов, контрольных работ, зачетов, экзаменов по </a:t>
            </a:r>
            <a:r>
              <a:rPr lang="ru-RU" dirty="0" smtClean="0">
                <a:solidFill>
                  <a:schemeClr val="tx1"/>
                </a:solidFill>
              </a:rPr>
              <a:t>междисциплинарным </a:t>
            </a:r>
            <a:r>
              <a:rPr lang="ru-RU" dirty="0">
                <a:solidFill>
                  <a:schemeClr val="tx1"/>
                </a:solidFill>
              </a:rPr>
              <a:t>курсам, экзамена по </a:t>
            </a:r>
            <a:r>
              <a:rPr lang="ru-RU" dirty="0" smtClean="0">
                <a:solidFill>
                  <a:schemeClr val="tx1"/>
                </a:solidFill>
              </a:rPr>
              <a:t>модулю.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0720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8" y="65988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21410" y="4996205"/>
            <a:ext cx="2432116" cy="9992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8609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253765" y="2432115"/>
            <a:ext cx="3148553" cy="27526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1536569" y="3186260"/>
            <a:ext cx="6306532" cy="2413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1874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224726" y="2818614"/>
            <a:ext cx="4930218" cy="259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44456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650449" y="4091233"/>
            <a:ext cx="2234153" cy="16873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/>
          <p:cNvSpPr/>
          <p:nvPr/>
        </p:nvSpPr>
        <p:spPr>
          <a:xfrm>
            <a:off x="0" y="4732256"/>
            <a:ext cx="1517715" cy="1857080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Методические рекомендации ИРПО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2149311" y="4468305"/>
            <a:ext cx="6061435" cy="18947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6633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8714" y="435429"/>
            <a:ext cx="4735286" cy="5562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Формулирование темы практической и </a:t>
            </a:r>
            <a:endParaRPr lang="ru-RU" sz="1600" b="1" i="1" dirty="0" smtClean="0">
              <a:solidFill>
                <a:srgbClr val="FF0000"/>
              </a:solidFill>
            </a:endParaRPr>
          </a:p>
          <a:p>
            <a:pPr algn="ctr"/>
            <a:endParaRPr lang="ru-RU" sz="1600" b="1" i="1" dirty="0">
              <a:solidFill>
                <a:srgbClr val="FF0000"/>
              </a:solidFill>
            </a:endParaRP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лабораторной </a:t>
            </a:r>
            <a:r>
              <a:rPr lang="ru-RU" sz="1600" b="1" i="1" dirty="0">
                <a:solidFill>
                  <a:srgbClr val="FF0000"/>
                </a:solidFill>
              </a:rPr>
              <a:t>работы</a:t>
            </a:r>
          </a:p>
          <a:p>
            <a:pPr algn="ctr">
              <a:spcBef>
                <a:spcPts val="0"/>
              </a:spcBef>
            </a:pPr>
            <a:endParaRPr lang="ru-RU" sz="1600" b="1" i="1" dirty="0" smtClean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ru-RU" sz="1600" b="1" i="1" dirty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endParaRPr lang="ru-RU" sz="1600" b="1" i="1" dirty="0" smtClean="0">
              <a:solidFill>
                <a:srgbClr val="7E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600" b="1" i="1" dirty="0" smtClean="0">
                <a:solidFill>
                  <a:srgbClr val="7E0000"/>
                </a:solidFill>
                <a:latin typeface="Arial" pitchFamily="34" charset="0"/>
                <a:cs typeface="Arial" pitchFamily="34" charset="0"/>
              </a:rPr>
              <a:t>Особенности  планирования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Цель занятия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это образ желаемого результата  (</a:t>
            </a:r>
            <a:r>
              <a:rPr lang="ru-RU" dirty="0" smtClean="0">
                <a:solidFill>
                  <a:schemeClr val="tx1"/>
                </a:solidFill>
              </a:rPr>
              <a:t>к чему обучающиеся должны быть готовы/способны после проведения  урока).</a:t>
            </a:r>
          </a:p>
          <a:p>
            <a:pPr algn="just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Задачи </a:t>
            </a:r>
            <a:r>
              <a:rPr lang="ru-RU" dirty="0" smtClean="0">
                <a:solidFill>
                  <a:schemeClr val="tx1"/>
                </a:solidFill>
              </a:rPr>
              <a:t>– это выбор путей и средств для достижения цели. </a:t>
            </a:r>
          </a:p>
          <a:p>
            <a:pPr algn="just">
              <a:defRPr/>
            </a:pPr>
            <a:r>
              <a:rPr lang="ru-RU" dirty="0" smtClean="0">
                <a:solidFill>
                  <a:schemeClr val="tx1"/>
                </a:solidFill>
              </a:rPr>
              <a:t>Это конкретные действия, выполнив которые, вы достигните цели.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30686" y="435430"/>
            <a:ext cx="5758543" cy="5562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формулировании цели используется отглагольное существительное</a:t>
            </a:r>
            <a:endParaRPr lang="ru-RU" dirty="0"/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изучение,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анализ, установление,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обоснование, обобщение, </a:t>
            </a:r>
          </a:p>
          <a:p>
            <a:pPr algn="ctr">
              <a:defRPr/>
            </a:pPr>
            <a:r>
              <a:rPr lang="ru-RU" b="1" i="1" dirty="0" smtClean="0">
                <a:solidFill>
                  <a:schemeClr val="tx1"/>
                </a:solidFill>
              </a:rPr>
              <a:t>описание,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исследование, выяснение,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выявление,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определение, </a:t>
            </a:r>
          </a:p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 привлечение внимания к проблеме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ru-RU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310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588" y="510987"/>
            <a:ext cx="5100917" cy="55760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 Чтение чертежей и схем 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Составление </a:t>
            </a:r>
            <a:r>
              <a:rPr lang="ru-RU" sz="1400" dirty="0" err="1" smtClean="0">
                <a:solidFill>
                  <a:schemeClr val="tx1"/>
                </a:solidFill>
              </a:rPr>
              <a:t>деталировочной</a:t>
            </a:r>
            <a:r>
              <a:rPr lang="ru-RU" sz="1400" dirty="0" smtClean="0">
                <a:solidFill>
                  <a:schemeClr val="tx1"/>
                </a:solidFill>
              </a:rPr>
              <a:t> ведомости и спецификации……..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Измерение……..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Выбор инструментов для …………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Расчет и выбор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Разработка элементов ………..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Разработка карт, схем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Заполнение акта приемки ……….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 Работа в группах: подготовка и защита презентации по теме занятия*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Подготовка аналитического отчета по теме…….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Написание эссе по тематике…….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Выполнить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Определить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Спроектировать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Создать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Спланировать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Выделить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 Получить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Решить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Обосновать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Сформулировать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Доказать 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Изготовить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80847" y="475129"/>
            <a:ext cx="5226423" cy="557604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1. Ассортимент красивоцветущих 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2. Ассортимент лиственно-декоративных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3. Ассортимент вьющихся летников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4. Ассортимент ковровых растений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chemeClr val="tx1"/>
                </a:solidFill>
              </a:rPr>
              <a:t>Практическое занятие № 5. План регулярного цветника с подбором ассортимента летников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Практическое занятие № 4: </a:t>
            </a:r>
            <a:r>
              <a:rPr lang="ru-RU" sz="1400" dirty="0">
                <a:solidFill>
                  <a:srgbClr val="C00000"/>
                </a:solidFill>
              </a:rPr>
              <a:t>Изучение ассортимента рано и </a:t>
            </a:r>
            <a:r>
              <a:rPr lang="ru-RU" sz="1400" dirty="0" smtClean="0">
                <a:solidFill>
                  <a:srgbClr val="C00000"/>
                </a:solidFill>
              </a:rPr>
              <a:t>весенне-цветущих кустарников</a:t>
            </a:r>
            <a:endParaRPr lang="ru-RU" sz="1400" dirty="0">
              <a:solidFill>
                <a:srgbClr val="C00000"/>
              </a:solidFill>
            </a:endParaRPr>
          </a:p>
          <a:p>
            <a:r>
              <a:rPr lang="ru-RU" sz="1400" b="1" dirty="0">
                <a:solidFill>
                  <a:srgbClr val="C00000"/>
                </a:solidFill>
              </a:rPr>
              <a:t>Практическое занятие № 5: </a:t>
            </a:r>
            <a:r>
              <a:rPr lang="ru-RU" sz="1400" dirty="0">
                <a:solidFill>
                  <a:srgbClr val="C00000"/>
                </a:solidFill>
              </a:rPr>
              <a:t>Изучение семенного размножения декоративных деревьев и кустарников в питомниках.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3799002" y="2130458"/>
            <a:ext cx="4609707" cy="43740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2333134" y="5769204"/>
            <a:ext cx="2931736" cy="909687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Какой результат ожидаемый???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302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635" y="430306"/>
            <a:ext cx="10981765" cy="61946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поведения в чрезвычайных ситуациях природного и техногенного характера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безопасного поведения при угрозе террористического акта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Правила </a:t>
            </a:r>
            <a:r>
              <a:rPr lang="ru-RU" dirty="0">
                <a:solidFill>
                  <a:schemeClr val="tx1"/>
                </a:solidFill>
              </a:rPr>
              <a:t>поведения и действия в очаге химического и биологического поражения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b="1" dirty="0">
                <a:solidFill>
                  <a:schemeClr val="tx1"/>
                </a:solidFill>
              </a:rPr>
              <a:t>средств индивидуальной защиты от поражающих факторов при </a:t>
            </a:r>
            <a:r>
              <a:rPr lang="ru-RU" b="1" dirty="0" smtClean="0">
                <a:solidFill>
                  <a:schemeClr val="tx1"/>
                </a:solidFill>
              </a:rPr>
              <a:t>ЧС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«Средства индивидуальной защиты от оружия массового поражения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«Средства коллективной защиты от оружия массового поражения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Составление </a:t>
            </a:r>
            <a:r>
              <a:rPr lang="ru-RU" dirty="0">
                <a:solidFill>
                  <a:schemeClr val="tx1"/>
                </a:solidFill>
              </a:rPr>
              <a:t>схемы «Приборы радиационной и химической разведки и контроля</a:t>
            </a:r>
            <a:r>
              <a:rPr lang="ru-RU" dirty="0" smtClean="0">
                <a:solidFill>
                  <a:schemeClr val="tx1"/>
                </a:solidFill>
              </a:rPr>
              <a:t>».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Отработка </a:t>
            </a:r>
            <a:r>
              <a:rPr lang="ru-RU" b="1" dirty="0">
                <a:solidFill>
                  <a:schemeClr val="tx1"/>
                </a:solidFill>
              </a:rPr>
              <a:t>нормативов по надеванию </a:t>
            </a:r>
            <a:r>
              <a:rPr lang="ru-RU" b="1" dirty="0" smtClean="0">
                <a:solidFill>
                  <a:schemeClr val="tx1"/>
                </a:solidFill>
              </a:rPr>
              <a:t>противогаза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Отработка порядка и правил действий при возникновении пожара, пользовании средствами пожаротушения. </a:t>
            </a:r>
            <a:r>
              <a:rPr lang="ru-RU" b="1" u="sng" dirty="0" smtClean="0">
                <a:solidFill>
                  <a:schemeClr val="tx1"/>
                </a:solidFill>
              </a:rPr>
              <a:t>Отработка </a:t>
            </a:r>
            <a:r>
              <a:rPr lang="ru-RU" b="1" u="sng" dirty="0">
                <a:solidFill>
                  <a:schemeClr val="tx1"/>
                </a:solidFill>
              </a:rPr>
              <a:t>действий </a:t>
            </a:r>
            <a:r>
              <a:rPr lang="ru-RU" dirty="0">
                <a:solidFill>
                  <a:schemeClr val="tx1"/>
                </a:solidFill>
              </a:rPr>
              <a:t>при возникновении аварии с выбросом сильно действующих ядовитых веществ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Отработка </a:t>
            </a:r>
            <a:r>
              <a:rPr lang="ru-RU" dirty="0">
                <a:solidFill>
                  <a:schemeClr val="tx1"/>
                </a:solidFill>
              </a:rPr>
              <a:t>действий при возникновении радиационной аварии.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1283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Формулировка темы практического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fontAlgn="t">
              <a:buNone/>
            </a:pPr>
            <a:r>
              <a:rPr lang="ru-RU" sz="2900" b="1" dirty="0">
                <a:solidFill>
                  <a:srgbClr val="FF0000"/>
                </a:solidFill>
              </a:rPr>
              <a:t>В формулировке темы практического занятия должен просматриваться </a:t>
            </a:r>
            <a:r>
              <a:rPr lang="ru-RU" sz="2900" b="1" u="sng" dirty="0">
                <a:solidFill>
                  <a:srgbClr val="FF0000"/>
                </a:solidFill>
              </a:rPr>
              <a:t>результат или процесс практического </a:t>
            </a:r>
            <a:r>
              <a:rPr lang="ru-RU" sz="2900" b="1" dirty="0">
                <a:solidFill>
                  <a:srgbClr val="FF0000"/>
                </a:solidFill>
              </a:rPr>
              <a:t>задания</a:t>
            </a:r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dirty="0" smtClean="0">
                <a:solidFill>
                  <a:srgbClr val="FF0000"/>
                </a:solidFill>
              </a:rPr>
              <a:t>«</a:t>
            </a:r>
            <a:r>
              <a:rPr lang="ru-RU" sz="2900" dirty="0">
                <a:solidFill>
                  <a:srgbClr val="FF0000"/>
                </a:solidFill>
              </a:rPr>
              <a:t>Процессные» существительные </a:t>
            </a:r>
            <a:r>
              <a:rPr lang="ru-RU" sz="2900" dirty="0" smtClean="0">
                <a:solidFill>
                  <a:srgbClr val="FF0000"/>
                </a:solidFill>
              </a:rPr>
              <a:t>- Выполнение</a:t>
            </a:r>
            <a:r>
              <a:rPr lang="ru-RU" sz="2900" dirty="0">
                <a:solidFill>
                  <a:srgbClr val="FF0000"/>
                </a:solidFill>
              </a:rPr>
              <a:t>, создание, применение, использование, получение</a:t>
            </a:r>
          </a:p>
          <a:p>
            <a:pPr fontAlgn="t"/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dirty="0" smtClean="0">
                <a:solidFill>
                  <a:srgbClr val="FF0000"/>
                </a:solidFill>
              </a:rPr>
              <a:t>«</a:t>
            </a:r>
            <a:r>
              <a:rPr lang="ru-RU" sz="2900" dirty="0">
                <a:solidFill>
                  <a:srgbClr val="FF0000"/>
                </a:solidFill>
              </a:rPr>
              <a:t>Процессные» и «результативные» </a:t>
            </a:r>
            <a:r>
              <a:rPr lang="ru-RU" sz="2900" dirty="0" smtClean="0">
                <a:solidFill>
                  <a:srgbClr val="FF0000"/>
                </a:solidFill>
              </a:rPr>
              <a:t>существительные  -Расчет</a:t>
            </a:r>
            <a:r>
              <a:rPr lang="ru-RU" sz="2900" dirty="0">
                <a:solidFill>
                  <a:srgbClr val="FF0000"/>
                </a:solidFill>
              </a:rPr>
              <a:t>, решение, анализ</a:t>
            </a:r>
          </a:p>
          <a:p>
            <a:pPr fontAlgn="t"/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b="1" dirty="0">
                <a:solidFill>
                  <a:srgbClr val="FF0000"/>
                </a:solidFill>
              </a:rPr>
              <a:t>Чтобы избежать в цели и теме практической работы слова «изучение» можно использовать слова: </a:t>
            </a:r>
            <a:endParaRPr lang="ru-RU" sz="2900" dirty="0">
              <a:solidFill>
                <a:srgbClr val="FF0000"/>
              </a:solidFill>
            </a:endParaRPr>
          </a:p>
          <a:p>
            <a:pPr fontAlgn="t"/>
            <a:r>
              <a:rPr lang="ru-RU" sz="2900" b="1" dirty="0">
                <a:solidFill>
                  <a:srgbClr val="FF0000"/>
                </a:solidFill>
              </a:rPr>
              <a:t>анализ, исследование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Например: 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Изучение основ современных методов измерения показателей свойств строительных материалов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Вариант: </a:t>
            </a:r>
            <a:endParaRPr lang="ru-RU" sz="2900" dirty="0">
              <a:solidFill>
                <a:srgbClr val="FF0000"/>
              </a:solidFill>
            </a:endParaRPr>
          </a:p>
          <a:p>
            <a:r>
              <a:rPr lang="ru-RU" sz="2900" b="1" cap="all" dirty="0">
                <a:solidFill>
                  <a:srgbClr val="FF0000"/>
                </a:solidFill>
              </a:rPr>
              <a:t>Анализ современных методов измерения показателей свойств строительных материалов</a:t>
            </a:r>
            <a:endParaRPr lang="ru-RU" sz="29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9892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6895" y="150829"/>
            <a:ext cx="6400800" cy="98038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Профессиональный стандарт. Понятие </a:t>
            </a:r>
            <a:r>
              <a:rPr lang="ru-RU" b="1" dirty="0">
                <a:solidFill>
                  <a:schemeClr val="tx1"/>
                </a:solidFill>
              </a:rPr>
              <a:t>квалификации и ее уровни </a:t>
            </a:r>
            <a:r>
              <a:rPr lang="ru-RU" dirty="0"/>
              <a:t>	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75035" y="1234911"/>
            <a:ext cx="11189617" cy="542983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стандарт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характеристика квалификации, необходимой работнику для осуществления определенного вида профессиональной деятельности.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Квалификация (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 195.1 Трудового кодекса Российской Федерации)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знаний, умений, профессиональных навыков и опыта работы работника, который необходим для реализации определённого вида профессиональной деятельности или определенной трудовой функции (п.1 ст. 195 ТК РФ).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Уровни квалификации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совокупность требований к умениям, знаниям, в зависимости от полномочий и ответственности работника.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«Характер умений»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сложность деятельности определяет требования к умениям и зависит от ряда особенностей профессиональной деятельности: множественности (вариативности) способов решения профессиональных задач, необходимости выбора или разработки этих способов, степени неопределенности рабочей ситуации и непредсказуемости ее развития.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«Характер знаний»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наукоемкость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деятельности определяет требования к знаниям, используемым в профессиональной деятельности.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«Навыки»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профессиональный опыт работника, который необходим для реализации определенного вида профессиональной деятельности или определенной трудовой функции. </a:t>
            </a:r>
          </a:p>
        </p:txBody>
      </p:sp>
    </p:spTree>
    <p:extLst>
      <p:ext uri="{BB962C8B-B14F-4D97-AF65-F5344CB8AC3E}">
        <p14:creationId xmlns:p14="http://schemas.microsoft.com/office/powerpoint/2010/main" val="18386907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696825" y="235669"/>
            <a:ext cx="8700939" cy="6410227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 профессиональной деятельности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это совокупность обобщенных трудовых функций, имеющих близкий характер, результаты и условия труда. То есть, ВПД отражает сложившееся в отрасли разделение труда. Наименование ВПД определяется разработчиком с учетом ОКВЭД и ОКЗ. </a:t>
            </a:r>
            <a:endPara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Обобщенная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функция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(ОТФ)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совокупность связанных между собой трудовых функций, сложившихся в результате разделения труда в конкретном производственном или (бизнес) процессе. </a:t>
            </a: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функция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(ТФ) – эта система трудовых действий в рамках Обобщенной трудовой функции. </a:t>
            </a:r>
          </a:p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Трудовое действие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(ТД)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взаимодействия работника с предметом труда, при котором достигается определенная задача. </a:t>
            </a: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079173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893767"/>
              </p:ext>
            </p:extLst>
          </p:nvPr>
        </p:nvGraphicFramePr>
        <p:xfrm>
          <a:off x="1991544" y="695886"/>
          <a:ext cx="5688632" cy="309539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044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841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225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ФГОС СПО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Профессиональный стандарт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799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специальности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 профессиональной деятельности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5239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профессиональной деятельности, виды деятельности (ВПД/ВД)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Обобщенные трудовые функции (ОТФ) или трудовые функции (ТФ) соответствующего уровня квалификации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5545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Профессиональные компетенции по каждому ВПД/ВД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Трудовые функции по каждой ОТФ или трудовые действия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5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Практический опыт(навык) по каждому ВПД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2" marR="6858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Трудовые функции или трудовые действия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9199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6574"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rgbClr val="0022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Знания</a:t>
                      </a:r>
                      <a:endParaRPr lang="ru-RU" sz="1200" b="0" dirty="0">
                        <a:solidFill>
                          <a:srgbClr val="0022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67608" y="148896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cs typeface="Times New Roman" pitchFamily="18" charset="0"/>
              </a:rPr>
              <a:t>Структура ФГОС СПО и  профессионального стандарта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896200" y="695887"/>
            <a:ext cx="2592288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При разработке ППКРС/ППССЗ профессиональные стандарты необходимо использовать для,  конкретизации требований ФГОС к образовательным результатам, а также для определения, расширения </a:t>
            </a:r>
            <a:r>
              <a:rPr lang="ru-RU" sz="1600" dirty="0" smtClean="0"/>
              <a:t>и/или </a:t>
            </a:r>
            <a:r>
              <a:rPr lang="ru-RU" sz="1600" dirty="0"/>
              <a:t>корректировки вариативной части.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91544" y="4222537"/>
            <a:ext cx="8496944" cy="23544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При сопоставлении требований ФГОС и профессиональных стандартов из ПС нужно выбрать те обобщенные трудовые функции (ОТФ) и трудовые функции (ТФ), которые соответствуют направленности (профилю) программы и относятся к уровню квалификации, зафиксированному в соответствующем профессиональном стандарте.</a:t>
            </a:r>
          </a:p>
          <a:p>
            <a:pPr algn="just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Формулировки требований ФГОС СПО и профессиональных стандартов могут формально не совпадать, при сопоставлении необходимо обращать внимание на их смысл, чтобы определить объективную дельту изменений. </a:t>
            </a:r>
          </a:p>
        </p:txBody>
      </p:sp>
    </p:spTree>
    <p:extLst>
      <p:ext uri="{BB962C8B-B14F-4D97-AF65-F5344CB8AC3E}">
        <p14:creationId xmlns:p14="http://schemas.microsoft.com/office/powerpoint/2010/main" val="31382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sz="2000" dirty="0">
                <a:latin typeface="+mn-lt"/>
              </a:rPr>
              <a:t>Умение — это способность выполнить осознанное действие с применением знаний в конкретной ситуации.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Навык — это умение, доведённое до автоматизма. Сформированный навык значительно экономит силы и время, однако на его формирование уходит достаточно много времени.</a:t>
            </a:r>
            <a:br>
              <a:rPr lang="ru-RU" sz="2000" dirty="0">
                <a:latin typeface="+mn-lt"/>
              </a:rPr>
            </a:br>
            <a:r>
              <a:rPr lang="ru-RU" sz="2000" dirty="0">
                <a:latin typeface="+mn-lt"/>
              </a:rPr>
              <a:t>Чтобы умение сформировалось в навык, нужно многократное повторение, причём повторение не просто теории, а практического действия.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bg2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sz="1800" dirty="0"/>
              <a:t>Знание — это теоретическое осознание предмета, которое может включать в себя знакомство с теоретическими концепциями и фактической информацией. Такого рода знания могут быть получены самостоятельно, например, путём изучения или наблюдения. Кроме того, они могут быть переданы от одного человека другому, особенно в традиционных методах обучения</a:t>
            </a:r>
            <a:r>
              <a:rPr lang="ru-RU" sz="1900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2426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40642" y="226244"/>
            <a:ext cx="10520313" cy="39592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определить уровень 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квалификации по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профстандарту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ru-RU" dirty="0"/>
              <a:t>	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316213"/>
              </p:ext>
            </p:extLst>
          </p:nvPr>
        </p:nvGraphicFramePr>
        <p:xfrm>
          <a:off x="707009" y="838986"/>
          <a:ext cx="11217897" cy="5747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352"/>
                <a:gridCol w="10039545"/>
              </a:tblGrid>
              <a:tr h="7447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выполнение стандартных заданий (речь идет о физическом труде) и применении элементарных фактических знаний. Способы получения такой квалификации самые простые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инструктаж и опыт работы в рамках данной квалификации. 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890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2-й, 3-й уровни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требуют способности выполнять стандартные и типовые задачи. Достигнуть можно, получив начальное профессиональное образование, либо в результате профессиональной подготовки по дополнительным профессиональным программам.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579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4-й, 5-й уровни </a:t>
                      </a: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ориентированы на первичное звено руководства и требуют от работника умения руководить группой сотрудников и нести ответственность за результат работы этой группы. Для этого необходимо среднее профессиональное образование по специальности в сочетании с профессиональной переподготовкой.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190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требует высшего образования по программе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бакалавриата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 </a:t>
                      </a:r>
                      <a:r>
                        <a:rPr lang="ru-RU" sz="16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среднего профессионального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образования. Предполагает исключительно </a:t>
                      </a:r>
                      <a:r>
                        <a:rPr lang="ru-RU" sz="16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самостоятельную работу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 работу по управлению группой людей (организацией или частью крупной организации). Характер умений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внедрение (улучшение) определенных технологических или методологических решений.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9986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7-й уровень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это квалификация высшего руководства, ответственного за работу крупных организаций или подразделений, вследствие чего работник должен владеть навыками управления и стратегического планирования. Требования к высшему образованию: обучение по программам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специалитета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или магистратуры.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145374">
                <a:tc gridSpan="2"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некоторых профессиональных стандартах существуют и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8-й, 9-й квалификационные уровни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которые определяют квалификацию, необходимую для высших должностей в крупных корпорациях и государстве, масштабной научной деятельности. Предполагают наличие высшего образования по программам магистратуры или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специалитета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а также окончания аспирантуры/ адъюнктуры/ординатуры/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ассистентуры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-стажировки. 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73815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06565" y="451946"/>
            <a:ext cx="6915807" cy="96695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dirty="0">
                <a:solidFill>
                  <a:schemeClr val="tx1"/>
                </a:solidFill>
                <a:latin typeface="+mj-lt"/>
              </a:rPr>
              <a:t>структура профессионального стандарта</a:t>
            </a:r>
            <a:endParaRPr lang="ru-RU" sz="2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Замещающее содержимое 3" descr="Рисунок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9535" y="1848736"/>
            <a:ext cx="8029904" cy="4435366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2311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49691" y="2479249"/>
            <a:ext cx="5156462" cy="25735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5350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8265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911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473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2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366128" y="5599522"/>
            <a:ext cx="2960016" cy="6504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7909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5" y="23567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065229" y="3271101"/>
            <a:ext cx="5297864" cy="221529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1145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49691" y="1451728"/>
            <a:ext cx="3271101" cy="301657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121790" y="5957740"/>
            <a:ext cx="3073138" cy="2450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5175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2262433" y="3723588"/>
            <a:ext cx="2309567" cy="19607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6235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87398" y="1923068"/>
            <a:ext cx="2950590" cy="26772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1267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1640264" y="1951348"/>
            <a:ext cx="3026004" cy="33276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7288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071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238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396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2557" y="471340"/>
            <a:ext cx="8785781" cy="55618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Актуальные производственные технологии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5229" y="1310326"/>
            <a:ext cx="10143241" cy="554767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 </a:t>
            </a:r>
          </a:p>
          <a:p>
            <a:r>
              <a:rPr lang="ru-RU" dirty="0">
                <a:solidFill>
                  <a:schemeClr val="tx1"/>
                </a:solidFill>
              </a:rPr>
              <a:t>– «Обучение на рабочем месте» (практики, связанные с применением методов обучения на рабочем месте);</a:t>
            </a:r>
          </a:p>
          <a:p>
            <a:r>
              <a:rPr lang="ru-RU" dirty="0">
                <a:solidFill>
                  <a:schemeClr val="tx1"/>
                </a:solidFill>
              </a:rPr>
              <a:t>– «Модель «колледж-завод» (создание конкурентоспособного производства и первого рабочего места на базе образовательной организации для </a:t>
            </a:r>
            <a:r>
              <a:rPr lang="ru-RU" dirty="0" smtClean="0">
                <a:solidFill>
                  <a:schemeClr val="tx1"/>
                </a:solidFill>
              </a:rPr>
              <a:t>выпускников/УПК);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– «Сетевое образование» (практики реализации образовательных программ в сетевой форме, в том числе межрегиональные);</a:t>
            </a:r>
          </a:p>
          <a:p>
            <a:r>
              <a:rPr lang="ru-RU" dirty="0">
                <a:solidFill>
                  <a:schemeClr val="tx1"/>
                </a:solidFill>
              </a:rPr>
              <a:t>– «Кадры для бизнеса» (практики, связанные с обеспечением трудоустройства обучающихся, исходя из потребностей работодателей);</a:t>
            </a:r>
          </a:p>
          <a:p>
            <a:r>
              <a:rPr lang="ru-RU" dirty="0">
                <a:solidFill>
                  <a:schemeClr val="tx1"/>
                </a:solidFill>
              </a:rPr>
              <a:t>– «Тренд − </a:t>
            </a:r>
            <a:r>
              <a:rPr lang="ru-RU" dirty="0" err="1">
                <a:solidFill>
                  <a:schemeClr val="tx1"/>
                </a:solidFill>
              </a:rPr>
              <a:t>цифровизация</a:t>
            </a:r>
            <a:r>
              <a:rPr lang="ru-RU" dirty="0">
                <a:solidFill>
                  <a:schemeClr val="tx1"/>
                </a:solidFill>
              </a:rPr>
              <a:t>» (применение цифровых технологий в процессе достижения и подтверждения образовательных результатов);</a:t>
            </a:r>
          </a:p>
          <a:p>
            <a:r>
              <a:rPr lang="ru-RU" dirty="0">
                <a:solidFill>
                  <a:schemeClr val="tx1"/>
                </a:solidFill>
              </a:rPr>
              <a:t>– «Инновационные методики обучения» (реализацией перспективных образовательных подходов и методологий, например, практики, связанные с использованием новых методов, внедренных педагогическими работниками);</a:t>
            </a:r>
          </a:p>
          <a:p>
            <a:r>
              <a:rPr lang="ru-RU" dirty="0">
                <a:solidFill>
                  <a:schemeClr val="tx1"/>
                </a:solidFill>
              </a:rPr>
              <a:t>– «Обучение сквозным технологиям НТИ» (практики, связанные с разработкой и реализацией образовательных программ по направлениям развития сквозных технологий </a:t>
            </a:r>
            <a:r>
              <a:rPr lang="ru-RU" dirty="0" smtClean="0">
                <a:solidFill>
                  <a:schemeClr val="tx1"/>
                </a:solidFill>
              </a:rPr>
              <a:t>НТИ/3Д технологии);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– «Социальная практика» (осуществлением общественно-полезной деятельности, направленной на решение социально-значимых проблем, в том числе при взаимодействии с НКО);</a:t>
            </a:r>
          </a:p>
          <a:p>
            <a:r>
              <a:rPr lang="ru-RU" dirty="0">
                <a:solidFill>
                  <a:schemeClr val="tx1"/>
                </a:solidFill>
              </a:rPr>
              <a:t>– «Сотрудничество» (лучшие практики взаимодействия образовательных организаций высшего образования и профессиональных образовательных организаций).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3707351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115672"/>
              </p:ext>
            </p:extLst>
          </p:nvPr>
        </p:nvGraphicFramePr>
        <p:xfrm>
          <a:off x="2032000" y="719666"/>
          <a:ext cx="8128000" cy="2259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ССЫЛКИ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ФГОС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СПО, ПОП (информация о действующих ФГОС, проектах, ПОП)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https://navigator.spolab.firpo.ru/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Профстандарты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https://profstandart.rosmintrud.ru/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ДЭ (банк оценочных материалов)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 smtClean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https://bom.firpo.ru/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190500" marR="190500">
                        <a:lnSpc>
                          <a:spcPct val="115000"/>
                        </a:lnSpc>
                        <a:spcBef>
                          <a:spcPts val="1500"/>
                        </a:spcBef>
                        <a:spcAft>
                          <a:spcPts val="150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ЕКСД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2227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https://classinform.ru/</a:t>
                      </a:r>
                      <a:endParaRPr lang="ru-RU" sz="1200" dirty="0" smtClean="0">
                        <a:solidFill>
                          <a:srgbClr val="2227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rgbClr val="2227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0499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75159" y="2752488"/>
            <a:ext cx="8403771" cy="1926771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Спасибо за внимание!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Вьюшкова Любовь Александровна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8(846) 334-04-71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vyushkova@cposo.ru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07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2187</TotalTime>
  <Words>5060</Words>
  <Application>Microsoft Office PowerPoint</Application>
  <PresentationFormat>Широкоэкранный</PresentationFormat>
  <Paragraphs>520</Paragraphs>
  <Slides>85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93" baseType="lpstr">
      <vt:lpstr>Arial</vt:lpstr>
      <vt:lpstr>Calibri</vt:lpstr>
      <vt:lpstr>Calibri Light</vt:lpstr>
      <vt:lpstr>Courier New</vt:lpstr>
      <vt:lpstr>PT Serif</vt:lpstr>
      <vt:lpstr>Symbol</vt:lpstr>
      <vt:lpstr>Times New Roman</vt:lpstr>
      <vt:lpstr>Тема Office</vt:lpstr>
      <vt:lpstr>Презентация PowerPoint</vt:lpstr>
      <vt:lpstr>Презентация PowerPoint</vt:lpstr>
      <vt:lpstr>Государственная политика в сфере образования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 Нормативно-правовые документы, регламентирующие деятельность образовательной организации по реализации образовательных программ СПО</vt:lpstr>
      <vt:lpstr>Нормативно-правовые документы, регламентирующие деятельность образовательной организации по реализации образовательных программ СПО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 ОБРАЗОВАТЕЛЬНОЙ ПРОГРАММЫ</vt:lpstr>
      <vt:lpstr>Структура и содержание образовательной программы СПО в рамках требований ФГОС СОО, ФГОС СПО, примерных основных образовательных программ СПО </vt:lpstr>
      <vt:lpstr>  МИНИСТЕРСТВО ПРОСВЕЩЕНИЯ РОССИЙСКОЙ ФЕДЕРАЦИИ   ПРИКАЗ от 24 августа 2022 г. N 762   ОБ УТВЕРЖДЕНИИ ПОРЯДКА ОРГАНИЗАЦИИ И ОСУЩЕСТВЛЕНИЯ ОБРАЗОВАТЕЛЬНОЙ ДЕЯТЕЛЬНОСТИ ПО ОБРАЗОВАТЕЛЬНЫМ ПРОГРАММАМ СРЕДНЕГО ПРОФЕССИОНАЛЬНОГО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разработки рабочих программ профессиональных модулей образовательной программы СПО</vt:lpstr>
      <vt:lpstr>Технология разработки рабочих программ профессиональных модулей образовательной программы СПО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Формулировка темы практического занятия</vt:lpstr>
      <vt:lpstr>Презентация PowerPoint</vt:lpstr>
      <vt:lpstr>Презентация PowerPoint</vt:lpstr>
      <vt:lpstr>Презентация PowerPoint</vt:lpstr>
      <vt:lpstr>Умение — это способность выполнить осознанное действие с применением знаний в конкретной ситуации. Навык — это умение, доведённое до автоматизма. Сформированный навык значительно экономит силы и время, однако на его формирование уходит достаточно много времени. Чтобы умение сформировалось в навык, нужно многократное повторение, причём повторение не просто теории, а практического действия.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Любовь Александровна Вьюшкова</cp:lastModifiedBy>
  <cp:revision>130</cp:revision>
  <cp:lastPrinted>2025-11-12T05:33:40Z</cp:lastPrinted>
  <dcterms:created xsi:type="dcterms:W3CDTF">2023-11-16T18:56:19Z</dcterms:created>
  <dcterms:modified xsi:type="dcterms:W3CDTF">2026-10-13T07:32:45Z</dcterms:modified>
</cp:coreProperties>
</file>