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9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267178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«</a:t>
            </a:r>
            <a:r>
              <a:rPr lang="ru-RU" sz="3100" b="1" dirty="0" smtClean="0">
                <a:solidFill>
                  <a:srgbClr val="C00000"/>
                </a:solidFill>
              </a:rPr>
              <a:t>Проектирование многоуровневой системы профессионально – ориентированных задач по физике»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На примере темы «Первый закон термодинамики»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442913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Преподаватель физики </a:t>
            </a:r>
          </a:p>
          <a:p>
            <a:pPr algn="ctr"/>
            <a:r>
              <a:rPr lang="ru-RU" b="1" dirty="0" smtClean="0"/>
              <a:t>ГБПОУ СО «Усольский сельскохозяйственный техникум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Ильясова Елена Геннадьевна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Примеры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Тема: </a:t>
            </a:r>
            <a:r>
              <a:rPr lang="ru-RU" b="1" dirty="0" smtClean="0"/>
              <a:t>Первый закон термодинамики. КПД теплового </a:t>
            </a:r>
            <a:r>
              <a:rPr lang="ru-RU" b="1" dirty="0" smtClean="0"/>
              <a:t>двигателя.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уровень . </a:t>
            </a:r>
            <a:r>
              <a:rPr lang="ru-RU" dirty="0" smtClean="0">
                <a:solidFill>
                  <a:srgbClr val="C00000"/>
                </a:solidFill>
              </a:rPr>
              <a:t>Понятийный уровень</a:t>
            </a:r>
          </a:p>
          <a:p>
            <a:r>
              <a:rPr lang="ru-RU" b="1" dirty="0" smtClean="0"/>
              <a:t>Задача </a:t>
            </a:r>
            <a:r>
              <a:rPr lang="ru-RU" b="1" dirty="0" smtClean="0"/>
              <a:t>№1</a:t>
            </a:r>
            <a:r>
              <a:rPr lang="ru-RU" b="1" dirty="0" smtClean="0"/>
              <a:t>. </a:t>
            </a:r>
            <a:r>
              <a:rPr lang="ru-RU" i="1" dirty="0" smtClean="0"/>
              <a:t>Установите</a:t>
            </a:r>
            <a:r>
              <a:rPr lang="ru-RU" b="1" i="1" dirty="0" smtClean="0"/>
              <a:t> </a:t>
            </a:r>
            <a:r>
              <a:rPr lang="ru-RU" i="1" dirty="0" smtClean="0"/>
              <a:t>соответствие (логическую пару). К каждой строке, отмеченной буквой, подберите утверждение, обозначенное цифрой. Заполните таблицу.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3000372"/>
          <a:ext cx="7000924" cy="3389062"/>
        </p:xfrm>
        <a:graphic>
          <a:graphicData uri="http://schemas.openxmlformats.org/drawingml/2006/table">
            <a:tbl>
              <a:tblPr/>
              <a:tblGrid>
                <a:gridCol w="1753340"/>
                <a:gridCol w="1021867"/>
                <a:gridCol w="2478961"/>
                <a:gridCol w="1746756"/>
              </a:tblGrid>
              <a:tr h="29289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А. Первый закон термодинамики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Б. Изотермический закон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В. Изобарный закон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Г. Изохорный закон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для газа данной массы произведение давления на объем есть величина постоянная при неизменной температуре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для газа данной массы отношение  давления к температуре  есть величина постоянная при неизменном объёме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для газа данной массы отношение  объёма температуре  есть величина постоянная при неизменном давлении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Количество теплоты преданное системе идет на изменение ее внутренней энергии и на совершение работы газом над внешними телами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5.Процесс, протекающий в теплоизолированной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системе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невозможно перевести теплоту  от более холодной системы к более горячей при отсутствии других одновременных изменений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беих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системах или окружающих телах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Задача № 2. </a:t>
            </a:r>
          </a:p>
          <a:p>
            <a:r>
              <a:rPr lang="ru-RU" dirty="0" smtClean="0"/>
              <a:t>Установите соответствие (логическую пару). К каждой строке, отмеченной буквой, подберите утверждение или формулу , обозначенное цифрой. Заполните таблицу.</a:t>
            </a:r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33207" y="2134362"/>
          <a:ext cx="6077585" cy="3866406"/>
        </p:xfrm>
        <a:graphic>
          <a:graphicData uri="http://schemas.openxmlformats.org/drawingml/2006/table">
            <a:tbl>
              <a:tblPr/>
              <a:tblGrid>
                <a:gridCol w="1530350"/>
                <a:gridCol w="1518285"/>
                <a:gridCol w="1518285"/>
                <a:gridCol w="1510665"/>
              </a:tblGrid>
              <a:tr h="3129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А . Коэффициент полезного действия тепловой машины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Б. Коэффициент полезного действия тепловой машины Карно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В.Изменение внутренней энергии одноатомного идеального газа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Г. Работа газа при расширении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1. </a:t>
                      </a:r>
                      <a:endParaRPr lang="ru-RU" sz="11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2. </a:t>
                      </a:r>
                      <a:endParaRPr lang="ru-RU" sz="11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3.  </a:t>
                      </a:r>
                      <a:endParaRPr lang="ru-RU" sz="11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4. </a:t>
                      </a:r>
                      <a:endParaRPr lang="ru-RU" sz="11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5. </a:t>
                      </a:r>
                      <a:endParaRPr lang="ru-RU" sz="1100" dirty="0" smtClean="0"/>
                    </a:p>
                    <a:p>
                      <a:r>
                        <a:rPr lang="ru-RU" sz="1800" dirty="0" smtClean="0"/>
                        <a:t>6. А = </a:t>
                      </a:r>
                      <a:r>
                        <a:rPr lang="ru-RU" sz="1800" dirty="0" err="1" smtClean="0"/>
                        <a:t>р</a:t>
                      </a:r>
                      <a:r>
                        <a:rPr lang="ru-RU" sz="1800" dirty="0" smtClean="0"/>
                        <a:t>∆</a:t>
                      </a:r>
                      <a:r>
                        <a:rPr lang="en-US" sz="1800" dirty="0" smtClean="0"/>
                        <a:t>V</a:t>
                      </a:r>
                      <a:endParaRPr lang="ru-RU" sz="1100" dirty="0" smtClean="0"/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А =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 S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α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214686"/>
            <a:ext cx="857250" cy="333375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643182"/>
            <a:ext cx="1266825" cy="36195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357694"/>
            <a:ext cx="1066800" cy="333375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714752"/>
            <a:ext cx="1257300" cy="36195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143116"/>
            <a:ext cx="1066800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42"/>
            <a:ext cx="750099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 smtClean="0">
                <a:solidFill>
                  <a:srgbClr val="C00000"/>
                </a:solidFill>
              </a:rPr>
              <a:t>уровень . </a:t>
            </a:r>
            <a:r>
              <a:rPr lang="ru-RU" dirty="0" smtClean="0">
                <a:solidFill>
                  <a:srgbClr val="C00000"/>
                </a:solidFill>
              </a:rPr>
              <a:t>Базовый уровень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Задача №1</a:t>
            </a:r>
            <a:r>
              <a:rPr lang="ru-RU" b="1" dirty="0" smtClean="0"/>
              <a:t>.</a:t>
            </a:r>
            <a:r>
              <a:rPr lang="ru-RU" dirty="0" smtClean="0"/>
              <a:t> Идеальный газ получил количество теплоты 300Дж и совершил работу 100 Дж. Чему равно изменение внутренней энергии газа. Ответ дайте в джоулях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Задача </a:t>
            </a:r>
            <a:r>
              <a:rPr lang="ru-RU" b="1" dirty="0" smtClean="0"/>
              <a:t>№2.</a:t>
            </a:r>
            <a:r>
              <a:rPr lang="ru-RU" dirty="0" smtClean="0"/>
              <a:t> На Т</a:t>
            </a:r>
            <a:r>
              <a:rPr lang="en-US" dirty="0" smtClean="0"/>
              <a:t>V</a:t>
            </a:r>
            <a:r>
              <a:rPr lang="ru-RU" dirty="0" smtClean="0"/>
              <a:t>-диаграмме показан </a:t>
            </a:r>
            <a:r>
              <a:rPr lang="ru-RU" dirty="0" smtClean="0"/>
              <a:t>процесс изменения </a:t>
            </a:r>
            <a:r>
              <a:rPr lang="ru-RU" dirty="0" smtClean="0"/>
              <a:t>состояния идеального одноатомного газа. Газ получил количество теплоты  равное 50 </a:t>
            </a:r>
            <a:r>
              <a:rPr lang="ru-RU" dirty="0" smtClean="0"/>
              <a:t>к ДЖ</a:t>
            </a:r>
            <a:r>
              <a:rPr lang="ru-RU" dirty="0" smtClean="0"/>
              <a:t>. Какую работу совершил газ в этом </a:t>
            </a:r>
            <a:r>
              <a:rPr lang="ru-RU" dirty="0" smtClean="0"/>
              <a:t>процессе</a:t>
            </a:r>
            <a:r>
              <a:rPr lang="ru-RU" dirty="0" smtClean="0"/>
              <a:t>? Ответ выразить в </a:t>
            </a:r>
            <a:r>
              <a:rPr lang="ru-RU" dirty="0" smtClean="0"/>
              <a:t>к ЖД.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  T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sz="1050" dirty="0" smtClean="0"/>
              <a:t>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V</a:t>
            </a:r>
            <a:r>
              <a:rPr lang="en-US" sz="1200" dirty="0" smtClean="0"/>
              <a:t>0</a:t>
            </a:r>
            <a:r>
              <a:rPr lang="en-US" dirty="0" smtClean="0"/>
              <a:t>            2V</a:t>
            </a:r>
            <a:r>
              <a:rPr lang="en-US" sz="1100" dirty="0" smtClean="0"/>
              <a:t>0</a:t>
            </a:r>
            <a:r>
              <a:rPr lang="en-US" dirty="0" smtClean="0"/>
              <a:t>       V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214414" y="564357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6481" y="4535495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43042" y="464344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78695" y="5179231"/>
            <a:ext cx="92869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14414" y="4643446"/>
            <a:ext cx="50006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322497" y="5106999"/>
            <a:ext cx="92869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 </a:t>
            </a:r>
            <a:r>
              <a:rPr lang="ru-RU" b="1" dirty="0" smtClean="0">
                <a:solidFill>
                  <a:srgbClr val="C00000"/>
                </a:solidFill>
              </a:rPr>
              <a:t>№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286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2292350" cy="284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 </a:t>
            </a:r>
            <a:r>
              <a:rPr lang="ru-RU" b="1" dirty="0" smtClean="0">
                <a:solidFill>
                  <a:srgbClr val="C00000"/>
                </a:solidFill>
              </a:rPr>
              <a:t>№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715303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уровень 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Повышенный уровень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7715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 </a:t>
            </a:r>
            <a:r>
              <a:rPr lang="ru-RU" b="1" dirty="0" smtClean="0">
                <a:solidFill>
                  <a:srgbClr val="C00000"/>
                </a:solidFill>
              </a:rPr>
              <a:t>№1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Газ совершил цикл Карно. Абсолютная температура нагревателя в три раза выше абсолютной температуры холодильника.  Определите долю теплоты, отдаваемой холодильнику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Задача №2.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цилиндре под поршнем находится 1,25 кг воздуха. Для его нагревания на </a:t>
            </a:r>
          </a:p>
          <a:p>
            <a:r>
              <a:rPr lang="ru-RU" dirty="0" smtClean="0"/>
              <a:t>4 </a:t>
            </a:r>
            <a:r>
              <a:rPr lang="ru-RU" baseline="30000" dirty="0" smtClean="0"/>
              <a:t>0</a:t>
            </a:r>
            <a:r>
              <a:rPr lang="ru-RU" dirty="0" smtClean="0"/>
              <a:t>С при </a:t>
            </a:r>
            <a:r>
              <a:rPr lang="ru-RU" dirty="0" smtClean="0"/>
              <a:t>постоянном </a:t>
            </a:r>
            <a:r>
              <a:rPr lang="ru-RU" dirty="0" smtClean="0"/>
              <a:t>давлении было затрачено 5 кДж теплоты. Определить изменение внутренней энергии воздуха. 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92867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 </a:t>
            </a:r>
            <a:r>
              <a:rPr lang="ru-RU" b="1" dirty="0" smtClean="0">
                <a:solidFill>
                  <a:srgbClr val="C00000"/>
                </a:solidFill>
              </a:rPr>
              <a:t>№3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На</a:t>
            </a:r>
            <a:r>
              <a:rPr lang="ru-RU" dirty="0" smtClean="0"/>
              <a:t> </a:t>
            </a:r>
            <a:r>
              <a:rPr lang="ru-RU" i="1" dirty="0" err="1" smtClean="0"/>
              <a:t>pV</a:t>
            </a:r>
            <a:r>
              <a:rPr lang="ru-RU" dirty="0" smtClean="0"/>
              <a:t>–диаграмме изображены три циклических процесса </a:t>
            </a:r>
            <a:r>
              <a:rPr lang="ru-RU" i="1" dirty="0" smtClean="0"/>
              <a:t>А</a:t>
            </a:r>
            <a:r>
              <a:rPr lang="ru-RU" dirty="0" smtClean="0"/>
              <a:t>, </a:t>
            </a:r>
            <a:r>
              <a:rPr lang="ru-RU" i="1" dirty="0" smtClean="0"/>
              <a:t>В</a:t>
            </a:r>
            <a:r>
              <a:rPr lang="ru-RU" dirty="0" smtClean="0"/>
              <a:t> и </a:t>
            </a:r>
            <a:r>
              <a:rPr lang="ru-RU" i="1" dirty="0" smtClean="0"/>
              <a:t>С</a:t>
            </a:r>
            <a:r>
              <a:rPr lang="ru-RU" dirty="0" smtClean="0"/>
              <a:t>, совершаемых одним молем идеального одноатомного газа. Обход каждого цикла на диаграмме совершается в направлении часовой стрелки.</a:t>
            </a:r>
          </a:p>
          <a:p>
            <a:endParaRPr lang="ru-RU" dirty="0"/>
          </a:p>
        </p:txBody>
      </p:sp>
      <p:pic>
        <p:nvPicPr>
          <p:cNvPr id="7" name="Рисунок 6" descr="https://avatars.mds.yandex.net/get-images-cbir/7187061/Ex0AtSwDHvwOn9Q-MTsEsw3227/ocr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86058"/>
            <a:ext cx="295275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00496" y="2357430"/>
            <a:ext cx="47149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Выберите </a:t>
            </a:r>
            <a:r>
              <a:rPr lang="ru-RU" b="1" dirty="0" smtClean="0"/>
              <a:t>все</a:t>
            </a:r>
            <a:r>
              <a:rPr lang="ru-RU" dirty="0" smtClean="0"/>
              <a:t> верные утверждения.</a:t>
            </a:r>
          </a:p>
          <a:p>
            <a:r>
              <a:rPr lang="ru-RU" dirty="0" smtClean="0"/>
              <a:t>1)Максимальная </a:t>
            </a:r>
            <a:r>
              <a:rPr lang="ru-RU" dirty="0" smtClean="0"/>
              <a:t>работа совершается газом в цикле </a:t>
            </a:r>
            <a:r>
              <a:rPr lang="ru-RU" i="1" dirty="0" smtClean="0"/>
              <a:t>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2)Процесс </a:t>
            </a:r>
            <a:r>
              <a:rPr lang="ru-RU" dirty="0" smtClean="0"/>
              <a:t>6–7 является адиабатическим расширением.</a:t>
            </a:r>
          </a:p>
          <a:p>
            <a:r>
              <a:rPr lang="ru-RU" dirty="0" smtClean="0"/>
              <a:t>3)КПД цикла</a:t>
            </a:r>
            <a:r>
              <a:rPr lang="ru-RU" dirty="0" smtClean="0"/>
              <a:t> </a:t>
            </a:r>
            <a:r>
              <a:rPr lang="ru-RU" i="1" dirty="0" smtClean="0"/>
              <a:t>А</a:t>
            </a:r>
            <a:r>
              <a:rPr lang="ru-RU" dirty="0" smtClean="0"/>
              <a:t> равен КПД цикла </a:t>
            </a:r>
            <a:r>
              <a:rPr lang="ru-RU" i="1" dirty="0" smtClean="0"/>
              <a:t>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4)Работа</a:t>
            </a:r>
            <a:r>
              <a:rPr lang="ru-RU" dirty="0" smtClean="0"/>
              <a:t>, совершаемая газом в процессе 1-2, равна работе, совершаемой газом в процессе 8-9.</a:t>
            </a:r>
          </a:p>
          <a:p>
            <a:r>
              <a:rPr lang="ru-RU" dirty="0" smtClean="0"/>
              <a:t>5)Изменение </a:t>
            </a:r>
            <a:r>
              <a:rPr lang="ru-RU" dirty="0" smtClean="0"/>
              <a:t>внутренней энергии в цикле </a:t>
            </a:r>
            <a:r>
              <a:rPr lang="ru-RU" i="1" dirty="0" smtClean="0"/>
              <a:t>В</a:t>
            </a:r>
            <a:r>
              <a:rPr lang="ru-RU" dirty="0" smtClean="0"/>
              <a:t> равно изменению внутренней энергии в цикле </a:t>
            </a:r>
            <a:r>
              <a:rPr lang="ru-RU" i="1" dirty="0" smtClean="0"/>
              <a:t>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40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уровень 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Углубленный уровень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14422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№1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Одноатомный </a:t>
            </a:r>
            <a:r>
              <a:rPr lang="ru-RU" dirty="0" smtClean="0"/>
              <a:t>идеальный газ совершает показанный на рисунке </a:t>
            </a:r>
            <a:r>
              <a:rPr lang="ru-RU" dirty="0" smtClean="0"/>
              <a:t>цикл. </a:t>
            </a:r>
            <a:r>
              <a:rPr lang="ru-RU" dirty="0" smtClean="0"/>
              <a:t>Определить КПД цикла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14414" y="4929198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-71470" y="3643314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2214546" y="2857496"/>
            <a:ext cx="1285884" cy="135732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2" idx="2"/>
          </p:cNvCxnSpPr>
          <p:nvPr/>
        </p:nvCxnSpPr>
        <p:spPr>
          <a:xfrm>
            <a:off x="1214414" y="4214818"/>
            <a:ext cx="100013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143240" y="4572008"/>
            <a:ext cx="71438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2" idx="0"/>
          </p:cNvCxnSpPr>
          <p:nvPr/>
        </p:nvCxnSpPr>
        <p:spPr>
          <a:xfrm>
            <a:off x="1214414" y="2857496"/>
            <a:ext cx="164307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858150" y="4571214"/>
            <a:ext cx="71438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858150" y="3928272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0232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1200" dirty="0" smtClean="0"/>
              <a:t>0</a:t>
            </a:r>
            <a:r>
              <a:rPr lang="en-US" dirty="0" smtClean="0"/>
              <a:t>   2v</a:t>
            </a:r>
            <a:r>
              <a:rPr lang="en-US" sz="1200" dirty="0" smtClean="0"/>
              <a:t>0</a:t>
            </a:r>
            <a:r>
              <a:rPr lang="en-US" dirty="0" smtClean="0"/>
              <a:t>    4v</a:t>
            </a:r>
            <a:r>
              <a:rPr lang="en-US" sz="1200" dirty="0" smtClean="0"/>
              <a:t>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00034" y="27860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6p</a:t>
            </a:r>
            <a:r>
              <a:rPr lang="en-US" sz="1100" dirty="0" smtClean="0"/>
              <a:t>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1472" y="41433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sz="1100" dirty="0" smtClean="0"/>
              <a:t>0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12" idx="2"/>
          </p:cNvCxnSpPr>
          <p:nvPr/>
        </p:nvCxnSpPr>
        <p:spPr>
          <a:xfrm rot="5400000" flipH="1" flipV="1">
            <a:off x="2000232" y="364331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2714612" y="321468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428860" y="4214818"/>
            <a:ext cx="766770" cy="19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85723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Задача №2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9296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7754966" cy="525622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 умений  и  навыков  решать  профессионально - ориентированные  задачи  по физике  через  отработку  различных  способов  действий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анализировать и осмысливать текст задачи, осознанное и произвольное построение речевого высказывания, постановка и формулирование проблемы, выдвижение гипотез и их обоснование, самостоятельное выделение и формулирование познавательной цели,  построение логической цепочки рассуждений, выбор наиболее эффективного способа решения задач и критическое оценивание полученного ответа;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9"/>
            <a:ext cx="778674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357298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За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85794"/>
            <a:ext cx="771530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планирование своей деятельности в зависимости от конкретных условий;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 способов и условий действия, контроль и оценка процесса и результатов деятельности,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развитие творческой и мыслительной деятельности учащихся, развитие интеллектуальных  качеств,  самостоятельности, гибкости мышления;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-воспитательные: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умение слушать и вступать в диалог, участвовать в коллективном обсуждении проблем, воспитывать ответственность и аккуратность.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Многоуровневая система задач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71612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основе методики</a:t>
            </a:r>
            <a:r>
              <a:rPr lang="ru-RU" sz="2800" dirty="0" smtClean="0"/>
              <a:t> </a:t>
            </a:r>
            <a:r>
              <a:rPr lang="ru-RU" sz="2800" dirty="0" smtClean="0"/>
              <a:t>обучения  </a:t>
            </a:r>
            <a:r>
              <a:rPr lang="ru-RU" sz="2800" dirty="0" smtClean="0"/>
              <a:t>лежит поэтапное освоение блоков. </a:t>
            </a:r>
            <a:endParaRPr lang="ru-RU" sz="2800" dirty="0" smtClean="0"/>
          </a:p>
          <a:p>
            <a:r>
              <a:rPr lang="ru-RU" sz="2800" b="1" dirty="0" smtClean="0"/>
              <a:t>Основная </a:t>
            </a:r>
            <a:r>
              <a:rPr lang="ru-RU" sz="2800" b="1" dirty="0" smtClean="0"/>
              <a:t>особенность </a:t>
            </a:r>
            <a:r>
              <a:rPr lang="ru-RU" sz="2800" dirty="0" smtClean="0"/>
              <a:t>этой методики заключается в том, что на каждом уровне  учащийся всякий раз сталкивается со всеми видами учебных ситуаций, возникающих при решении задач.</a:t>
            </a:r>
          </a:p>
          <a:p>
            <a:r>
              <a:rPr lang="ru-RU" sz="2800" dirty="0" smtClean="0"/>
              <a:t>       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00108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называют определенную проблему, которая в общем случае развязывается с помощью логических умозаключений, математических действий и эксперимента  на  основе  законов  физики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задач профессиональной направленности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средство усвоения физики, инструмент, позволяющий контролировать степень понимания физических законов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Подготовка к изучению профессиональных дисциплин и модулей.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Решение задач профессиональной направленности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является </a:t>
            </a:r>
            <a:r>
              <a:rPr lang="ru-RU" sz="2400" dirty="0" smtClean="0"/>
              <a:t>условием предупреждения формализма в знаниях обучающегося и условием выработки у них умения применять знания на практике.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858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Физические  задачи  </a:t>
            </a:r>
            <a:r>
              <a:rPr lang="ru-RU" sz="2800" b="1" dirty="0" smtClean="0">
                <a:solidFill>
                  <a:srgbClr val="C00000"/>
                </a:solidFill>
              </a:rPr>
              <a:t>используются  для: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создания  проблемных  ситуаций;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сообщения  новых  знаний;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формирования  практических  умений  и  навыков;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проверки  глубины  и  прочности  усвоения  знаний;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повторения  и  закрепления  материала;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развития </a:t>
            </a:r>
            <a:r>
              <a:rPr lang="ru-RU" sz="2400" dirty="0" smtClean="0"/>
              <a:t>творческих способностей учеников и 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Понимания связи с профессиональными дисциплинами</a:t>
            </a:r>
            <a:endParaRPr lang="ru-RU" sz="24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Уровни задач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76438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Уровень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- системы  </a:t>
            </a:r>
            <a:r>
              <a:rPr lang="ru-RU" sz="2000" dirty="0" smtClean="0"/>
              <a:t>задач,  </a:t>
            </a:r>
            <a:r>
              <a:rPr lang="ru-RU" sz="2000" dirty="0" smtClean="0"/>
              <a:t>носят  </a:t>
            </a:r>
            <a:r>
              <a:rPr lang="ru-RU" sz="2000" dirty="0" smtClean="0"/>
              <a:t>репродуктивный  </a:t>
            </a:r>
            <a:r>
              <a:rPr lang="ru-RU" sz="2000" dirty="0" smtClean="0"/>
              <a:t>характер (используются  </a:t>
            </a:r>
            <a:r>
              <a:rPr lang="ru-RU" sz="2000" dirty="0" smtClean="0"/>
              <a:t>такие  общеучебные действия,  как  классификация,  подведение  под  понятие,  определения,  законы). 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</a:rPr>
              <a:t>2. Уровень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dirty="0" smtClean="0"/>
              <a:t> </a:t>
            </a:r>
            <a:r>
              <a:rPr lang="ru-RU" sz="2000" dirty="0" smtClean="0"/>
              <a:t>(базовый  уровень  основных  формул) используются  задачи  со  связями между  данными  и  искомыми  (известными  и неизвестными)  элементами. </a:t>
            </a:r>
          </a:p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</a:rPr>
              <a:t>3. Уровень </a:t>
            </a:r>
            <a:r>
              <a:rPr lang="ru-RU" sz="2000" b="1" dirty="0" smtClean="0"/>
              <a:t>- </a:t>
            </a:r>
            <a:r>
              <a:rPr lang="ru-RU" sz="2000" dirty="0" smtClean="0"/>
              <a:t>(повышенный  базовый)  репродуктивная учебная  деятельность  сочетается  с  реконструктивной,  в  которой  образцы деятельности  не  просто  воспроизводятся  по  памяти,  а реконструируются  в  несколько видоизмененных  условиях.  </a:t>
            </a:r>
          </a:p>
          <a:p>
            <a:pPr marL="342900" indent="-342900"/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Уровни задач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C00000"/>
                </a:solidFill>
              </a:rPr>
              <a:t>4.Уровень </a:t>
            </a:r>
            <a:r>
              <a:rPr lang="ru-RU" sz="2000" b="1" dirty="0" smtClean="0"/>
              <a:t>- </a:t>
            </a:r>
            <a:r>
              <a:rPr lang="ru-RU" sz="2000" dirty="0" smtClean="0"/>
              <a:t>(углубленный)  учебная  деятельность  носит  исследовательский  творческий  характер.  Студент  должен  уметь  ориентироваться  в  новых  ситуациях  и  вырабатывать  принципиально  новые программы  действий. </a:t>
            </a:r>
            <a:r>
              <a:rPr lang="ru-RU" sz="2000" dirty="0" smtClean="0"/>
              <a:t> </a:t>
            </a:r>
          </a:p>
          <a:p>
            <a:pPr marL="342900" indent="-342900"/>
            <a:endParaRPr lang="ru-RU" sz="2000" dirty="0" smtClean="0"/>
          </a:p>
          <a:p>
            <a:pPr algn="ctr"/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от  </a:t>
            </a:r>
            <a:r>
              <a:rPr lang="ru-RU" sz="2000" b="1" dirty="0" smtClean="0">
                <a:solidFill>
                  <a:srgbClr val="C00000"/>
                </a:solidFill>
              </a:rPr>
              <a:t>обучающегося требуется: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 а) обладания  обширным  фондом  отработанных  и  быстро  развертываемых  алгоритмов;  </a:t>
            </a:r>
          </a:p>
          <a:p>
            <a:r>
              <a:rPr lang="ru-RU" sz="2000" dirty="0" smtClean="0"/>
              <a:t>б) умения  оперативно  перекодировать  информацию  из  знаково-символической  формы в  графическую  и,  наоборот,  из  графической  в знаково-символическую;  </a:t>
            </a:r>
          </a:p>
          <a:p>
            <a:r>
              <a:rPr lang="ru-RU" sz="2000" dirty="0" smtClean="0"/>
              <a:t>в) системного  видения  курса;</a:t>
            </a:r>
          </a:p>
          <a:p>
            <a:r>
              <a:rPr lang="ru-RU" sz="2000" dirty="0" smtClean="0"/>
              <a:t> г) творчества.  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</TotalTime>
  <Words>859</Words>
  <PresentationFormat>Экран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«Проектирование многоуровневой системы профессионально – ориентированных задач по физике» На примере темы «Первый закон термодинамики»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«Проектирование многоуровневой системы профессионально – ориентированных задач по физике» На примере темы «Первый закон термодинамики» </dc:title>
  <cp:lastModifiedBy>кабинет физики</cp:lastModifiedBy>
  <cp:revision>13</cp:revision>
  <dcterms:modified xsi:type="dcterms:W3CDTF">2001-12-31T23:50:41Z</dcterms:modified>
</cp:coreProperties>
</file>