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9CB-D025-4332-8A64-5B15B730847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36624B-1C71-430C-9238-22942B706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314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9CB-D025-4332-8A64-5B15B730847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36624B-1C71-430C-9238-22942B706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22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9CB-D025-4332-8A64-5B15B730847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36624B-1C71-430C-9238-22942B70652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2909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9CB-D025-4332-8A64-5B15B730847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36624B-1C71-430C-9238-22942B706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831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9CB-D025-4332-8A64-5B15B730847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36624B-1C71-430C-9238-22942B70652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7637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9CB-D025-4332-8A64-5B15B730847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36624B-1C71-430C-9238-22942B706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1102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9CB-D025-4332-8A64-5B15B730847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624B-1C71-430C-9238-22942B706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981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9CB-D025-4332-8A64-5B15B730847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624B-1C71-430C-9238-22942B706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033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9CB-D025-4332-8A64-5B15B730847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624B-1C71-430C-9238-22942B706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224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9CB-D025-4332-8A64-5B15B730847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36624B-1C71-430C-9238-22942B706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504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9CB-D025-4332-8A64-5B15B730847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36624B-1C71-430C-9238-22942B706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648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9CB-D025-4332-8A64-5B15B730847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36624B-1C71-430C-9238-22942B706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19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9CB-D025-4332-8A64-5B15B730847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624B-1C71-430C-9238-22942B706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564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9CB-D025-4332-8A64-5B15B730847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624B-1C71-430C-9238-22942B706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44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9CB-D025-4332-8A64-5B15B730847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624B-1C71-430C-9238-22942B706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8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9CB-D025-4332-8A64-5B15B730847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36624B-1C71-430C-9238-22942B706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660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A99CB-D025-4332-8A64-5B15B730847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36624B-1C71-430C-9238-22942B706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142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485776"/>
            <a:ext cx="8915399" cy="592931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Методические указания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 подготовке, выполнению, оформлению и защите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выпускной квалификационной (дипломной) работы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Специальность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35.02.06 Технология производства и переработки сельскохозяйственной продукции (базовая подготовка)</a:t>
            </a:r>
            <a:b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cap="all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УГС 35.00.00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Сельское, лесное и рыбное хозяйство</a:t>
            </a:r>
            <a:b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57272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614363"/>
            <a:ext cx="8915400" cy="56578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tabLst>
                <a:tab pos="244094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Методические рекомендации предназначены для оказания помощи студентам 4 курса  при  подготовке, выполнении  и оформлении выпускной  квалификационной работы. Новизна работы состоит в облегчении работы студенту, работающему над ВКР при использовании данных методических указаний.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44094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Методические рекомендации  содержат требования к оформлению ВКР, примерные темы ВКР, а так же примеры продуктового расчета.  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44094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студентов техникумов, колледжей обучающихся по специальности 35.02.06 Технология производства и переработки сельскохозяйственной продукции (базовая подготовка).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44094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Методические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указания выполнены на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41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страницах печатного текста, включая приложения.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9196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4488" y="371475"/>
            <a:ext cx="9890124" cy="595788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  <a:tabLst>
                <a:tab pos="244094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Методические указания по подготовке, выполнению, оформлению и защите выпускной квалификационной (дипломной) работы  разработаны </a:t>
            </a:r>
          </a:p>
          <a:p>
            <a:pPr>
              <a:lnSpc>
                <a:spcPct val="150000"/>
              </a:lnSpc>
              <a:tabLst>
                <a:tab pos="2440940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228600" indent="0">
              <a:lnSpc>
                <a:spcPct val="150000"/>
              </a:lnSpc>
              <a:buNone/>
              <a:tabLst>
                <a:tab pos="2440940" algn="l"/>
              </a:tabLs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Положения о ВКР по программам подготовки специалистов среднего звена,    утвержденного директором ГБПОУ БАТ Китаевым Е.А. от 13.01.15 г.</a:t>
            </a:r>
          </a:p>
          <a:p>
            <a:pPr marL="228600" indent="0">
              <a:lnSpc>
                <a:spcPct val="150000"/>
              </a:lnSpc>
              <a:buNone/>
              <a:tabLst>
                <a:tab pos="244094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Положения о порядке проведения ГИА, выпускников по образовательным    программам подготовки специалистов среднего звена,  утвержденного директором ГБПОУ БАТ Китаевым Е.А. от 22.01.18г.</a:t>
            </a:r>
          </a:p>
          <a:p>
            <a:pPr marL="228600" indent="0">
              <a:lnSpc>
                <a:spcPct val="150000"/>
              </a:lnSpc>
              <a:buNone/>
              <a:tabLst>
                <a:tab pos="244094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Методического пособия «Требования к выполнению ВКР» от 13.01.2015г.</a:t>
            </a:r>
          </a:p>
          <a:p>
            <a:pPr marL="0" indent="0" algn="ctr">
              <a:lnSpc>
                <a:spcPct val="150000"/>
              </a:lnSpc>
              <a:buNone/>
              <a:tabLst>
                <a:tab pos="244094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ctr">
              <a:lnSpc>
                <a:spcPct val="150000"/>
              </a:lnSpc>
              <a:buNone/>
              <a:tabLst>
                <a:tab pos="244094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9454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5950" y="242888"/>
            <a:ext cx="9618662" cy="5668334"/>
          </a:xfrm>
        </p:spPr>
        <p:txBody>
          <a:bodyPr>
            <a:normAutofit/>
          </a:bodyPr>
          <a:lstStyle/>
          <a:p>
            <a:pPr indent="342900" algn="just"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Выпускная квалификационная работа - это итоговая аттестационная, самостоятельная учебно-исследовательская работа студента, выполненная им на выпускном курсе, оформленная с соблюдением необходимых требований и представленная по окончании обучения к защите перед государственной экзаменационной комиссией.</a:t>
            </a:r>
          </a:p>
          <a:p>
            <a:pPr indent="449580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Выпускная квалификационная работа выполняется в виде дипломного проекта или дипломной работы по темам, имеющим профессиональную направленность.</a:t>
            </a:r>
          </a:p>
          <a:p>
            <a:pPr indent="449580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Целью данного издания является помощь студенту в написании ВКР, а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именноправильно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выбрать тему выпускной квалификационной работы, разработать ее структуру, грамотно оформить.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93843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0213" y="128588"/>
            <a:ext cx="9804399" cy="6729412"/>
          </a:xfrm>
        </p:spPr>
        <p:txBody>
          <a:bodyPr>
            <a:normAutofit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Текстовая часть выпускной квалификационной работы должна содержать следующие структурные элементы:</a:t>
            </a:r>
          </a:p>
          <a:p>
            <a:pPr indent="277495"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титульный лист;</a:t>
            </a:r>
          </a:p>
          <a:p>
            <a:pPr indent="277495"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задание на выпускную квалификационную работу;</a:t>
            </a:r>
          </a:p>
          <a:p>
            <a:pPr indent="277495"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содержание;</a:t>
            </a:r>
          </a:p>
          <a:p>
            <a:pPr indent="277495"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введение;</a:t>
            </a:r>
          </a:p>
          <a:p>
            <a:pPr indent="277495"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основную часть (теоретическую);</a:t>
            </a:r>
          </a:p>
          <a:p>
            <a:pPr indent="277495"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расчетную часть;</a:t>
            </a:r>
          </a:p>
          <a:p>
            <a:pPr indent="277495"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заключение;</a:t>
            </a:r>
          </a:p>
          <a:p>
            <a:pPr indent="277495"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список использованной литературы и источников;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-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приложения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74939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5875" y="257175"/>
            <a:ext cx="10218737" cy="647223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качестве примера предлагается детальная структура следующих тем выпускных квалификационных работ.</a:t>
            </a:r>
          </a:p>
          <a:p>
            <a:pPr marL="0" indent="277495" algn="just">
              <a:lnSpc>
                <a:spcPct val="120000"/>
              </a:lnSpc>
              <a:spcBef>
                <a:spcPts val="0"/>
              </a:spcBef>
            </a:pPr>
            <a:r>
              <a:rPr lang="ru-RU" sz="7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Тема: «</a:t>
            </a:r>
            <a:r>
              <a:rPr lang="ru-RU" sz="7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Влияние предшественников на урожайность картофеля в  ООО «Скорпион»</a:t>
            </a:r>
            <a:r>
              <a:rPr lang="ru-RU" sz="7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7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265430" algn="l"/>
              </a:tabLst>
            </a:pPr>
            <a:r>
              <a:rPr lang="ru-RU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Введение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Обзор литературы</a:t>
            </a:r>
          </a:p>
          <a:p>
            <a:pPr marL="357188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1.1Производственно-биологическая </a:t>
            </a:r>
            <a:r>
              <a:rPr lang="ru-RU" sz="7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характеристика  картофеля </a:t>
            </a:r>
          </a:p>
          <a:p>
            <a:pPr marL="357188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1.2Районированные </a:t>
            </a:r>
            <a:r>
              <a:rPr lang="ru-RU" sz="7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сорта  для Среднего </a:t>
            </a:r>
            <a:r>
              <a:rPr lang="ru-RU" sz="7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Поволжья</a:t>
            </a:r>
          </a:p>
          <a:p>
            <a:pPr marL="357188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1.3 </a:t>
            </a:r>
            <a:r>
              <a:rPr lang="ru-RU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Современные  технологии выращивания  </a:t>
            </a:r>
            <a:r>
              <a:rPr lang="ru-RU" sz="7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картофеля</a:t>
            </a:r>
            <a:endParaRPr lang="ru-RU" sz="7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2.Условия   проведения исследований</a:t>
            </a:r>
          </a:p>
          <a:p>
            <a:pPr marL="357188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2.1.Почвенно-климатические  условия зоны</a:t>
            </a:r>
          </a:p>
          <a:p>
            <a:pPr marL="357188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2.2.Характеристика предприятия</a:t>
            </a:r>
          </a:p>
          <a:p>
            <a:pPr marL="357188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2.3.Технология  возделывания культуры в конкретном </a:t>
            </a:r>
            <a:r>
              <a:rPr lang="ru-RU" sz="7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предприятии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3.Проектирование </a:t>
            </a:r>
            <a:r>
              <a:rPr lang="ru-RU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технологии возделывания культуры</a:t>
            </a:r>
          </a:p>
          <a:p>
            <a:pPr marL="357188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3.1.Расчет планируемой урожайности по ФАР</a:t>
            </a:r>
          </a:p>
          <a:p>
            <a:pPr marL="357188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3.2. Расчет планируемой урожайности по влагообеспеченности посевов</a:t>
            </a:r>
          </a:p>
          <a:p>
            <a:pPr marL="357188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3.3 Расчет планируемой урожайности по гидротермическому показателю</a:t>
            </a:r>
          </a:p>
          <a:p>
            <a:pPr marL="357188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3.5 Проектируемая технология возделывания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 Экономическое  обоснование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Заключение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Список использованной литературы и источников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399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61765"/>
          </a:xfrm>
        </p:spPr>
        <p:txBody>
          <a:bodyPr/>
          <a:lstStyle/>
          <a:p>
            <a:r>
              <a:rPr lang="ru-RU" dirty="0" smtClean="0"/>
              <a:t>Требования к оформлению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0213" y="1285875"/>
            <a:ext cx="9804399" cy="5429250"/>
          </a:xfrm>
        </p:spPr>
        <p:txBody>
          <a:bodyPr>
            <a:noAutofit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Выпускная квалификационная работа выполняются на компьютере в одном экземпляре, и оформляется только на лицевой стороне белой бумаги следующим образом:</a:t>
            </a:r>
          </a:p>
          <a:p>
            <a:pPr marL="360000" indent="0" algn="just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размер бумаги стандартного формата А 4 (210 х 297 мм )</a:t>
            </a:r>
          </a:p>
          <a:p>
            <a:pPr marL="360000" indent="0" algn="just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поля : левое – 30 мм, верхнее – 20 мм, правое – 10 мм, нижнее – 20 мм.</a:t>
            </a:r>
          </a:p>
          <a:p>
            <a:pPr marL="360000" indent="0" algn="just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ориентация: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книжная,-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шрифт :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TimesNewRoman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.,кегель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- 14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) в основном тексте , 12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сносках , таблицах</a:t>
            </a:r>
          </a:p>
          <a:p>
            <a:pPr marL="360000" indent="0" algn="just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междустрочный интервал : полуторный в основном тексте,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одинарный в подстрочных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ссылках</a:t>
            </a:r>
          </a:p>
          <a:p>
            <a:pPr marL="360000" indent="0" algn="just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расстановка переносов – автоматическая</a:t>
            </a:r>
          </a:p>
          <a:p>
            <a:pPr marL="360000" indent="0" algn="just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форматирование основного текста и ссылок – в параметре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«по 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ширине »</a:t>
            </a:r>
          </a:p>
          <a:p>
            <a:pPr marL="645750" indent="-285750" algn="just">
              <a:spcBef>
                <a:spcPts val="0"/>
              </a:spcBef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цвет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шрифта –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черный,</a:t>
            </a:r>
          </a:p>
          <a:p>
            <a:pPr marL="645750" indent="-285750" algn="just">
              <a:spcBef>
                <a:spcPts val="0"/>
              </a:spcBef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красная строка – 1,5 см</a:t>
            </a:r>
          </a:p>
          <a:p>
            <a:pPr marL="360000" algn="just"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Общий объём дипломной работы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не менее 40 страниц печатного текста, но не более 60 страниц формата А4, кегль 14, интервал 1,5.</a:t>
            </a:r>
          </a:p>
          <a:p>
            <a:pPr marL="360000" indent="0"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6939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1638" y="409798"/>
            <a:ext cx="9632949" cy="56175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Правила оформления схем 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4538" y="971550"/>
            <a:ext cx="8915399" cy="504348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014537" y="6015038"/>
            <a:ext cx="89153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14300" algn="ctr"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Рис. 1. Машинно-аппаратурная схема производства ржано-пшеничного хлеба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181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034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Правила оформления презентации</a:t>
            </a: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57488" y="1771651"/>
            <a:ext cx="8029574" cy="418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58920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</TotalTime>
  <Words>561</Words>
  <Application>Microsoft Office PowerPoint</Application>
  <PresentationFormat>Широкоэкранный</PresentationFormat>
  <Paragraphs>58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Легкий дым</vt:lpstr>
      <vt:lpstr>Методические указания по подготовке, выполнению, оформлению и защите выпускной квалификационной (дипломной) работы   Специальность 35.02.06 Технология производства и переработки сельскохозяйственной продукции (базовая подготовка)   УГС 35.00.00 Сельское, лесное и рыбное хозяйство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Требования к оформлению</vt:lpstr>
      <vt:lpstr>Правила оформления схем </vt:lpstr>
      <vt:lpstr>Правила оформления презентации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указания по подготовке, выполнению, оформлению и защите выпускной квалификационной (дипломной) работы   Специальность 35.02.06 Технология производства и переработки сельскохозяйственной продукции (базовая подготовка)   УГС 35.00.00 Сельское, лесное и рыбное хозяйство </dc:title>
  <dc:creator>Методист</dc:creator>
  <cp:lastModifiedBy>Методист</cp:lastModifiedBy>
  <cp:revision>3</cp:revision>
  <dcterms:created xsi:type="dcterms:W3CDTF">2022-06-07T05:18:18Z</dcterms:created>
  <dcterms:modified xsi:type="dcterms:W3CDTF">2022-06-07T05:37:13Z</dcterms:modified>
</cp:coreProperties>
</file>