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97" r:id="rId1"/>
  </p:sldMasterIdLst>
  <p:sldIdLst>
    <p:sldId id="256" r:id="rId2"/>
    <p:sldId id="295" r:id="rId3"/>
    <p:sldId id="257" r:id="rId4"/>
    <p:sldId id="290" r:id="rId5"/>
    <p:sldId id="291" r:id="rId6"/>
    <p:sldId id="293" r:id="rId7"/>
    <p:sldId id="288" r:id="rId8"/>
    <p:sldId id="275" r:id="rId9"/>
  </p:sldIdLst>
  <p:sldSz cx="12192000" cy="6858000"/>
  <p:notesSz cx="6858000" cy="9144000"/>
  <p:embeddedFontLst>
    <p:embeddedFont>
      <p:font typeface="Helvetica Neue" panose="020B0604020202020204" charset="-52"/>
      <p:bold r:id="rId10"/>
    </p:embeddedFont>
    <p:embeddedFont>
      <p:font typeface="HelveticaNeueCyr" panose="020B0604020202020204" charset="-52"/>
      <p:regular r:id="rId11"/>
      <p:bold r:id="rId12"/>
      <p:italic r:id="rId13"/>
      <p:boldItalic r:id="rId14"/>
    </p:embeddedFont>
    <p:embeddedFont>
      <p:font typeface="Wingdings 2" panose="05020102010507070707" pitchFamily="18" charset="2"/>
      <p:regular r:id="rId1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на Ягич" initials="АЯ" lastIdx="1" clrIdx="0">
    <p:extLst>
      <p:ext uri="{19B8F6BF-5375-455C-9EA6-DF929625EA0E}">
        <p15:presenceInfo xmlns:p15="http://schemas.microsoft.com/office/powerpoint/2012/main" userId="8658e7a5f0cc25c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4CB1"/>
    <a:srgbClr val="34DDF7"/>
    <a:srgbClr val="2E56B7"/>
    <a:srgbClr val="34E2FA"/>
    <a:srgbClr val="2D4BB1"/>
    <a:srgbClr val="05BCD4"/>
    <a:srgbClr val="01BCD6"/>
    <a:srgbClr val="2D4B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258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smtClean="0"/>
              <a:pPr/>
              <a:t>10/11/2021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312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smtClean="0"/>
              <a:pPr/>
              <a:t>10/11/2021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883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10/11/2021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4472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smtClean="0"/>
              <a:pPr/>
              <a:t>10/11/2021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7265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smtClean="0"/>
              <a:pPr/>
              <a:t>10/11/2021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0520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smtClean="0"/>
              <a:pPr/>
              <a:t>10/11/2021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900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10/11/2021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897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10/11/2021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068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smtClean="0"/>
              <a:pPr/>
              <a:t>10/11/2021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146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smtClean="0"/>
              <a:pPr/>
              <a:t>10/11/2021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830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smtClean="0"/>
              <a:pPr/>
              <a:t>10/11/2021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336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smtClean="0"/>
              <a:pPr/>
              <a:t>10/11/2021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076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smtClean="0"/>
              <a:pPr/>
              <a:t>10/11/2021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297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smtClean="0"/>
              <a:pPr/>
              <a:t>10/11/2021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38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smtClean="0"/>
              <a:pPr/>
              <a:t>10/11/2021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5392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vk.com/videos-74400350?q=&#1057;&#1077;&#1084;&#1080;&#1085;&#1072;&#1088;-&#1090;&#1088;&#1077;&#1085;&#1080;&#1085;&#1075;&amp;z=video-74400350_456247440/club74400350/pl_-74400350_-2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B74A47-2066-41B7-A6FF-B20DD2A542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74907" y="1971386"/>
            <a:ext cx="9818010" cy="2816746"/>
          </a:xfrm>
          <a:effectLst/>
        </p:spPr>
        <p:txBody>
          <a:bodyPr/>
          <a:lstStyle/>
          <a:p>
            <a:pPr algn="ctr"/>
            <a:r>
              <a:rPr lang="ru-RU" b="0" dirty="0">
                <a:solidFill>
                  <a:srgbClr val="2C4CB1"/>
                </a:solidFill>
              </a:rPr>
              <a:t>"</a:t>
            </a:r>
            <a:r>
              <a:rPr lang="ru-RU" dirty="0">
                <a:solidFill>
                  <a:srgbClr val="2C4CB1"/>
                </a:solidFill>
              </a:rPr>
              <a:t>Ф</a:t>
            </a:r>
            <a:r>
              <a:rPr lang="ru-RU" b="0" dirty="0">
                <a:solidFill>
                  <a:srgbClr val="2C4CB1"/>
                </a:solidFill>
              </a:rPr>
              <a:t>ормы взаимодействия образовательных организаций СПО с </a:t>
            </a:r>
            <a:r>
              <a:rPr lang="ru-RU" b="0" dirty="0" smtClean="0">
                <a:solidFill>
                  <a:srgbClr val="2C4CB1"/>
                </a:solidFill>
              </a:rPr>
              <a:t>работодателями"</a:t>
            </a:r>
            <a:endParaRPr lang="ru-RU" dirty="0">
              <a:solidFill>
                <a:srgbClr val="2C4CB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C45EEFE-0336-499B-9925-8B53E99BF66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" contrast="10000"/>
                    </a14:imgEffect>
                  </a14:imgLayer>
                </a14:imgProps>
              </a:ext>
            </a:extLst>
          </a:blip>
          <a:srcRect l="21008" t="9142" r="21215" b="8977"/>
          <a:stretch/>
        </p:blipFill>
        <p:spPr>
          <a:xfrm>
            <a:off x="9765114" y="252571"/>
            <a:ext cx="1500327" cy="1503168"/>
          </a:xfrm>
          <a:prstGeom prst="rect">
            <a:avLst/>
          </a:prstGeom>
        </p:spPr>
      </p:pic>
      <p:sp>
        <p:nvSpPr>
          <p:cNvPr id="4" name="Объект 2">
            <a:extLst>
              <a:ext uri="{FF2B5EF4-FFF2-40B4-BE49-F238E27FC236}">
                <a16:creationId xmlns:a16="http://schemas.microsoft.com/office/drawing/2014/main" id="{37383366-4F89-4333-9BE2-70081C52CF6C}"/>
              </a:ext>
            </a:extLst>
          </p:cNvPr>
          <p:cNvSpPr txBox="1">
            <a:spLocks/>
          </p:cNvSpPr>
          <p:nvPr/>
        </p:nvSpPr>
        <p:spPr>
          <a:xfrm>
            <a:off x="6472255" y="5682992"/>
            <a:ext cx="4374709" cy="634224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6" name="AutoShape 4" descr="https://mail.yandex.ru/message_part/IMG-c4b37ad3060b1d8921f09ec6ccd934b7-V.jpg?_uid=86296267&amp;name=IMG-c4b37ad3060b1d8921f09ec6ccd934b7-V.jpg&amp;hid=1.2&amp;ids=177329235327736491&amp;no_disposition=y&amp;exif_rotate=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734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Рисунок 9" descr="C:\Users\Елисева МП\Downloads\IMG-c4b37ad3060b1d8921f09ec6ccd934b7-V.jpg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03" b="27087"/>
          <a:stretch/>
        </p:blipFill>
        <p:spPr bwMode="auto">
          <a:xfrm>
            <a:off x="598517" y="4172989"/>
            <a:ext cx="2369127" cy="236081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54994671"/>
      </p:ext>
    </p:extLst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: фигура 3">
            <a:extLst>
              <a:ext uri="{FF2B5EF4-FFF2-40B4-BE49-F238E27FC236}">
                <a16:creationId xmlns:a16="http://schemas.microsoft.com/office/drawing/2014/main" id="{30289BF8-2008-4554-B151-1077FB72505A}"/>
              </a:ext>
            </a:extLst>
          </p:cNvPr>
          <p:cNvSpPr/>
          <p:nvPr/>
        </p:nvSpPr>
        <p:spPr>
          <a:xfrm>
            <a:off x="0" y="66502"/>
            <a:ext cx="12192001" cy="1903614"/>
          </a:xfrm>
          <a:custGeom>
            <a:avLst/>
            <a:gdLst>
              <a:gd name="connsiteX0" fmla="*/ 0 w 12192001"/>
              <a:gd name="connsiteY0" fmla="*/ 0 h 2227849"/>
              <a:gd name="connsiteX1" fmla="*/ 2032000 w 12192001"/>
              <a:gd name="connsiteY1" fmla="*/ 0 h 2227849"/>
              <a:gd name="connsiteX2" fmla="*/ 5080000 w 12192001"/>
              <a:gd name="connsiteY2" fmla="*/ 0 h 2227849"/>
              <a:gd name="connsiteX3" fmla="*/ 12192001 w 12192001"/>
              <a:gd name="connsiteY3" fmla="*/ 0 h 2227849"/>
              <a:gd name="connsiteX4" fmla="*/ 12192001 w 12192001"/>
              <a:gd name="connsiteY4" fmla="*/ 1101284 h 2227849"/>
              <a:gd name="connsiteX5" fmla="*/ 12192001 w 12192001"/>
              <a:gd name="connsiteY5" fmla="*/ 1573263 h 2227849"/>
              <a:gd name="connsiteX6" fmla="*/ 12192001 w 12192001"/>
              <a:gd name="connsiteY6" fmla="*/ 1887916 h 2227849"/>
              <a:gd name="connsiteX7" fmla="*/ 5080000 w 12192001"/>
              <a:gd name="connsiteY7" fmla="*/ 1887916 h 2227849"/>
              <a:gd name="connsiteX8" fmla="*/ 3497763 w 12192001"/>
              <a:gd name="connsiteY8" fmla="*/ 1887916 h 2227849"/>
              <a:gd name="connsiteX9" fmla="*/ 2772362 w 12192001"/>
              <a:gd name="connsiteY9" fmla="*/ 1887916 h 2227849"/>
              <a:gd name="connsiteX10" fmla="*/ 2409688 w 12192001"/>
              <a:gd name="connsiteY10" fmla="*/ 2227849 h 2227849"/>
              <a:gd name="connsiteX11" fmla="*/ 2047015 w 12192001"/>
              <a:gd name="connsiteY11" fmla="*/ 1887916 h 2227849"/>
              <a:gd name="connsiteX12" fmla="*/ 2032000 w 12192001"/>
              <a:gd name="connsiteY12" fmla="*/ 1887916 h 2227849"/>
              <a:gd name="connsiteX13" fmla="*/ 0 w 12192001"/>
              <a:gd name="connsiteY13" fmla="*/ 1887916 h 2227849"/>
              <a:gd name="connsiteX14" fmla="*/ 0 w 12192001"/>
              <a:gd name="connsiteY14" fmla="*/ 1573263 h 2227849"/>
              <a:gd name="connsiteX15" fmla="*/ 0 w 12192001"/>
              <a:gd name="connsiteY15" fmla="*/ 1101284 h 2227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001" h="2227849">
                <a:moveTo>
                  <a:pt x="0" y="0"/>
                </a:moveTo>
                <a:lnTo>
                  <a:pt x="2032000" y="0"/>
                </a:lnTo>
                <a:lnTo>
                  <a:pt x="5080000" y="0"/>
                </a:lnTo>
                <a:lnTo>
                  <a:pt x="12192001" y="0"/>
                </a:lnTo>
                <a:lnTo>
                  <a:pt x="12192001" y="1101284"/>
                </a:lnTo>
                <a:lnTo>
                  <a:pt x="12192001" y="1573263"/>
                </a:lnTo>
                <a:lnTo>
                  <a:pt x="12192001" y="1887916"/>
                </a:lnTo>
                <a:lnTo>
                  <a:pt x="5080000" y="1887916"/>
                </a:lnTo>
                <a:lnTo>
                  <a:pt x="3497763" y="1887916"/>
                </a:lnTo>
                <a:lnTo>
                  <a:pt x="2772362" y="1887916"/>
                </a:lnTo>
                <a:lnTo>
                  <a:pt x="2409688" y="2227849"/>
                </a:lnTo>
                <a:lnTo>
                  <a:pt x="2047015" y="1887916"/>
                </a:lnTo>
                <a:lnTo>
                  <a:pt x="2032000" y="1887916"/>
                </a:lnTo>
                <a:lnTo>
                  <a:pt x="0" y="1887916"/>
                </a:lnTo>
                <a:lnTo>
                  <a:pt x="0" y="1573263"/>
                </a:lnTo>
                <a:lnTo>
                  <a:pt x="0" y="1101284"/>
                </a:lnTo>
                <a:close/>
              </a:path>
            </a:pathLst>
          </a:custGeom>
          <a:gradFill>
            <a:gsLst>
              <a:gs pos="0">
                <a:srgbClr val="2D4BB1"/>
              </a:gs>
              <a:gs pos="100000">
                <a:srgbClr val="34E2FA"/>
              </a:gs>
            </a:gsLst>
            <a:lin ang="5400000" scaled="1"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0736B0-1780-4DBA-9FC5-654B4C97F83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7947" y="324548"/>
            <a:ext cx="11796106" cy="1213307"/>
          </a:xfrm>
          <a:effectLst/>
        </p:spPr>
        <p:txBody>
          <a:bodyPr/>
          <a:lstStyle/>
          <a:p>
            <a:pPr algn="ctr"/>
            <a:r>
              <a:rPr lang="ru-RU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sz="4400" b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ормы взаимодействия ГАПОУ «НГТК» с работодателями</a:t>
            </a:r>
            <a:endParaRPr lang="ru-RU" sz="4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5B10782-B4B4-4E3A-96AD-89DE4CCCDF2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23850" y="1454727"/>
            <a:ext cx="6168390" cy="5237970"/>
          </a:xfrm>
          <a:effectLst/>
        </p:spPr>
        <p:txBody>
          <a:bodyPr anchor="t">
            <a:normAutofit/>
          </a:bodyPr>
          <a:lstStyle/>
          <a:p>
            <a:pPr marL="0" lvl="0" indent="0">
              <a:buNone/>
            </a:pPr>
            <a:endParaRPr lang="ru-RU" dirty="0"/>
          </a:p>
          <a:p>
            <a:pPr marL="0" indent="0">
              <a:buNone/>
            </a:pPr>
            <a:endParaRPr lang="ru-RU" sz="4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54427" y="1811554"/>
            <a:ext cx="879763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AutoNum type="arabicPeriod"/>
            </a:pPr>
            <a:r>
              <a:rPr lang="ru-RU" sz="2000" dirty="0"/>
              <a:t>Целевое обучение.</a:t>
            </a:r>
          </a:p>
          <a:p>
            <a:pPr>
              <a:buAutoNum type="arabicPeriod"/>
            </a:pPr>
            <a:r>
              <a:rPr lang="ru-RU" sz="2000" dirty="0"/>
              <a:t>Дуальное обучение.</a:t>
            </a:r>
          </a:p>
          <a:p>
            <a:pPr>
              <a:buAutoNum type="arabicPeriod"/>
            </a:pPr>
            <a:r>
              <a:rPr lang="ru-RU" sz="2000" dirty="0"/>
              <a:t>Сетевое взаимодействие</a:t>
            </a:r>
            <a:r>
              <a:rPr lang="ru-RU" sz="2000" dirty="0" smtClean="0"/>
              <a:t>.</a:t>
            </a:r>
          </a:p>
          <a:p>
            <a:pPr>
              <a:buAutoNum type="arabicPeriod"/>
            </a:pPr>
            <a:r>
              <a:rPr lang="ru-RU" sz="2000" dirty="0" smtClean="0"/>
              <a:t>Учебно-производственная деятельность.</a:t>
            </a:r>
            <a:endParaRPr lang="ru-RU" sz="2000" dirty="0"/>
          </a:p>
          <a:p>
            <a:pPr>
              <a:buAutoNum type="arabicPeriod"/>
            </a:pPr>
            <a:r>
              <a:rPr lang="ru-RU" sz="2000" dirty="0"/>
              <a:t>Проведение круглых столов.</a:t>
            </a:r>
          </a:p>
          <a:p>
            <a:pPr>
              <a:buAutoNum type="arabicPeriod"/>
            </a:pPr>
            <a:r>
              <a:rPr lang="ru-RU" sz="2000" dirty="0"/>
              <a:t>Создание кафедры.</a:t>
            </a:r>
          </a:p>
          <a:p>
            <a:pPr>
              <a:buAutoNum type="arabicPeriod"/>
            </a:pPr>
            <a:r>
              <a:rPr lang="ru-RU" sz="2000" dirty="0"/>
              <a:t>Участие в ГИА,  в квалификационных экзаменах и ДЭ в качестве экспертов.</a:t>
            </a:r>
          </a:p>
          <a:p>
            <a:pPr>
              <a:buAutoNum type="arabicPeriod"/>
            </a:pPr>
            <a:r>
              <a:rPr lang="ru-RU" sz="2000" dirty="0"/>
              <a:t>Мастер-классы.</a:t>
            </a:r>
          </a:p>
          <a:p>
            <a:pPr>
              <a:buAutoNum type="arabicPeriod"/>
            </a:pPr>
            <a:r>
              <a:rPr lang="ru-RU" sz="2000" dirty="0"/>
              <a:t>Экскурсии на предприятиях.</a:t>
            </a:r>
          </a:p>
          <a:p>
            <a:pPr>
              <a:buAutoNum type="arabicPeriod"/>
            </a:pPr>
            <a:r>
              <a:rPr lang="ru-RU" sz="2000" dirty="0"/>
              <a:t>Организация и проведение практической подготовки обучающихся. </a:t>
            </a:r>
          </a:p>
          <a:p>
            <a:pPr>
              <a:buAutoNum type="arabicPeriod"/>
            </a:pPr>
            <a:r>
              <a:rPr lang="ru-RU" sz="2000" dirty="0"/>
              <a:t>Стажировка и повышение квалификации преподавателей и мастеров производственного обучение на предприятии.</a:t>
            </a:r>
          </a:p>
          <a:p>
            <a:pPr>
              <a:buAutoNum type="arabicPeriod"/>
            </a:pPr>
            <a:r>
              <a:rPr lang="ru-RU" sz="2000" dirty="0"/>
              <a:t>Трудоустройство выпускников.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C45EEFE-0336-499B-9925-8B53E99BF6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 contrast="10000"/>
                    </a14:imgEffect>
                  </a14:imgLayer>
                </a14:imgProps>
              </a:ext>
            </a:extLst>
          </a:blip>
          <a:srcRect l="21008" t="9142" r="21215" b="8977"/>
          <a:stretch/>
        </p:blipFill>
        <p:spPr>
          <a:xfrm>
            <a:off x="9448663" y="4142487"/>
            <a:ext cx="2545390" cy="2550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863231"/>
      </p:ext>
    </p:extLst>
  </p:cSld>
  <p:clrMapOvr>
    <a:masterClrMapping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: фигура 3">
            <a:extLst>
              <a:ext uri="{FF2B5EF4-FFF2-40B4-BE49-F238E27FC236}">
                <a16:creationId xmlns:a16="http://schemas.microsoft.com/office/drawing/2014/main" id="{30289BF8-2008-4554-B151-1077FB72505A}"/>
              </a:ext>
            </a:extLst>
          </p:cNvPr>
          <p:cNvSpPr/>
          <p:nvPr/>
        </p:nvSpPr>
        <p:spPr>
          <a:xfrm>
            <a:off x="0" y="0"/>
            <a:ext cx="12192001" cy="1454727"/>
          </a:xfrm>
          <a:custGeom>
            <a:avLst/>
            <a:gdLst>
              <a:gd name="connsiteX0" fmla="*/ 0 w 12192001"/>
              <a:gd name="connsiteY0" fmla="*/ 0 h 2227849"/>
              <a:gd name="connsiteX1" fmla="*/ 2032000 w 12192001"/>
              <a:gd name="connsiteY1" fmla="*/ 0 h 2227849"/>
              <a:gd name="connsiteX2" fmla="*/ 5080000 w 12192001"/>
              <a:gd name="connsiteY2" fmla="*/ 0 h 2227849"/>
              <a:gd name="connsiteX3" fmla="*/ 12192001 w 12192001"/>
              <a:gd name="connsiteY3" fmla="*/ 0 h 2227849"/>
              <a:gd name="connsiteX4" fmla="*/ 12192001 w 12192001"/>
              <a:gd name="connsiteY4" fmla="*/ 1101284 h 2227849"/>
              <a:gd name="connsiteX5" fmla="*/ 12192001 w 12192001"/>
              <a:gd name="connsiteY5" fmla="*/ 1573263 h 2227849"/>
              <a:gd name="connsiteX6" fmla="*/ 12192001 w 12192001"/>
              <a:gd name="connsiteY6" fmla="*/ 1887916 h 2227849"/>
              <a:gd name="connsiteX7" fmla="*/ 5080000 w 12192001"/>
              <a:gd name="connsiteY7" fmla="*/ 1887916 h 2227849"/>
              <a:gd name="connsiteX8" fmla="*/ 3497763 w 12192001"/>
              <a:gd name="connsiteY8" fmla="*/ 1887916 h 2227849"/>
              <a:gd name="connsiteX9" fmla="*/ 2772362 w 12192001"/>
              <a:gd name="connsiteY9" fmla="*/ 1887916 h 2227849"/>
              <a:gd name="connsiteX10" fmla="*/ 2409688 w 12192001"/>
              <a:gd name="connsiteY10" fmla="*/ 2227849 h 2227849"/>
              <a:gd name="connsiteX11" fmla="*/ 2047015 w 12192001"/>
              <a:gd name="connsiteY11" fmla="*/ 1887916 h 2227849"/>
              <a:gd name="connsiteX12" fmla="*/ 2032000 w 12192001"/>
              <a:gd name="connsiteY12" fmla="*/ 1887916 h 2227849"/>
              <a:gd name="connsiteX13" fmla="*/ 0 w 12192001"/>
              <a:gd name="connsiteY13" fmla="*/ 1887916 h 2227849"/>
              <a:gd name="connsiteX14" fmla="*/ 0 w 12192001"/>
              <a:gd name="connsiteY14" fmla="*/ 1573263 h 2227849"/>
              <a:gd name="connsiteX15" fmla="*/ 0 w 12192001"/>
              <a:gd name="connsiteY15" fmla="*/ 1101284 h 2227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001" h="2227849">
                <a:moveTo>
                  <a:pt x="0" y="0"/>
                </a:moveTo>
                <a:lnTo>
                  <a:pt x="2032000" y="0"/>
                </a:lnTo>
                <a:lnTo>
                  <a:pt x="5080000" y="0"/>
                </a:lnTo>
                <a:lnTo>
                  <a:pt x="12192001" y="0"/>
                </a:lnTo>
                <a:lnTo>
                  <a:pt x="12192001" y="1101284"/>
                </a:lnTo>
                <a:lnTo>
                  <a:pt x="12192001" y="1573263"/>
                </a:lnTo>
                <a:lnTo>
                  <a:pt x="12192001" y="1887916"/>
                </a:lnTo>
                <a:lnTo>
                  <a:pt x="5080000" y="1887916"/>
                </a:lnTo>
                <a:lnTo>
                  <a:pt x="3497763" y="1887916"/>
                </a:lnTo>
                <a:lnTo>
                  <a:pt x="2772362" y="1887916"/>
                </a:lnTo>
                <a:lnTo>
                  <a:pt x="2409688" y="2227849"/>
                </a:lnTo>
                <a:lnTo>
                  <a:pt x="2047015" y="1887916"/>
                </a:lnTo>
                <a:lnTo>
                  <a:pt x="2032000" y="1887916"/>
                </a:lnTo>
                <a:lnTo>
                  <a:pt x="0" y="1887916"/>
                </a:lnTo>
                <a:lnTo>
                  <a:pt x="0" y="1573263"/>
                </a:lnTo>
                <a:lnTo>
                  <a:pt x="0" y="1101284"/>
                </a:lnTo>
                <a:close/>
              </a:path>
            </a:pathLst>
          </a:custGeom>
          <a:gradFill>
            <a:gsLst>
              <a:gs pos="0">
                <a:srgbClr val="2D4BB1"/>
              </a:gs>
              <a:gs pos="100000">
                <a:srgbClr val="34E2FA"/>
              </a:gs>
            </a:gsLst>
            <a:lin ang="5400000" scaled="1"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0736B0-1780-4DBA-9FC5-654B4C97F83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7947" y="324548"/>
            <a:ext cx="11796106" cy="1213307"/>
          </a:xfrm>
          <a:effectLst/>
        </p:spPr>
        <p:txBody>
          <a:bodyPr/>
          <a:lstStyle/>
          <a:p>
            <a:pPr algn="ctr"/>
            <a:r>
              <a:rPr lang="ru-RU" sz="4400" dirty="0"/>
              <a:t>Разработка проекта «</a:t>
            </a:r>
            <a:r>
              <a:rPr lang="ru-RU" sz="4400" dirty="0" smtClean="0"/>
              <a:t>Студенческого кафе»</a:t>
            </a:r>
            <a:r>
              <a:rPr lang="ru-RU" sz="4800" dirty="0"/>
              <a:t/>
            </a:r>
            <a:br>
              <a:rPr lang="ru-RU" sz="4800" dirty="0"/>
            </a:br>
            <a:endParaRPr lang="ru-RU" sz="4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5B10782-B4B4-4E3A-96AD-89DE4CCCDF2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65661" y="1862403"/>
            <a:ext cx="4273088" cy="3100295"/>
          </a:xfrm>
          <a:effectLst/>
        </p:spPr>
        <p:txBody>
          <a:bodyPr anchor="t">
            <a:normAutofit fontScale="85000" lnSpcReduction="20000"/>
          </a:bodyPr>
          <a:lstStyle/>
          <a:p>
            <a:pPr marL="0" lvl="0" indent="0" algn="just">
              <a:buNone/>
            </a:pPr>
            <a:r>
              <a:rPr lang="ru-RU" sz="2400" b="1" dirty="0"/>
              <a:t>Цель проекта: </a:t>
            </a:r>
            <a:r>
              <a:rPr lang="ru-RU" sz="2400" dirty="0" smtClean="0"/>
              <a:t>обеспечение </a:t>
            </a:r>
            <a:r>
              <a:rPr lang="ru-RU" sz="2400" dirty="0"/>
              <a:t>условий для эффективного трудоустройства </a:t>
            </a:r>
            <a:r>
              <a:rPr lang="ru-RU" sz="2400" dirty="0" smtClean="0"/>
              <a:t>выпускников </a:t>
            </a:r>
            <a:r>
              <a:rPr lang="ru-RU" sz="2400" dirty="0" smtClean="0"/>
              <a:t>«ГАПОУ НГТК</a:t>
            </a:r>
            <a:r>
              <a:rPr lang="ru-RU" sz="2400" dirty="0" smtClean="0"/>
              <a:t>» и организации дуального обучения  по специальностям 43.02.15 Поварского и кондитерского дела» и 19.02.10 Технология продукции общественного питания, </a:t>
            </a:r>
            <a:r>
              <a:rPr lang="ru-RU" sz="2400" dirty="0"/>
              <a:t>посредствам приобретения опыта работы в </a:t>
            </a:r>
            <a:r>
              <a:rPr lang="ru-RU" sz="2400" dirty="0" smtClean="0"/>
              <a:t>студенческом кафе.</a:t>
            </a:r>
            <a:endParaRPr lang="ru-RU" sz="2400" dirty="0" smtClean="0"/>
          </a:p>
          <a:p>
            <a:pPr marL="0" lvl="0" indent="0">
              <a:buNone/>
            </a:pPr>
            <a:endParaRPr lang="ru-RU" dirty="0"/>
          </a:p>
          <a:p>
            <a:pPr marL="0" indent="0">
              <a:buNone/>
            </a:pPr>
            <a:endParaRPr lang="ru-RU" sz="4800" dirty="0"/>
          </a:p>
        </p:txBody>
      </p:sp>
      <p:pic>
        <p:nvPicPr>
          <p:cNvPr id="7" name="Picture 2" descr="https://sun9-66.userapi.com/impg/F6gktwTmoxlOguo7uVVFvxu-q_nbzb4XaTFL-Q/zGQW4lW22I8.jpg?size=1624x1624&amp;quality=96&amp;sign=e6d9c7475d7951ad032061fc5e0af89a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4166" y="1354974"/>
            <a:ext cx="3787833" cy="4987285"/>
          </a:xfrm>
          <a:prstGeom prst="rect">
            <a:avLst/>
          </a:prstGeom>
          <a:noFill/>
          <a:effectLst>
            <a:outerShdw blurRad="50800" dir="1440000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sun9-78.userapi.com/impg/3bpmm5qNidvWyrLsXVKHBuD_KWvfqamxzvQAEg/0Hd_REm9HNo.jpg?size=1624x1624&amp;quality=96&amp;sign=8a237fa04af54d3bbb6b6b45c805b3c1&amp;type=alb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782" y="1454727"/>
            <a:ext cx="2884835" cy="4887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5649676"/>
      </p:ext>
    </p:extLst>
  </p:cSld>
  <p:clrMapOvr>
    <a:masterClrMapping/>
  </p:clrMapOvr>
  <p:transition spd="slow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: фигура 3">
            <a:extLst>
              <a:ext uri="{FF2B5EF4-FFF2-40B4-BE49-F238E27FC236}">
                <a16:creationId xmlns:a16="http://schemas.microsoft.com/office/drawing/2014/main" id="{30289BF8-2008-4554-B151-1077FB72505A}"/>
              </a:ext>
            </a:extLst>
          </p:cNvPr>
          <p:cNvSpPr/>
          <p:nvPr/>
        </p:nvSpPr>
        <p:spPr>
          <a:xfrm>
            <a:off x="0" y="0"/>
            <a:ext cx="12192001" cy="1454727"/>
          </a:xfrm>
          <a:custGeom>
            <a:avLst/>
            <a:gdLst>
              <a:gd name="connsiteX0" fmla="*/ 0 w 12192001"/>
              <a:gd name="connsiteY0" fmla="*/ 0 h 2227849"/>
              <a:gd name="connsiteX1" fmla="*/ 2032000 w 12192001"/>
              <a:gd name="connsiteY1" fmla="*/ 0 h 2227849"/>
              <a:gd name="connsiteX2" fmla="*/ 5080000 w 12192001"/>
              <a:gd name="connsiteY2" fmla="*/ 0 h 2227849"/>
              <a:gd name="connsiteX3" fmla="*/ 12192001 w 12192001"/>
              <a:gd name="connsiteY3" fmla="*/ 0 h 2227849"/>
              <a:gd name="connsiteX4" fmla="*/ 12192001 w 12192001"/>
              <a:gd name="connsiteY4" fmla="*/ 1101284 h 2227849"/>
              <a:gd name="connsiteX5" fmla="*/ 12192001 w 12192001"/>
              <a:gd name="connsiteY5" fmla="*/ 1573263 h 2227849"/>
              <a:gd name="connsiteX6" fmla="*/ 12192001 w 12192001"/>
              <a:gd name="connsiteY6" fmla="*/ 1887916 h 2227849"/>
              <a:gd name="connsiteX7" fmla="*/ 5080000 w 12192001"/>
              <a:gd name="connsiteY7" fmla="*/ 1887916 h 2227849"/>
              <a:gd name="connsiteX8" fmla="*/ 3497763 w 12192001"/>
              <a:gd name="connsiteY8" fmla="*/ 1887916 h 2227849"/>
              <a:gd name="connsiteX9" fmla="*/ 2772362 w 12192001"/>
              <a:gd name="connsiteY9" fmla="*/ 1887916 h 2227849"/>
              <a:gd name="connsiteX10" fmla="*/ 2409688 w 12192001"/>
              <a:gd name="connsiteY10" fmla="*/ 2227849 h 2227849"/>
              <a:gd name="connsiteX11" fmla="*/ 2047015 w 12192001"/>
              <a:gd name="connsiteY11" fmla="*/ 1887916 h 2227849"/>
              <a:gd name="connsiteX12" fmla="*/ 2032000 w 12192001"/>
              <a:gd name="connsiteY12" fmla="*/ 1887916 h 2227849"/>
              <a:gd name="connsiteX13" fmla="*/ 0 w 12192001"/>
              <a:gd name="connsiteY13" fmla="*/ 1887916 h 2227849"/>
              <a:gd name="connsiteX14" fmla="*/ 0 w 12192001"/>
              <a:gd name="connsiteY14" fmla="*/ 1573263 h 2227849"/>
              <a:gd name="connsiteX15" fmla="*/ 0 w 12192001"/>
              <a:gd name="connsiteY15" fmla="*/ 1101284 h 2227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001" h="2227849">
                <a:moveTo>
                  <a:pt x="0" y="0"/>
                </a:moveTo>
                <a:lnTo>
                  <a:pt x="2032000" y="0"/>
                </a:lnTo>
                <a:lnTo>
                  <a:pt x="5080000" y="0"/>
                </a:lnTo>
                <a:lnTo>
                  <a:pt x="12192001" y="0"/>
                </a:lnTo>
                <a:lnTo>
                  <a:pt x="12192001" y="1101284"/>
                </a:lnTo>
                <a:lnTo>
                  <a:pt x="12192001" y="1573263"/>
                </a:lnTo>
                <a:lnTo>
                  <a:pt x="12192001" y="1887916"/>
                </a:lnTo>
                <a:lnTo>
                  <a:pt x="5080000" y="1887916"/>
                </a:lnTo>
                <a:lnTo>
                  <a:pt x="3497763" y="1887916"/>
                </a:lnTo>
                <a:lnTo>
                  <a:pt x="2772362" y="1887916"/>
                </a:lnTo>
                <a:lnTo>
                  <a:pt x="2409688" y="2227849"/>
                </a:lnTo>
                <a:lnTo>
                  <a:pt x="2047015" y="1887916"/>
                </a:lnTo>
                <a:lnTo>
                  <a:pt x="2032000" y="1887916"/>
                </a:lnTo>
                <a:lnTo>
                  <a:pt x="0" y="1887916"/>
                </a:lnTo>
                <a:lnTo>
                  <a:pt x="0" y="1573263"/>
                </a:lnTo>
                <a:lnTo>
                  <a:pt x="0" y="1101284"/>
                </a:lnTo>
                <a:close/>
              </a:path>
            </a:pathLst>
          </a:custGeom>
          <a:gradFill>
            <a:gsLst>
              <a:gs pos="0">
                <a:srgbClr val="2D4BB1"/>
              </a:gs>
              <a:gs pos="100000">
                <a:srgbClr val="34E2FA"/>
              </a:gs>
            </a:gsLst>
            <a:lin ang="5400000" scaled="1"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0736B0-1780-4DBA-9FC5-654B4C97F83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7947" y="324548"/>
            <a:ext cx="11796106" cy="1213307"/>
          </a:xfrm>
          <a:effectLst/>
        </p:spPr>
        <p:txBody>
          <a:bodyPr/>
          <a:lstStyle/>
          <a:p>
            <a:r>
              <a:rPr lang="ru-RU" sz="4400" dirty="0"/>
              <a:t>Разработка проекта «</a:t>
            </a:r>
            <a:r>
              <a:rPr lang="ru-RU" sz="4400" dirty="0" smtClean="0"/>
              <a:t>Студенческого кафе»</a:t>
            </a:r>
            <a:r>
              <a:rPr lang="ru-RU" sz="4800" dirty="0"/>
              <a:t/>
            </a:r>
            <a:br>
              <a:rPr lang="ru-RU" sz="4800" dirty="0"/>
            </a:br>
            <a:endParaRPr lang="ru-RU" sz="4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5B10782-B4B4-4E3A-96AD-89DE4CCCDF2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772314" y="1454727"/>
            <a:ext cx="6814117" cy="5237970"/>
          </a:xfrm>
          <a:effectLst/>
        </p:spPr>
        <p:txBody>
          <a:bodyPr anchor="t">
            <a:normAutofit fontScale="92500" lnSpcReduction="20000"/>
          </a:bodyPr>
          <a:lstStyle/>
          <a:p>
            <a:pPr marL="0" lvl="0" indent="0" algn="just">
              <a:buNone/>
            </a:pPr>
            <a:r>
              <a:rPr lang="ru-RU" b="1" dirty="0" smtClean="0"/>
              <a:t>Задачи </a:t>
            </a:r>
            <a:r>
              <a:rPr lang="ru-RU" b="1" dirty="0"/>
              <a:t>проекта:</a:t>
            </a:r>
            <a:endParaRPr lang="ru-RU" dirty="0"/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ru-RU" dirty="0"/>
              <a:t>обеспечить нормативно-правовую основу государственно-частного партнерства по функционированию </a:t>
            </a:r>
            <a:r>
              <a:rPr lang="ru-RU" dirty="0" smtClean="0"/>
              <a:t>студенческого кафе;</a:t>
            </a: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ru-RU" dirty="0" smtClean="0"/>
              <a:t>популяризация </a:t>
            </a:r>
            <a:r>
              <a:rPr lang="ru-RU" dirty="0"/>
              <a:t>положительного образа предпринимательства среди обучающихся </a:t>
            </a:r>
            <a:r>
              <a:rPr lang="ru-RU" dirty="0" smtClean="0"/>
              <a:t>ПОО;</a:t>
            </a: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ru-RU" dirty="0" smtClean="0"/>
              <a:t>обеспечить </a:t>
            </a:r>
            <a:r>
              <a:rPr lang="ru-RU" dirty="0"/>
              <a:t>индивидуализацию профессионального развития </a:t>
            </a:r>
            <a:r>
              <a:rPr lang="ru-RU" dirty="0" smtClean="0"/>
              <a:t>выпускников;</a:t>
            </a: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ru-RU" dirty="0" smtClean="0"/>
              <a:t>сформировать </a:t>
            </a:r>
            <a:r>
              <a:rPr lang="ru-RU" dirty="0"/>
              <a:t>у выпускников практические навыки трудоустройства и реализации своих </a:t>
            </a:r>
            <a:r>
              <a:rPr lang="ru-RU" dirty="0" smtClean="0"/>
              <a:t>бизнес-проектов;</a:t>
            </a: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ru-RU" dirty="0" smtClean="0"/>
              <a:t>обеспечить </a:t>
            </a:r>
            <a:r>
              <a:rPr lang="ru-RU" dirty="0"/>
              <a:t>взаимодействие образовательной организации с </a:t>
            </a:r>
            <a:r>
              <a:rPr lang="ru-RU" dirty="0" smtClean="0"/>
              <a:t>работодателями;</a:t>
            </a: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ru-RU" dirty="0" smtClean="0"/>
              <a:t>усиление </a:t>
            </a:r>
            <a:r>
              <a:rPr lang="ru-RU" dirty="0"/>
              <a:t>предпринимательской подготовки молодых специалистов посредством таких инновационных структур, как </a:t>
            </a:r>
            <a:r>
              <a:rPr lang="ru-RU" dirty="0" smtClean="0"/>
              <a:t>бизнес-инкубатор;</a:t>
            </a: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ru-RU" dirty="0" smtClean="0"/>
              <a:t>развитие </a:t>
            </a:r>
            <a:r>
              <a:rPr lang="ru-RU" dirty="0"/>
              <a:t>системы наставничества и сотрудничества, по средствам государственно-частного партнерства с работодателем.</a:t>
            </a:r>
          </a:p>
          <a:p>
            <a:pPr lvl="0"/>
            <a:endParaRPr lang="ru-RU" dirty="0"/>
          </a:p>
          <a:p>
            <a:pPr marL="0" indent="0">
              <a:buNone/>
            </a:pPr>
            <a:endParaRPr lang="ru-RU" sz="4800" dirty="0"/>
          </a:p>
        </p:txBody>
      </p:sp>
      <p:pic>
        <p:nvPicPr>
          <p:cNvPr id="5" name="Picture 4" descr="https://sun9-22.userapi.com/impg/bV5sc3KeNj211pA3vT9Li4SCjQZs1eOcvURCDA/BxjbOwF-N9M.jpg?size=828x857&amp;quality=96&amp;sign=3c98710b2b36ced54b9721bd57a3f7bb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49" y="1779274"/>
            <a:ext cx="4224193" cy="4372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466240"/>
      </p:ext>
    </p:extLst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: фигура 3">
            <a:extLst>
              <a:ext uri="{FF2B5EF4-FFF2-40B4-BE49-F238E27FC236}">
                <a16:creationId xmlns:a16="http://schemas.microsoft.com/office/drawing/2014/main" id="{30289BF8-2008-4554-B151-1077FB72505A}"/>
              </a:ext>
            </a:extLst>
          </p:cNvPr>
          <p:cNvSpPr/>
          <p:nvPr/>
        </p:nvSpPr>
        <p:spPr>
          <a:xfrm>
            <a:off x="0" y="0"/>
            <a:ext cx="12192001" cy="1454727"/>
          </a:xfrm>
          <a:custGeom>
            <a:avLst/>
            <a:gdLst>
              <a:gd name="connsiteX0" fmla="*/ 0 w 12192001"/>
              <a:gd name="connsiteY0" fmla="*/ 0 h 2227849"/>
              <a:gd name="connsiteX1" fmla="*/ 2032000 w 12192001"/>
              <a:gd name="connsiteY1" fmla="*/ 0 h 2227849"/>
              <a:gd name="connsiteX2" fmla="*/ 5080000 w 12192001"/>
              <a:gd name="connsiteY2" fmla="*/ 0 h 2227849"/>
              <a:gd name="connsiteX3" fmla="*/ 12192001 w 12192001"/>
              <a:gd name="connsiteY3" fmla="*/ 0 h 2227849"/>
              <a:gd name="connsiteX4" fmla="*/ 12192001 w 12192001"/>
              <a:gd name="connsiteY4" fmla="*/ 1101284 h 2227849"/>
              <a:gd name="connsiteX5" fmla="*/ 12192001 w 12192001"/>
              <a:gd name="connsiteY5" fmla="*/ 1573263 h 2227849"/>
              <a:gd name="connsiteX6" fmla="*/ 12192001 w 12192001"/>
              <a:gd name="connsiteY6" fmla="*/ 1887916 h 2227849"/>
              <a:gd name="connsiteX7" fmla="*/ 5080000 w 12192001"/>
              <a:gd name="connsiteY7" fmla="*/ 1887916 h 2227849"/>
              <a:gd name="connsiteX8" fmla="*/ 3497763 w 12192001"/>
              <a:gd name="connsiteY8" fmla="*/ 1887916 h 2227849"/>
              <a:gd name="connsiteX9" fmla="*/ 2772362 w 12192001"/>
              <a:gd name="connsiteY9" fmla="*/ 1887916 h 2227849"/>
              <a:gd name="connsiteX10" fmla="*/ 2409688 w 12192001"/>
              <a:gd name="connsiteY10" fmla="*/ 2227849 h 2227849"/>
              <a:gd name="connsiteX11" fmla="*/ 2047015 w 12192001"/>
              <a:gd name="connsiteY11" fmla="*/ 1887916 h 2227849"/>
              <a:gd name="connsiteX12" fmla="*/ 2032000 w 12192001"/>
              <a:gd name="connsiteY12" fmla="*/ 1887916 h 2227849"/>
              <a:gd name="connsiteX13" fmla="*/ 0 w 12192001"/>
              <a:gd name="connsiteY13" fmla="*/ 1887916 h 2227849"/>
              <a:gd name="connsiteX14" fmla="*/ 0 w 12192001"/>
              <a:gd name="connsiteY14" fmla="*/ 1573263 h 2227849"/>
              <a:gd name="connsiteX15" fmla="*/ 0 w 12192001"/>
              <a:gd name="connsiteY15" fmla="*/ 1101284 h 2227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001" h="2227849">
                <a:moveTo>
                  <a:pt x="0" y="0"/>
                </a:moveTo>
                <a:lnTo>
                  <a:pt x="2032000" y="0"/>
                </a:lnTo>
                <a:lnTo>
                  <a:pt x="5080000" y="0"/>
                </a:lnTo>
                <a:lnTo>
                  <a:pt x="12192001" y="0"/>
                </a:lnTo>
                <a:lnTo>
                  <a:pt x="12192001" y="1101284"/>
                </a:lnTo>
                <a:lnTo>
                  <a:pt x="12192001" y="1573263"/>
                </a:lnTo>
                <a:lnTo>
                  <a:pt x="12192001" y="1887916"/>
                </a:lnTo>
                <a:lnTo>
                  <a:pt x="5080000" y="1887916"/>
                </a:lnTo>
                <a:lnTo>
                  <a:pt x="3497763" y="1887916"/>
                </a:lnTo>
                <a:lnTo>
                  <a:pt x="2772362" y="1887916"/>
                </a:lnTo>
                <a:lnTo>
                  <a:pt x="2409688" y="2227849"/>
                </a:lnTo>
                <a:lnTo>
                  <a:pt x="2047015" y="1887916"/>
                </a:lnTo>
                <a:lnTo>
                  <a:pt x="2032000" y="1887916"/>
                </a:lnTo>
                <a:lnTo>
                  <a:pt x="0" y="1887916"/>
                </a:lnTo>
                <a:lnTo>
                  <a:pt x="0" y="1573263"/>
                </a:lnTo>
                <a:lnTo>
                  <a:pt x="0" y="1101284"/>
                </a:lnTo>
                <a:close/>
              </a:path>
            </a:pathLst>
          </a:custGeom>
          <a:gradFill>
            <a:gsLst>
              <a:gs pos="0">
                <a:srgbClr val="2D4BB1"/>
              </a:gs>
              <a:gs pos="100000">
                <a:srgbClr val="34E2FA"/>
              </a:gs>
            </a:gsLst>
            <a:lin ang="5400000" scaled="1"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0736B0-1780-4DBA-9FC5-654B4C97F83C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/>
          <a:p>
            <a:pPr algn="ctr"/>
            <a:r>
              <a:rPr lang="ru-RU" sz="4400" dirty="0" smtClean="0"/>
              <a:t>Реализация проекта «Студенческого кафе»</a:t>
            </a:r>
            <a:r>
              <a:rPr lang="ru-RU" sz="4800" dirty="0"/>
              <a:t/>
            </a:r>
            <a:br>
              <a:rPr lang="ru-RU" sz="4800" dirty="0"/>
            </a:br>
            <a:endParaRPr lang="ru-RU" sz="4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5B10782-B4B4-4E3A-96AD-89DE4CCCDF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effectLst/>
        </p:spPr>
        <p:txBody>
          <a:bodyPr anchor="t">
            <a:normAutofit/>
          </a:bodyPr>
          <a:lstStyle/>
          <a:p>
            <a:pPr lvl="0"/>
            <a:endParaRPr lang="ru-RU" dirty="0"/>
          </a:p>
          <a:p>
            <a:pPr marL="0" indent="0">
              <a:buNone/>
            </a:pPr>
            <a:endParaRPr lang="ru-RU" sz="4800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3848794" y="1959334"/>
            <a:ext cx="4480560" cy="4208710"/>
          </a:xfrm>
        </p:spPr>
        <p:txBody>
          <a:bodyPr/>
          <a:lstStyle/>
          <a:p>
            <a:pPr>
              <a:buAutoNum type="arabicPeriod"/>
            </a:pPr>
            <a:r>
              <a:rPr lang="ru-RU" dirty="0" smtClean="0"/>
              <a:t>Разработка концепции кафе.</a:t>
            </a:r>
          </a:p>
          <a:p>
            <a:pPr>
              <a:buAutoNum type="arabicPeriod"/>
            </a:pPr>
            <a:r>
              <a:rPr lang="ru-RU" dirty="0" smtClean="0"/>
              <a:t>Разработка и проработка меню.</a:t>
            </a:r>
          </a:p>
          <a:p>
            <a:pPr>
              <a:buAutoNum type="arabicPeriod"/>
            </a:pPr>
            <a:r>
              <a:rPr lang="ru-RU" dirty="0" smtClean="0"/>
              <a:t>Предоставление технологического оборудования.</a:t>
            </a:r>
          </a:p>
          <a:p>
            <a:pPr>
              <a:buAutoNum type="arabicPeriod"/>
            </a:pPr>
            <a:r>
              <a:rPr lang="ru-RU" dirty="0" smtClean="0"/>
              <a:t>Обучение сотрудников (студентов).</a:t>
            </a:r>
            <a:endParaRPr lang="ru-RU" dirty="0"/>
          </a:p>
        </p:txBody>
      </p:sp>
      <p:pic>
        <p:nvPicPr>
          <p:cNvPr id="1026" name="Picture 2" descr="https://sun9-75.userapi.com/impg/QcC7YoirCeel9lrFfnzCc6H17AM82RM4afMPxg/E3Tl_q2CHFo.jpg?size=1218x1624&amp;quality=96&amp;sign=cfef78456a622161b2be6747b4ce643b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7" y="2149518"/>
            <a:ext cx="3322289" cy="4405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sun9-11.userapi.com/impg/qLcRtQd4O_R9WacAQrJJtO1rGcwFiA_ChjV2_A/TBCqLHPkQr8.jpg?size=1622x1624&amp;quality=96&amp;sign=1fcc8d6dbc82625166d3c1c072438af7&amp;type=alb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0829" y="2015627"/>
            <a:ext cx="1884218" cy="2451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s://sun9-23.userapi.com/impg/h2m4GniQ9UvSmoeMhXMRr3Q7trdu-9xylsDEKA/boBnduut3Q4.jpg?size=1704x1920&amp;quality=96&amp;sign=3306f1f949a77e3200291193723ecd59&amp;type=albu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4383" y="4467308"/>
            <a:ext cx="2207842" cy="2286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5269103"/>
      </p:ext>
    </p:extLst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: фигура 4">
            <a:extLst>
              <a:ext uri="{FF2B5EF4-FFF2-40B4-BE49-F238E27FC236}">
                <a16:creationId xmlns:a16="http://schemas.microsoft.com/office/drawing/2014/main" id="{CC29F20B-3394-41F4-B710-7041E6150F45}"/>
              </a:ext>
            </a:extLst>
          </p:cNvPr>
          <p:cNvSpPr/>
          <p:nvPr/>
        </p:nvSpPr>
        <p:spPr>
          <a:xfrm>
            <a:off x="0" y="1"/>
            <a:ext cx="12192001" cy="1421476"/>
          </a:xfrm>
          <a:custGeom>
            <a:avLst/>
            <a:gdLst>
              <a:gd name="connsiteX0" fmla="*/ 0 w 12192001"/>
              <a:gd name="connsiteY0" fmla="*/ 0 h 2227849"/>
              <a:gd name="connsiteX1" fmla="*/ 2032000 w 12192001"/>
              <a:gd name="connsiteY1" fmla="*/ 0 h 2227849"/>
              <a:gd name="connsiteX2" fmla="*/ 5080000 w 12192001"/>
              <a:gd name="connsiteY2" fmla="*/ 0 h 2227849"/>
              <a:gd name="connsiteX3" fmla="*/ 12192001 w 12192001"/>
              <a:gd name="connsiteY3" fmla="*/ 0 h 2227849"/>
              <a:gd name="connsiteX4" fmla="*/ 12192001 w 12192001"/>
              <a:gd name="connsiteY4" fmla="*/ 1101284 h 2227849"/>
              <a:gd name="connsiteX5" fmla="*/ 12192001 w 12192001"/>
              <a:gd name="connsiteY5" fmla="*/ 1573263 h 2227849"/>
              <a:gd name="connsiteX6" fmla="*/ 12192001 w 12192001"/>
              <a:gd name="connsiteY6" fmla="*/ 1887916 h 2227849"/>
              <a:gd name="connsiteX7" fmla="*/ 5080000 w 12192001"/>
              <a:gd name="connsiteY7" fmla="*/ 1887916 h 2227849"/>
              <a:gd name="connsiteX8" fmla="*/ 3497763 w 12192001"/>
              <a:gd name="connsiteY8" fmla="*/ 1887916 h 2227849"/>
              <a:gd name="connsiteX9" fmla="*/ 2772362 w 12192001"/>
              <a:gd name="connsiteY9" fmla="*/ 1887916 h 2227849"/>
              <a:gd name="connsiteX10" fmla="*/ 2409688 w 12192001"/>
              <a:gd name="connsiteY10" fmla="*/ 2227849 h 2227849"/>
              <a:gd name="connsiteX11" fmla="*/ 2047015 w 12192001"/>
              <a:gd name="connsiteY11" fmla="*/ 1887916 h 2227849"/>
              <a:gd name="connsiteX12" fmla="*/ 2032000 w 12192001"/>
              <a:gd name="connsiteY12" fmla="*/ 1887916 h 2227849"/>
              <a:gd name="connsiteX13" fmla="*/ 0 w 12192001"/>
              <a:gd name="connsiteY13" fmla="*/ 1887916 h 2227849"/>
              <a:gd name="connsiteX14" fmla="*/ 0 w 12192001"/>
              <a:gd name="connsiteY14" fmla="*/ 1573263 h 2227849"/>
              <a:gd name="connsiteX15" fmla="*/ 0 w 12192001"/>
              <a:gd name="connsiteY15" fmla="*/ 1101284 h 2227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001" h="2227849">
                <a:moveTo>
                  <a:pt x="0" y="0"/>
                </a:moveTo>
                <a:lnTo>
                  <a:pt x="2032000" y="0"/>
                </a:lnTo>
                <a:lnTo>
                  <a:pt x="5080000" y="0"/>
                </a:lnTo>
                <a:lnTo>
                  <a:pt x="12192001" y="0"/>
                </a:lnTo>
                <a:lnTo>
                  <a:pt x="12192001" y="1101284"/>
                </a:lnTo>
                <a:lnTo>
                  <a:pt x="12192001" y="1573263"/>
                </a:lnTo>
                <a:lnTo>
                  <a:pt x="12192001" y="1887916"/>
                </a:lnTo>
                <a:lnTo>
                  <a:pt x="5080000" y="1887916"/>
                </a:lnTo>
                <a:lnTo>
                  <a:pt x="3497763" y="1887916"/>
                </a:lnTo>
                <a:lnTo>
                  <a:pt x="2772362" y="1887916"/>
                </a:lnTo>
                <a:lnTo>
                  <a:pt x="2409688" y="2227849"/>
                </a:lnTo>
                <a:lnTo>
                  <a:pt x="2047015" y="1887916"/>
                </a:lnTo>
                <a:lnTo>
                  <a:pt x="2032000" y="1887916"/>
                </a:lnTo>
                <a:lnTo>
                  <a:pt x="0" y="1887916"/>
                </a:lnTo>
                <a:lnTo>
                  <a:pt x="0" y="1573263"/>
                </a:lnTo>
                <a:lnTo>
                  <a:pt x="0" y="1101284"/>
                </a:lnTo>
                <a:close/>
              </a:path>
            </a:pathLst>
          </a:custGeom>
          <a:gradFill>
            <a:gsLst>
              <a:gs pos="0">
                <a:srgbClr val="2D4BB1"/>
              </a:gs>
              <a:gs pos="100000">
                <a:srgbClr val="34E2FA"/>
              </a:gs>
            </a:gsLst>
            <a:lin ang="5400000" scaled="1"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0736B0-1780-4DBA-9FC5-654B4C97F83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46896"/>
            <a:ext cx="7537171" cy="969962"/>
          </a:xfrm>
          <a:effectLst/>
        </p:spPr>
        <p:txBody>
          <a:bodyPr/>
          <a:lstStyle/>
          <a:p>
            <a:pPr algn="ctr"/>
            <a:r>
              <a:rPr lang="ru-RU" sz="6600" dirty="0" smtClean="0"/>
              <a:t>Реализация проекта</a:t>
            </a:r>
            <a:endParaRPr lang="ru-RU" sz="6600" dirty="0"/>
          </a:p>
        </p:txBody>
      </p:sp>
      <p:pic>
        <p:nvPicPr>
          <p:cNvPr id="2050" name="Picture 2" descr="https://sun9-15.userapi.com/impg/vaUimdtjLL_1jsGOwBQ2eAGPALb1_xDuZSTqtg/PdqqbbOy96A.jpg?size=1279x1280&amp;quality=96&amp;sign=ab085b02e7f10cf55d7a6c72c277e2ed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490" y="1295420"/>
            <a:ext cx="3022606" cy="4927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un9-22.userapi.com/impg/i5bU_DXaQHCp0NZ55v-P91bttFd6CwhRjZbwgQ/kk_29D4KOBU.jpg?size=601x601&amp;quality=96&amp;sign=2b02837ebf1d30a176b77f4184ed072e&amp;type=alb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913" y="1279586"/>
            <a:ext cx="2000424" cy="200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https://cdn1.flamp.ru/ad9ea1833a363d6b723b7b48686d4da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38118"/>
            <a:ext cx="4002772" cy="265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sun9-35.userapi.com/c849124/v849124221/132076/S7W6xaWb4_Q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809" y="389157"/>
            <a:ext cx="4219554" cy="2815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s://cdn1.flamp.ru/fafeec2811eb1bdefd6fa742eae79237_600_60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809" y="3460773"/>
            <a:ext cx="4219554" cy="303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568952"/>
      </p:ext>
    </p:extLst>
  </p:cSld>
  <p:clrMapOvr>
    <a:masterClrMapping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id="{B0A60083-09E4-4900-90A3-8556D9FDB2A0}"/>
              </a:ext>
            </a:extLst>
          </p:cNvPr>
          <p:cNvSpPr/>
          <p:nvPr/>
        </p:nvSpPr>
        <p:spPr>
          <a:xfrm>
            <a:off x="-1" y="15809"/>
            <a:ext cx="12192001" cy="1563609"/>
          </a:xfrm>
          <a:custGeom>
            <a:avLst/>
            <a:gdLst>
              <a:gd name="connsiteX0" fmla="*/ 0 w 12192001"/>
              <a:gd name="connsiteY0" fmla="*/ 0 h 2227849"/>
              <a:gd name="connsiteX1" fmla="*/ 2032000 w 12192001"/>
              <a:gd name="connsiteY1" fmla="*/ 0 h 2227849"/>
              <a:gd name="connsiteX2" fmla="*/ 5080000 w 12192001"/>
              <a:gd name="connsiteY2" fmla="*/ 0 h 2227849"/>
              <a:gd name="connsiteX3" fmla="*/ 12192001 w 12192001"/>
              <a:gd name="connsiteY3" fmla="*/ 0 h 2227849"/>
              <a:gd name="connsiteX4" fmla="*/ 12192001 w 12192001"/>
              <a:gd name="connsiteY4" fmla="*/ 1101284 h 2227849"/>
              <a:gd name="connsiteX5" fmla="*/ 12192001 w 12192001"/>
              <a:gd name="connsiteY5" fmla="*/ 1573263 h 2227849"/>
              <a:gd name="connsiteX6" fmla="*/ 12192001 w 12192001"/>
              <a:gd name="connsiteY6" fmla="*/ 1887916 h 2227849"/>
              <a:gd name="connsiteX7" fmla="*/ 5080000 w 12192001"/>
              <a:gd name="connsiteY7" fmla="*/ 1887916 h 2227849"/>
              <a:gd name="connsiteX8" fmla="*/ 3497763 w 12192001"/>
              <a:gd name="connsiteY8" fmla="*/ 1887916 h 2227849"/>
              <a:gd name="connsiteX9" fmla="*/ 2772362 w 12192001"/>
              <a:gd name="connsiteY9" fmla="*/ 1887916 h 2227849"/>
              <a:gd name="connsiteX10" fmla="*/ 2409688 w 12192001"/>
              <a:gd name="connsiteY10" fmla="*/ 2227849 h 2227849"/>
              <a:gd name="connsiteX11" fmla="*/ 2047015 w 12192001"/>
              <a:gd name="connsiteY11" fmla="*/ 1887916 h 2227849"/>
              <a:gd name="connsiteX12" fmla="*/ 2032000 w 12192001"/>
              <a:gd name="connsiteY12" fmla="*/ 1887916 h 2227849"/>
              <a:gd name="connsiteX13" fmla="*/ 0 w 12192001"/>
              <a:gd name="connsiteY13" fmla="*/ 1887916 h 2227849"/>
              <a:gd name="connsiteX14" fmla="*/ 0 w 12192001"/>
              <a:gd name="connsiteY14" fmla="*/ 1573263 h 2227849"/>
              <a:gd name="connsiteX15" fmla="*/ 0 w 12192001"/>
              <a:gd name="connsiteY15" fmla="*/ 1101284 h 2227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001" h="2227849">
                <a:moveTo>
                  <a:pt x="0" y="0"/>
                </a:moveTo>
                <a:lnTo>
                  <a:pt x="2032000" y="0"/>
                </a:lnTo>
                <a:lnTo>
                  <a:pt x="5080000" y="0"/>
                </a:lnTo>
                <a:lnTo>
                  <a:pt x="12192001" y="0"/>
                </a:lnTo>
                <a:lnTo>
                  <a:pt x="12192001" y="1101284"/>
                </a:lnTo>
                <a:lnTo>
                  <a:pt x="12192001" y="1573263"/>
                </a:lnTo>
                <a:lnTo>
                  <a:pt x="12192001" y="1887916"/>
                </a:lnTo>
                <a:lnTo>
                  <a:pt x="5080000" y="1887916"/>
                </a:lnTo>
                <a:lnTo>
                  <a:pt x="3497763" y="1887916"/>
                </a:lnTo>
                <a:lnTo>
                  <a:pt x="2772362" y="1887916"/>
                </a:lnTo>
                <a:lnTo>
                  <a:pt x="2409688" y="2227849"/>
                </a:lnTo>
                <a:lnTo>
                  <a:pt x="2047015" y="1887916"/>
                </a:lnTo>
                <a:lnTo>
                  <a:pt x="2032000" y="1887916"/>
                </a:lnTo>
                <a:lnTo>
                  <a:pt x="0" y="1887916"/>
                </a:lnTo>
                <a:lnTo>
                  <a:pt x="0" y="1573263"/>
                </a:lnTo>
                <a:lnTo>
                  <a:pt x="0" y="1101284"/>
                </a:lnTo>
                <a:close/>
              </a:path>
            </a:pathLst>
          </a:custGeom>
          <a:gradFill>
            <a:gsLst>
              <a:gs pos="0">
                <a:srgbClr val="2D4BB1"/>
              </a:gs>
              <a:gs pos="100000">
                <a:srgbClr val="34E2FA"/>
              </a:gs>
            </a:gsLst>
            <a:lin ang="5400000" scaled="1"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0736B0-1780-4DBA-9FC5-654B4C97F83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43228" y="312632"/>
            <a:ext cx="10572750" cy="969962"/>
          </a:xfrm>
          <a:effectLst/>
        </p:spPr>
        <p:txBody>
          <a:bodyPr/>
          <a:lstStyle/>
          <a:p>
            <a:r>
              <a:rPr lang="ru-RU" sz="2800" b="0" dirty="0"/>
              <a:t>Семинар-тренинг по самоуправлению для зам. директора по воспитательной работе учреждений СПО Самарской области</a:t>
            </a:r>
            <a:endParaRPr lang="ru-RU" sz="2800" dirty="0"/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244F340B-1A5D-479F-883E-FF1C4120F5EC}"/>
              </a:ext>
            </a:extLst>
          </p:cNvPr>
          <p:cNvSpPr txBox="1">
            <a:spLocks/>
          </p:cNvSpPr>
          <p:nvPr/>
        </p:nvSpPr>
        <p:spPr>
          <a:xfrm>
            <a:off x="293419" y="2243658"/>
            <a:ext cx="7269432" cy="3806825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charset="2"/>
              <a:buNone/>
            </a:pPr>
            <a:endParaRPr lang="ru-RU" sz="4000" dirty="0"/>
          </a:p>
        </p:txBody>
      </p:sp>
      <p:pic>
        <p:nvPicPr>
          <p:cNvPr id="3074" name="Picture 2" descr="https://nggtk.ru/userfiles/models/news-images/qa5rzf-x6y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461" y="1579417"/>
            <a:ext cx="4366423" cy="5047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nggtk.ru/userfiles/models/news-images/wf4-mabvzus-f59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7846" y="2678410"/>
            <a:ext cx="5368816" cy="4026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07938" y="1589119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hlinkClick r:id="rId4"/>
              </a:rPr>
              <a:t>https://vk.com/videos-74400350?q=Семинар-тренинг&amp;z=video-74400350_456247440%2Fclub74400350%2Fpl_-74400350_-</a:t>
            </a:r>
            <a:r>
              <a:rPr lang="ru-RU" dirty="0" smtClean="0">
                <a:hlinkClick r:id="rId4"/>
              </a:rPr>
              <a:t>2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8369289"/>
      </p:ext>
    </p:extLst>
  </p:cSld>
  <p:clrMapOvr>
    <a:masterClrMapping/>
  </p:clrMapOvr>
  <p:transition spd="slow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C45EEFE-0336-499B-9925-8B53E99BF66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" contrast="10000"/>
                    </a14:imgEffect>
                  </a14:imgLayer>
                </a14:imgProps>
              </a:ext>
            </a:extLst>
          </a:blip>
          <a:srcRect l="21008" t="9142" r="21215" b="8977"/>
          <a:stretch/>
        </p:blipFill>
        <p:spPr>
          <a:xfrm>
            <a:off x="5368380" y="2314952"/>
            <a:ext cx="1455241" cy="145799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9A45412-F3D4-4D72-BE9C-7F624990774E}"/>
              </a:ext>
            </a:extLst>
          </p:cNvPr>
          <p:cNvSpPr txBox="1"/>
          <p:nvPr/>
        </p:nvSpPr>
        <p:spPr>
          <a:xfrm>
            <a:off x="2562687" y="3934213"/>
            <a:ext cx="70666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01BCD6"/>
                </a:solidFill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683874623"/>
      </p:ext>
    </p:extLst>
  </p:cSld>
  <p:clrMapOvr>
    <a:masterClrMapping/>
  </p:clrMapOvr>
  <p:transition spd="slow">
    <p:cover/>
  </p:transition>
</p:sld>
</file>

<file path=ppt/theme/theme1.xml><?xml version="1.0" encoding="utf-8"?>
<a:theme xmlns:a="http://schemas.openxmlformats.org/drawingml/2006/main" name="Цитаты">
  <a:themeElements>
    <a:clrScheme name="НГТК">
      <a:dk1>
        <a:srgbClr val="FFFFFF"/>
      </a:dk1>
      <a:lt1>
        <a:srgbClr val="2B4093"/>
      </a:lt1>
      <a:dk2>
        <a:srgbClr val="FFFFFF"/>
      </a:dk2>
      <a:lt2>
        <a:srgbClr val="B4DCFA"/>
      </a:lt2>
      <a:accent1>
        <a:srgbClr val="00A2B7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НГТК">
      <a:majorFont>
        <a:latin typeface="Helvetica Neue"/>
        <a:ea typeface=""/>
        <a:cs typeface=""/>
      </a:majorFont>
      <a:minorFont>
        <a:latin typeface="HelveticaNeueCyr"/>
        <a:ea typeface=""/>
        <a:cs typeface=""/>
      </a:minorFont>
    </a:fontScheme>
    <a:fmtScheme name="Тонкие сплошные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ACECE1E4-636E-48DB-87ED-4A76DC93378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TM03457503[[fn=Цитаты]]</Template>
  <TotalTime>1287</TotalTime>
  <Words>251</Words>
  <Application>Microsoft Office PowerPoint</Application>
  <PresentationFormat>Широкоэкранный</PresentationFormat>
  <Paragraphs>34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Times New Roman</vt:lpstr>
      <vt:lpstr>Helvetica Neue</vt:lpstr>
      <vt:lpstr>HelveticaNeueCyr</vt:lpstr>
      <vt:lpstr>Wingdings 2</vt:lpstr>
      <vt:lpstr>Wingdings</vt:lpstr>
      <vt:lpstr>Arial</vt:lpstr>
      <vt:lpstr>Цитаты</vt:lpstr>
      <vt:lpstr>"Формы взаимодействия образовательных организаций СПО с работодателями"</vt:lpstr>
      <vt:lpstr>Формы взаимодействия ГАПОУ «НГТК» с работодателями</vt:lpstr>
      <vt:lpstr>Разработка проекта «Студенческого кафе» </vt:lpstr>
      <vt:lpstr>Разработка проекта «Студенческого кафе» </vt:lpstr>
      <vt:lpstr>Реализация проекта «Студенческого кафе» </vt:lpstr>
      <vt:lpstr>Реализация проекта</vt:lpstr>
      <vt:lpstr>Семинар-тренинг по самоуправлению для зам. директора по воспитательной работе учреждений СПО Самарской области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Основные понятия информационных систем. Классификация прикладных информационных систем.</dc:title>
  <dc:creator>Анна Ягич</dc:creator>
  <cp:lastModifiedBy>Елисева МП</cp:lastModifiedBy>
  <cp:revision>89</cp:revision>
  <dcterms:created xsi:type="dcterms:W3CDTF">2020-01-12T17:57:44Z</dcterms:created>
  <dcterms:modified xsi:type="dcterms:W3CDTF">2021-10-11T10:49:04Z</dcterms:modified>
</cp:coreProperties>
</file>