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9" r:id="rId33"/>
    <p:sldId id="302" r:id="rId34"/>
    <p:sldId id="301" r:id="rId35"/>
    <p:sldId id="303" r:id="rId36"/>
    <p:sldId id="304" r:id="rId37"/>
    <p:sldId id="305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6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8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3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1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6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E5A2-A600-4B80-BAEB-4310BDD4724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7690-F821-4EFC-8969-83944819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6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Тема: «Вредные факторы производственной среды на предприятиях общественного 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317366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558" y="289678"/>
            <a:ext cx="61356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Кроме того, его труд связан с переносом тяжестей, с напряжением мышц рук и ног, а также с использованием механического оборудования и тепловых аппаратов. При неправильной организации трудового процесса, перечисленные особенности могут оказать неблагоприятные и даже вредные воздействия на работоспособность и здоровье работающих, поэтому так необходимо их гигиеническое нормирование.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9919"/>
            <a:ext cx="5040560" cy="263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Итак!  </a:t>
            </a:r>
          </a:p>
          <a:p>
            <a:r>
              <a:rPr lang="ru-RU" sz="2400" dirty="0" smtClean="0"/>
              <a:t>Основными </a:t>
            </a:r>
            <a:r>
              <a:rPr lang="ru-RU" sz="2400" dirty="0"/>
              <a:t>вредными факторами производственной среды на предприятиях общественного питания являются следующие факторы: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834654" cy="229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3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1. Химические </a:t>
            </a:r>
            <a:r>
              <a:rPr lang="ru-RU" sz="2400" dirty="0"/>
              <a:t>факторы. </a:t>
            </a:r>
          </a:p>
          <a:p>
            <a:r>
              <a:rPr lang="ru-RU" sz="2400" dirty="0"/>
              <a:t>Они определяются концентрацией в воздухе рабочей зоны веществ, образующихся в процессе варки пищи (минеральные масла, пыль мучная, пыль сахара), мытья посуды и оборудования (водяные пары, синтетические моющие и </a:t>
            </a:r>
            <a:r>
              <a:rPr lang="ru-RU" sz="2400" dirty="0" err="1"/>
              <a:t>хлорсодержание</a:t>
            </a:r>
            <a:r>
              <a:rPr lang="ru-RU" sz="2400" dirty="0"/>
              <a:t> средства), продукты сгорания топлива теплового оборудования (диоксид серы, диоксид азота</a:t>
            </a:r>
            <a:r>
              <a:rPr lang="ru-RU" sz="2400" dirty="0" smtClean="0"/>
              <a:t>, </a:t>
            </a:r>
            <a:r>
              <a:rPr lang="ru-RU" sz="2400" dirty="0"/>
              <a:t>окись углерода).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8271"/>
            <a:ext cx="4968552" cy="322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0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    Они могут проникать в организм через органы дыхания, </a:t>
            </a:r>
            <a:r>
              <a:rPr lang="ru-RU" sz="2400" dirty="0" err="1" smtClean="0"/>
              <a:t>желудочнокишечный</a:t>
            </a:r>
            <a:r>
              <a:rPr lang="ru-RU" sz="2400" dirty="0" smtClean="0"/>
              <a:t> тракт, кожные покровы и слизистые оболочки и оказывать раздражающие, аллергические реакции, оказывать токсичное и канцерогенное действия, а также влиять на репродуктивную функцию.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91" y="3470568"/>
            <a:ext cx="5432237" cy="338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0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700808"/>
            <a:ext cx="3327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2.Физические факторы. </a:t>
            </a:r>
          </a:p>
        </p:txBody>
      </p:sp>
    </p:spTree>
    <p:extLst>
      <p:ext uri="{BB962C8B-B14F-4D97-AF65-F5344CB8AC3E}">
        <p14:creationId xmlns:p14="http://schemas.microsoft.com/office/powerpoint/2010/main" val="185620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ШУМ И ВИБРАЦИЯ</a:t>
            </a:r>
          </a:p>
          <a:p>
            <a:r>
              <a:rPr lang="ru-RU" sz="2400" dirty="0" smtClean="0"/>
              <a:t>     Шум </a:t>
            </a:r>
            <a:r>
              <a:rPr lang="ru-RU" sz="2400" dirty="0"/>
              <a:t>и вибрацию на производстве создают различные механизмы, машины и другие источники. Являясь общебиологическим раздражителем, шум не только действует на слуховой аппарат, но может привести к расстройству сердечнососудистой и нервной системы, способствует возникновению гипертонической болезни.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" y="2924944"/>
            <a:ext cx="385286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0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Кроме того, он является одной из причин быстрого утомления, способен вызвать головокружение. Основным источником вибрации на предприятиях общественного питания является холодильное, вентиляционное и фасовочное оборудование, а также подъемно - транспортные механизмы. 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8972"/>
            <a:ext cx="56886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748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  Профилактические </a:t>
            </a:r>
            <a:r>
              <a:rPr lang="ru-RU" sz="2400" dirty="0"/>
              <a:t>меры должны осуществляться при проектировании зданий, реконструкции помещений и представляют собой отделку залов звукопоглощающими материалами, использование амортизирующих устройств при монтаже оборудования. </a:t>
            </a:r>
            <a:endParaRPr lang="ru-RU" sz="2400" dirty="0" smtClean="0"/>
          </a:p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защиты персонала во время работы рекомендуется организовывать места кратковременного отдыха, оборудованные средствами звукоизоляции и звукопоглощения. </a:t>
            </a:r>
          </a:p>
        </p:txBody>
      </p:sp>
    </p:spTree>
    <p:extLst>
      <p:ext uri="{BB962C8B-B14F-4D97-AF65-F5344CB8AC3E}">
        <p14:creationId xmlns:p14="http://schemas.microsoft.com/office/powerpoint/2010/main" val="1856204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На </a:t>
            </a:r>
            <a:r>
              <a:rPr lang="ru-RU" sz="2400" dirty="0"/>
              <a:t>рабочих местах должен соблюдаться как температурный режим, так и параметры относительной влажности воздуха с учетом периодов года - холодного или теплого. Так, при относительной влажности воздуха 60%-40% в холодный период температура воздуха должна находиться в пределах 17-21º С, в теплый период - 19-22º С при скорости движения воздуха 2 м/с. </a:t>
            </a:r>
          </a:p>
        </p:txBody>
      </p:sp>
    </p:spTree>
    <p:extLst>
      <p:ext uri="{BB962C8B-B14F-4D97-AF65-F5344CB8AC3E}">
        <p14:creationId xmlns:p14="http://schemas.microsoft.com/office/powerpoint/2010/main" val="185620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ходе производственного процесса на работника предприятия общественного питания оказывает воздействие </a:t>
            </a:r>
            <a:r>
              <a:rPr lang="ru-RU" sz="2400" i="1" dirty="0">
                <a:solidFill>
                  <a:srgbClr val="FF0000"/>
                </a:solidFill>
              </a:rPr>
              <a:t>инфракрасное излучение</a:t>
            </a:r>
            <a:r>
              <a:rPr lang="ru-RU" sz="2400" dirty="0"/>
              <a:t> от оборудования, для предотвращения неблагоприятного влияния которого следует применять секционно-модульное оборудование, максимально заполнять посудой рабочую поверхность плит, своевременно выключать секции электроплит или переключать на меньшую мощность. Также на рабочих местах у печей, плит, жарочных шкафов рекомендуется применять воздушное </a:t>
            </a:r>
            <a:r>
              <a:rPr lang="ru-RU" sz="2400" dirty="0" err="1"/>
              <a:t>душирование</a:t>
            </a:r>
            <a:r>
              <a:rPr lang="ru-RU" sz="2400" dirty="0"/>
              <a:t>, использовать спецодежду из льняной ткани. </a:t>
            </a:r>
          </a:p>
        </p:txBody>
      </p:sp>
    </p:spTree>
    <p:extLst>
      <p:ext uri="{BB962C8B-B14F-4D97-AF65-F5344CB8AC3E}">
        <p14:creationId xmlns:p14="http://schemas.microsoft.com/office/powerpoint/2010/main" val="6737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825" t="17516" r="12791" b="24899"/>
          <a:stretch/>
        </p:blipFill>
        <p:spPr>
          <a:xfrm>
            <a:off x="323528" y="263411"/>
            <a:ext cx="626469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 таких тепловых нагрузках существенное значение имеет рациональный питьевой режим, чередование периодов работы и отдыха в течение рабочей смены.</a:t>
            </a:r>
          </a:p>
          <a:p>
            <a:pPr algn="ctr"/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СВЧ</a:t>
            </a:r>
            <a:r>
              <a:rPr lang="ru-RU" sz="2400" dirty="0" smtClean="0"/>
              <a:t> </a:t>
            </a:r>
            <a:r>
              <a:rPr lang="ru-RU" sz="2400" dirty="0"/>
              <a:t>излучение также может влиять на поваров, кондитеров, официантов, для профилактики такого воздействия необходимо своевременные ремонт и замена соответствующей техники.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70" y="3756489"/>
            <a:ext cx="3158876" cy="240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188640"/>
            <a:ext cx="8748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Применение высокотехнологичного оборудования сразу решает многие проблемы современного предприятия общественного питания, в том числе значительно снижает влияние на организм работника неблагоприятных факторов производства. Одним из таких новшеств является </a:t>
            </a:r>
            <a:r>
              <a:rPr lang="ru-RU" sz="2400" dirty="0" err="1"/>
              <a:t>пароконвектомат</a:t>
            </a:r>
            <a:r>
              <a:rPr lang="ru-RU" sz="2400" dirty="0"/>
              <a:t>, который заменяет ряд оборудования, работает практически бесшумно, не производит жара, сокращает время приготовления блюд.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43" y="2996952"/>
            <a:ext cx="6437645" cy="364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Воздействие </a:t>
            </a:r>
            <a:r>
              <a:rPr lang="ru-RU" sz="2400" dirty="0">
                <a:solidFill>
                  <a:srgbClr val="FF0000"/>
                </a:solidFill>
              </a:rPr>
              <a:t>пониженной температуры</a:t>
            </a:r>
            <a:r>
              <a:rPr lang="ru-RU" sz="2400" dirty="0"/>
              <a:t> поверхностей оборудования, продуктового сырья также влияет на состояние здоровья работающих, в частности может вызывать повреждение кожных покровов, общее переохлаждение. Поэтому для работающих с замороженным и охлажденным сырьем должны быть предусмотрены технологические перерывы в рабочей смене.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2875"/>
            <a:ext cx="19526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Недостаточное освещение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на рабочем месте оказывает негативное влияние, как на качество производства, так и здоровье работника, поэтому показатели освещенности должны соответствовать установленным санитарным нормам. Рекомендуется максимально использоваться естественное освещение, а искусственное применять с учетом назначения цеха.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5940524" cy="327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 неблагоприятным факторам рабочей среды относятся также </a:t>
            </a:r>
            <a:r>
              <a:rPr lang="ru-RU" sz="2400" i="1" dirty="0">
                <a:solidFill>
                  <a:srgbClr val="FF0000"/>
                </a:solidFill>
              </a:rPr>
              <a:t>сквозняки</a:t>
            </a:r>
            <a:r>
              <a:rPr lang="ru-RU" sz="2400" i="1" dirty="0"/>
              <a:t>,</a:t>
            </a:r>
            <a:r>
              <a:rPr lang="ru-RU" sz="2400" dirty="0"/>
              <a:t> исключить которые возможно путем регулирования системы вентиляции и кондиционирования. Производственные, вспомогательные и санитарно-бытовые помещения оборудуются приточно-вытяжной механической вентиляцией, в помещениях отделки кондитерских изделий приточная система вентиляции выполняется с </a:t>
            </a:r>
            <a:r>
              <a:rPr lang="ru-RU" sz="2400" dirty="0" err="1"/>
              <a:t>противопыльным</a:t>
            </a:r>
            <a:r>
              <a:rPr lang="ru-RU" sz="2400" dirty="0"/>
              <a:t> и бактерицидным фильтром.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6" y="3646140"/>
            <a:ext cx="8001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2" y="0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При работе</a:t>
            </a:r>
            <a:r>
              <a:rPr lang="ru-RU" sz="2400" dirty="0">
                <a:solidFill>
                  <a:srgbClr val="FF0000"/>
                </a:solidFill>
              </a:rPr>
              <a:t> с </a:t>
            </a:r>
            <a:r>
              <a:rPr lang="ru-RU" sz="2400" i="1" dirty="0">
                <a:solidFill>
                  <a:srgbClr val="FF0000"/>
                </a:solidFill>
              </a:rPr>
              <a:t>механическим оборудованием</a:t>
            </a:r>
            <a:r>
              <a:rPr lang="ru-RU" sz="2400" dirty="0"/>
              <a:t> в результате отступлений от нормального режима работы, нарушений правил техники безопасности, неисправности механизмов работник может получить механическую травму (ушиб, порез, растяжение связок, вывих, перелом).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417139" cy="26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35" y="0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386" y="26885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Наиболее опасным с точки зрения получения механической травмы является измельчительно-режущее оборудование. </a:t>
            </a:r>
            <a:r>
              <a:rPr lang="ru-RU" sz="2400" dirty="0" err="1"/>
              <a:t>Травмирование</a:t>
            </a:r>
            <a:r>
              <a:rPr lang="ru-RU" sz="2400" dirty="0"/>
              <a:t> при работе на измельчительно-режущем оборудовании в большинстве случаев происходит в результате соприкосновения рук рабочего с рабочим органом машины.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33" y="1858160"/>
            <a:ext cx="4162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830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В технологическом процессе приготовления пищи основное место </a:t>
            </a:r>
            <a:r>
              <a:rPr lang="ru-RU" sz="2400" i="1" dirty="0"/>
              <a:t>занимает</a:t>
            </a:r>
            <a:r>
              <a:rPr lang="ru-RU" sz="2400" i="1" dirty="0">
                <a:solidFill>
                  <a:srgbClr val="FF0000"/>
                </a:solidFill>
              </a:rPr>
              <a:t> тепловая обработка</a:t>
            </a:r>
            <a:r>
              <a:rPr lang="ru-RU" sz="2400" i="1" dirty="0"/>
              <a:t> </a:t>
            </a:r>
            <a:r>
              <a:rPr lang="ru-RU" sz="2400" dirty="0"/>
              <a:t>продуктов, осуществляемая в горячих цехах предприятий, при которой работник может получить термическую травму - ожог.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1"/>
            <a:ext cx="3929483" cy="289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Контакт с </a:t>
            </a:r>
            <a:r>
              <a:rPr lang="ru-RU" sz="2400" i="1" dirty="0">
                <a:solidFill>
                  <a:srgbClr val="FF0000"/>
                </a:solidFill>
              </a:rPr>
              <a:t>электрооборудованием</a:t>
            </a:r>
            <a:r>
              <a:rPr lang="ru-RU" sz="2400" dirty="0"/>
              <a:t> на предприятиях общественного питания имеет большое число людей без специальной электротехнической подготовки, поэтому важную роль в обеспечении безопасности персонала при эксплуатации электроустановок играют различные защитные средства и предохранительные приспособления.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46" y="4006884"/>
            <a:ext cx="4556354" cy="28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196752"/>
            <a:ext cx="4830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3.Психофизиологические факторы. </a:t>
            </a:r>
          </a:p>
        </p:txBody>
      </p:sp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83671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Давайте вспомним!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53" y="26673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Кроме этого труд работников общественного питания связан с большой нервной напряжённостью, обусловленной необходимостью общения и контактов в процессе работы со многими и очень разными людьми. Воздействие нервно-психологического фактора определяется продолжительностью рабочей смены, фиксированным положением корпуса, монотонностью и интенсивностью труда.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14" y="425157"/>
            <a:ext cx="4349155" cy="300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Вредные производственные факторы - явление динамичное, воздействуют на организм работника, чаще всего, комплексно, но могут быть ослаблены или исключены при усовершенствовании технологического процесса: внедрении нового современного оборудования, изменения трудового режима. </a:t>
            </a:r>
          </a:p>
        </p:txBody>
      </p:sp>
    </p:spTree>
    <p:extLst>
      <p:ext uri="{BB962C8B-B14F-4D97-AF65-F5344CB8AC3E}">
        <p14:creationId xmlns:p14="http://schemas.microsoft.com/office/powerpoint/2010/main" val="3517939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3691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СПАСИБО ЗА ВНИМАНИЕ!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296255"/>
            <a:ext cx="483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Соблюдайте технику безопасности!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3067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Закрепление изученного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6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Найти на представленных картинках то, что характеризует физические негативные факторы действующие на человека.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" y="4905"/>
            <a:ext cx="9174889" cy="587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03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593"/>
            <a:ext cx="5616624" cy="685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444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18225"/>
            <a:ext cx="9107053" cy="607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880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Закрепление изученного материала с помощью программы </a:t>
            </a:r>
            <a:r>
              <a:rPr lang="en-US" dirty="0" err="1" smtClean="0"/>
              <a:t>Kahoot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161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8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982" y="548680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Охрана</a:t>
            </a:r>
            <a:r>
              <a:rPr lang="ru-RU" sz="2800" dirty="0"/>
              <a:t> </a:t>
            </a:r>
            <a:r>
              <a:rPr lang="ru-RU" sz="2800" b="1" dirty="0"/>
              <a:t>труда</a:t>
            </a:r>
            <a:r>
              <a:rPr lang="ru-RU" sz="2800" dirty="0"/>
              <a:t> — система сохранения жизни и здоровья работников в процессе трудовой деятельности, включающая в себя правовые, </a:t>
            </a:r>
            <a:r>
              <a:rPr lang="ru-RU" sz="2800" dirty="0" smtClean="0"/>
              <a:t>социально-экономические, организационные, технические</a:t>
            </a:r>
            <a:r>
              <a:rPr lang="ru-RU" sz="2800" dirty="0"/>
              <a:t>, санитарно-гигиенические, лечебно-профилактические, реабилитационные и иные мероприятия.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2965"/>
            <a:ext cx="1647037" cy="154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18"/>
            <a:ext cx="9144000" cy="684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77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4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05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0"/>
            <a:ext cx="91514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29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72"/>
            <a:ext cx="9129522" cy="68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27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" y="13110"/>
            <a:ext cx="9091587" cy="684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739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8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40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20"/>
            <a:ext cx="9225669" cy="68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75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7818"/>
            <a:ext cx="9084504" cy="68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97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34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На крупных </a:t>
            </a:r>
            <a:r>
              <a:rPr lang="ru-RU" sz="2400" dirty="0"/>
              <a:t>предприятиях питания руководство по охране труда возлагается на заместителя директора (если есть должность главного инженера, то на него), на остальных предприятиях — на директора.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В </a:t>
            </a:r>
            <a:r>
              <a:rPr lang="ru-RU" sz="2400" dirty="0"/>
              <a:t>горячих цехах руководство по охране труда возлагается, кроме руководителей, также на начальника цеха.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Руководители </a:t>
            </a:r>
            <a:r>
              <a:rPr lang="ru-RU" sz="2400" dirty="0"/>
              <a:t>обязаны организовать контроль за выполнением трудового законодательства, приказов и инструкций вышестоящих организаций.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Ответственные по охране труда лица разрабатывают </a:t>
            </a:r>
            <a:r>
              <a:rPr lang="ru-RU" sz="2400" dirty="0"/>
              <a:t>план Мероприятий по созданию нормальных и безопасных условий труда, организуют инструктажи, выставки, лекции, </a:t>
            </a:r>
            <a:r>
              <a:rPr lang="ru-RU" sz="2400" dirty="0" smtClean="0"/>
              <a:t>показ плакатов </a:t>
            </a:r>
            <a:r>
              <a:rPr lang="ru-RU" sz="2400" dirty="0"/>
              <a:t>по охране труда и противопожарной технике. </a:t>
            </a:r>
            <a:r>
              <a:rPr lang="ru-RU" sz="2400" dirty="0" smtClean="0"/>
              <a:t>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Начальник </a:t>
            </a:r>
            <a:r>
              <a:rPr lang="ru-RU" sz="2400" dirty="0"/>
              <a:t>цеха осуществляет надзор за исправным состоянием эксплуатируемого оборудования, машин, ограждений, за своевременным выполнением планово-предупредительного ремонта оборудования, автотранспорта и за безопасным проведением погрузочно-разгрузочных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    Для </a:t>
            </a:r>
            <a:r>
              <a:rPr lang="ru-RU" sz="2400" dirty="0"/>
              <a:t>вновь </a:t>
            </a:r>
            <a:r>
              <a:rPr lang="ru-RU" sz="2400" dirty="0" smtClean="0"/>
              <a:t>поступающих работников предприятия </a:t>
            </a:r>
            <a:r>
              <a:rPr lang="ru-RU" sz="2400" dirty="0"/>
              <a:t>заведующий производством обязан провести вводный инструктаж по ТБ и следить за своевременным обеспечением работников доброкачественной </a:t>
            </a:r>
            <a:r>
              <a:rPr lang="ru-RU" sz="2400" dirty="0" err="1"/>
              <a:t>санспецодеждой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79751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    Профессиональная </a:t>
            </a:r>
            <a:r>
              <a:rPr lang="ru-RU" sz="2400" dirty="0"/>
              <a:t>деятельность сотрудников предприятий общественного питания сопряжена со значительными физическими нагрузками, труд кондитеров и поваров по тяжести причислен к третьей группе. </a:t>
            </a:r>
          </a:p>
        </p:txBody>
      </p:sp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93" y="2169"/>
            <a:ext cx="91752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Сотрудник </a:t>
            </a:r>
            <a:r>
              <a:rPr lang="ru-RU" sz="2400" dirty="0"/>
              <a:t>предприятия общественного питания большую часть рабочего времени проводит в положении стоя, причем в условиях повышенной влажности, высокой температуры и загрязнения воздушной среды взвешенными веществами.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04" y="2636911"/>
            <a:ext cx="5367098" cy="331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10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1162</Words>
  <Application>Microsoft Office PowerPoint</Application>
  <PresentationFormat>Экран (4:3)</PresentationFormat>
  <Paragraphs>44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изученного материала</vt:lpstr>
      <vt:lpstr>Найти на представленных картинках то, что характеризует физические негативные факторы действующие на человека. </vt:lpstr>
      <vt:lpstr>Презентация PowerPoint</vt:lpstr>
      <vt:lpstr>Презентация PowerPoint</vt:lpstr>
      <vt:lpstr>Презентация PowerPoint</vt:lpstr>
      <vt:lpstr>Закрепление изученного материала с помощью программы Kahoot!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Курзаева Людмила Сафроновна</cp:lastModifiedBy>
  <cp:revision>20</cp:revision>
  <dcterms:created xsi:type="dcterms:W3CDTF">2021-11-09T12:50:17Z</dcterms:created>
  <dcterms:modified xsi:type="dcterms:W3CDTF">2022-01-17T11:58:35Z</dcterms:modified>
</cp:coreProperties>
</file>