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B1E56-2C74-4E50-ACE0-AFC2BAD04CDD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D1CC-3BB8-4316-9F50-31032085F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899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B1E56-2C74-4E50-ACE0-AFC2BAD04CDD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D1CC-3BB8-4316-9F50-31032085F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684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B1E56-2C74-4E50-ACE0-AFC2BAD04CDD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D1CC-3BB8-4316-9F50-31032085F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908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B1E56-2C74-4E50-ACE0-AFC2BAD04CDD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D1CC-3BB8-4316-9F50-31032085F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842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B1E56-2C74-4E50-ACE0-AFC2BAD04CDD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D1CC-3BB8-4316-9F50-31032085F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675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B1E56-2C74-4E50-ACE0-AFC2BAD04CDD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D1CC-3BB8-4316-9F50-31032085F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883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B1E56-2C74-4E50-ACE0-AFC2BAD04CDD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D1CC-3BB8-4316-9F50-31032085F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50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B1E56-2C74-4E50-ACE0-AFC2BAD04CDD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D1CC-3BB8-4316-9F50-31032085F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850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B1E56-2C74-4E50-ACE0-AFC2BAD04CDD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D1CC-3BB8-4316-9F50-31032085F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574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B1E56-2C74-4E50-ACE0-AFC2BAD04CDD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D1CC-3BB8-4316-9F50-31032085F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809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B1E56-2C74-4E50-ACE0-AFC2BAD04CDD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D1CC-3BB8-4316-9F50-31032085F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773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6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9"/>
            <a:ext cx="9144000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173" indent="0" algn="ctr">
              <a:buNone/>
              <a:defRPr sz="1999"/>
            </a:lvl2pPr>
            <a:lvl3pPr marL="914347" indent="0" algn="ctr">
              <a:buNone/>
              <a:defRPr sz="1799"/>
            </a:lvl3pPr>
            <a:lvl4pPr marL="1371519" indent="0" algn="ctr">
              <a:buNone/>
              <a:defRPr sz="1599"/>
            </a:lvl4pPr>
            <a:lvl5pPr marL="1828693" indent="0" algn="ctr">
              <a:buNone/>
              <a:defRPr sz="1599"/>
            </a:lvl5pPr>
            <a:lvl6pPr marL="2285866" indent="0" algn="ctr">
              <a:buNone/>
              <a:defRPr sz="1599"/>
            </a:lvl6pPr>
            <a:lvl7pPr marL="2743040" indent="0" algn="ctr">
              <a:buNone/>
              <a:defRPr sz="1599"/>
            </a:lvl7pPr>
            <a:lvl8pPr marL="3200213" indent="0" algn="ctr">
              <a:buNone/>
              <a:defRPr sz="1599"/>
            </a:lvl8pPr>
            <a:lvl9pPr marL="3657387" indent="0" algn="ctr">
              <a:buNone/>
              <a:defRPr sz="1599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ED9EB-6DA6-4B7C-A80A-61C2CEFB30FC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1DC14-5F54-41C2-B32A-E2F05FC6A3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859063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1F8BF-B651-4D64-B885-EA1A7B631705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7F79B-9B9B-480B-ADD3-8795E1B33C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11168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2"/>
            <a:ext cx="10515599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599" cy="1500188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17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347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519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869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5866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30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20021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738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503E2-179A-4989-B779-1DA6C10264E3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14C98-B7D6-442E-9CB8-848C3F8891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63930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4" y="1825626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6E981-D345-4285-909F-4341F35B5BAB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1A0DE-B5F0-4618-A551-D7D25E141C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527400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599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2" y="1681163"/>
            <a:ext cx="5157786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173" indent="0">
              <a:buNone/>
              <a:defRPr sz="1999" b="1"/>
            </a:lvl2pPr>
            <a:lvl3pPr marL="914347" indent="0">
              <a:buNone/>
              <a:defRPr sz="1799" b="1"/>
            </a:lvl3pPr>
            <a:lvl4pPr marL="1371519" indent="0">
              <a:buNone/>
              <a:defRPr sz="1599" b="1"/>
            </a:lvl4pPr>
            <a:lvl5pPr marL="1828693" indent="0">
              <a:buNone/>
              <a:defRPr sz="1599" b="1"/>
            </a:lvl5pPr>
            <a:lvl6pPr marL="2285866" indent="0">
              <a:buNone/>
              <a:defRPr sz="1599" b="1"/>
            </a:lvl6pPr>
            <a:lvl7pPr marL="2743040" indent="0">
              <a:buNone/>
              <a:defRPr sz="1599" b="1"/>
            </a:lvl7pPr>
            <a:lvl8pPr marL="3200213" indent="0">
              <a:buNone/>
              <a:defRPr sz="1599" b="1"/>
            </a:lvl8pPr>
            <a:lvl9pPr marL="3657387" indent="0">
              <a:buNone/>
              <a:defRPr sz="159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2" y="2505074"/>
            <a:ext cx="515778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173" indent="0">
              <a:buNone/>
              <a:defRPr sz="1999" b="1"/>
            </a:lvl2pPr>
            <a:lvl3pPr marL="914347" indent="0">
              <a:buNone/>
              <a:defRPr sz="1799" b="1"/>
            </a:lvl3pPr>
            <a:lvl4pPr marL="1371519" indent="0">
              <a:buNone/>
              <a:defRPr sz="1599" b="1"/>
            </a:lvl4pPr>
            <a:lvl5pPr marL="1828693" indent="0">
              <a:buNone/>
              <a:defRPr sz="1599" b="1"/>
            </a:lvl5pPr>
            <a:lvl6pPr marL="2285866" indent="0">
              <a:buNone/>
              <a:defRPr sz="1599" b="1"/>
            </a:lvl6pPr>
            <a:lvl7pPr marL="2743040" indent="0">
              <a:buNone/>
              <a:defRPr sz="1599" b="1"/>
            </a:lvl7pPr>
            <a:lvl8pPr marL="3200213" indent="0">
              <a:buNone/>
              <a:defRPr sz="1599" b="1"/>
            </a:lvl8pPr>
            <a:lvl9pPr marL="3657387" indent="0">
              <a:buNone/>
              <a:defRPr sz="159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4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A2529-8B99-4068-9493-FCA511C08B94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EA221-1038-4C1A-8B52-3E5EC9B36B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95134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CC647-02F2-443D-986B-5EA8D33D88F4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ACCDD-A657-4CF9-96A7-00FC2B52E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10623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11531744" y="6197740"/>
            <a:ext cx="313081" cy="1007433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99"/>
          </a:p>
        </p:txBody>
      </p:sp>
      <p:pic>
        <p:nvPicPr>
          <p:cNvPr id="7" name="Рисунок 6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16" y="51472"/>
            <a:ext cx="1526637" cy="524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ый треугольник 8"/>
          <p:cNvSpPr/>
          <p:nvPr userDrawn="1"/>
        </p:nvSpPr>
        <p:spPr>
          <a:xfrm rot="16200000">
            <a:off x="11496242" y="6274990"/>
            <a:ext cx="187862" cy="978159"/>
          </a:xfrm>
          <a:prstGeom prst="rtTriangle">
            <a:avLst/>
          </a:prstGeom>
          <a:solidFill>
            <a:srgbClr val="009B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99"/>
          </a:p>
        </p:txBody>
      </p:sp>
    </p:spTree>
    <p:extLst>
      <p:ext uri="{BB962C8B-B14F-4D97-AF65-F5344CB8AC3E}">
        <p14:creationId xmlns:p14="http://schemas.microsoft.com/office/powerpoint/2010/main" val="11326125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3"/>
            <a:ext cx="3932237" cy="160020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1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173" indent="0">
              <a:buNone/>
              <a:defRPr sz="1400"/>
            </a:lvl2pPr>
            <a:lvl3pPr marL="914347" indent="0">
              <a:buNone/>
              <a:defRPr sz="1200"/>
            </a:lvl3pPr>
            <a:lvl4pPr marL="1371519" indent="0">
              <a:buNone/>
              <a:defRPr sz="1000"/>
            </a:lvl4pPr>
            <a:lvl5pPr marL="1828693" indent="0">
              <a:buNone/>
              <a:defRPr sz="1000"/>
            </a:lvl5pPr>
            <a:lvl6pPr marL="2285866" indent="0">
              <a:buNone/>
              <a:defRPr sz="1000"/>
            </a:lvl6pPr>
            <a:lvl7pPr marL="2743040" indent="0">
              <a:buNone/>
              <a:defRPr sz="1000"/>
            </a:lvl7pPr>
            <a:lvl8pPr marL="3200213" indent="0">
              <a:buNone/>
              <a:defRPr sz="1000"/>
            </a:lvl8pPr>
            <a:lvl9pPr marL="3657387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A5C83-3571-4FDE-8780-7FC85B45FD28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79102-4E63-4823-8B0B-FC308D1E2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579128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3"/>
            <a:ext cx="3932237" cy="160020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91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3" indent="0">
              <a:buNone/>
              <a:defRPr sz="2800"/>
            </a:lvl2pPr>
            <a:lvl3pPr marL="914347" indent="0">
              <a:buNone/>
              <a:defRPr sz="2399"/>
            </a:lvl3pPr>
            <a:lvl4pPr marL="1371519" indent="0">
              <a:buNone/>
              <a:defRPr sz="1999"/>
            </a:lvl4pPr>
            <a:lvl5pPr marL="1828693" indent="0">
              <a:buNone/>
              <a:defRPr sz="1999"/>
            </a:lvl5pPr>
            <a:lvl6pPr marL="2285866" indent="0">
              <a:buNone/>
              <a:defRPr sz="1999"/>
            </a:lvl6pPr>
            <a:lvl7pPr marL="2743040" indent="0">
              <a:buNone/>
              <a:defRPr sz="1999"/>
            </a:lvl7pPr>
            <a:lvl8pPr marL="3200213" indent="0">
              <a:buNone/>
              <a:defRPr sz="1999"/>
            </a:lvl8pPr>
            <a:lvl9pPr marL="3657387" indent="0">
              <a:buNone/>
              <a:defRPr sz="1999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173" indent="0">
              <a:buNone/>
              <a:defRPr sz="1400"/>
            </a:lvl2pPr>
            <a:lvl3pPr marL="914347" indent="0">
              <a:buNone/>
              <a:defRPr sz="1200"/>
            </a:lvl3pPr>
            <a:lvl4pPr marL="1371519" indent="0">
              <a:buNone/>
              <a:defRPr sz="1000"/>
            </a:lvl4pPr>
            <a:lvl5pPr marL="1828693" indent="0">
              <a:buNone/>
              <a:defRPr sz="1000"/>
            </a:lvl5pPr>
            <a:lvl6pPr marL="2285866" indent="0">
              <a:buNone/>
              <a:defRPr sz="1000"/>
            </a:lvl6pPr>
            <a:lvl7pPr marL="2743040" indent="0">
              <a:buNone/>
              <a:defRPr sz="1000"/>
            </a:lvl7pPr>
            <a:lvl8pPr marL="3200213" indent="0">
              <a:buNone/>
              <a:defRPr sz="1000"/>
            </a:lvl8pPr>
            <a:lvl9pPr marL="3657387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7C2E8-16C5-4FE9-A998-F6B98920B5D4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699F4-C4B1-4BED-9CEE-46D6A86BCF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555521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34CF8-AE5C-4582-B014-AD86E26C45D2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7320C-05FE-4E99-A3DB-2CB9476364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019040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4"/>
            <a:ext cx="262890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61A2A-5C83-4AA4-9595-1F4D40F174E3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678D9-143E-4F8F-B205-DCCBE5C39C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727946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 31">
  <p:cSld name="L 3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94"/>
          <p:cNvSpPr>
            <a:spLocks noGrp="1"/>
          </p:cNvSpPr>
          <p:nvPr>
            <p:ph type="pic" idx="2"/>
          </p:nvPr>
        </p:nvSpPr>
        <p:spPr>
          <a:xfrm>
            <a:off x="914400" y="1198643"/>
            <a:ext cx="4460726" cy="446072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52" tIns="45714" rIns="91452" bIns="91452" anchor="b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52528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_S2">
  <p:cSld name="30_S2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1"/>
          <p:cNvSpPr>
            <a:spLocks noGrp="1"/>
          </p:cNvSpPr>
          <p:nvPr>
            <p:ph type="pic" idx="2"/>
          </p:nvPr>
        </p:nvSpPr>
        <p:spPr>
          <a:xfrm>
            <a:off x="0" y="2330556"/>
            <a:ext cx="6197600" cy="3536844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0" tIns="0" rIns="0" bIns="274382" anchor="b" anchorCtr="0">
            <a:noAutofit/>
          </a:bodyPr>
          <a:lstStyle>
            <a:lvl1pPr marR="0" lvl="0" algn="ctr" rtl="0">
              <a:spcBef>
                <a:spcPts val="533"/>
              </a:spcBef>
              <a:spcAft>
                <a:spcPts val="0"/>
              </a:spcAft>
              <a:buClr>
                <a:srgbClr val="5B5B5B"/>
              </a:buClr>
              <a:buSzPts val="2000"/>
              <a:buFont typeface="Arial"/>
              <a:buNone/>
              <a:defRPr sz="2666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4" name="Google Shape;154;p231"/>
          <p:cNvSpPr>
            <a:spLocks noGrp="1"/>
          </p:cNvSpPr>
          <p:nvPr>
            <p:ph type="pic" idx="3"/>
          </p:nvPr>
        </p:nvSpPr>
        <p:spPr>
          <a:xfrm>
            <a:off x="1608111" y="2608288"/>
            <a:ext cx="2981378" cy="2981378"/>
          </a:xfrm>
          <a:prstGeom prst="rect">
            <a:avLst/>
          </a:prstGeom>
          <a:solidFill>
            <a:srgbClr val="E8E8E8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274382" anchor="b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5B5B5B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5" name="Google Shape;155;p231"/>
          <p:cNvSpPr txBox="1">
            <a:spLocks noGrp="1"/>
          </p:cNvSpPr>
          <p:nvPr>
            <p:ph type="body" idx="1"/>
          </p:nvPr>
        </p:nvSpPr>
        <p:spPr>
          <a:xfrm>
            <a:off x="508001" y="1178428"/>
            <a:ext cx="11157818" cy="23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4" marR="0" lvl="0" indent="-304793" algn="ctr" rtl="0">
              <a:spcBef>
                <a:spcPts val="32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69" marR="0" lvl="1" indent="-304793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3" marR="0" lvl="2" indent="-304793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8" marR="0" lvl="5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7" marR="0" lvl="7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2" marR="0" lvl="8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6" name="Google Shape;156;p231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4798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235716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_S2">
  <p:cSld name="33_S2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4"/>
          <p:cNvSpPr txBox="1">
            <a:spLocks noGrp="1"/>
          </p:cNvSpPr>
          <p:nvPr>
            <p:ph type="body" idx="1"/>
          </p:nvPr>
        </p:nvSpPr>
        <p:spPr>
          <a:xfrm>
            <a:off x="508001" y="1178428"/>
            <a:ext cx="11157818" cy="23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4" marR="0" lvl="0" indent="-304793" algn="ctr" rtl="0">
              <a:spcBef>
                <a:spcPts val="32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69" marR="0" lvl="1" indent="-304793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3" marR="0" lvl="2" indent="-304793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8" marR="0" lvl="5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7" marR="0" lvl="7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2" marR="0" lvl="8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6" name="Google Shape;76;p214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4798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53965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S31">
  <p:cSld name="6_S3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7"/>
          <p:cNvSpPr>
            <a:spLocks noGrp="1"/>
          </p:cNvSpPr>
          <p:nvPr>
            <p:ph type="pic" idx="2"/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5" name="Google Shape;85;p217"/>
          <p:cNvSpPr txBox="1">
            <a:spLocks noGrp="1"/>
          </p:cNvSpPr>
          <p:nvPr>
            <p:ph type="body" idx="1"/>
          </p:nvPr>
        </p:nvSpPr>
        <p:spPr>
          <a:xfrm>
            <a:off x="508001" y="1178428"/>
            <a:ext cx="11157818" cy="23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4" marR="0" lvl="0" indent="-304793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69" marR="0" lvl="1" indent="-304793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3" marR="0" lvl="2" indent="-304793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8" marR="0" lvl="5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7" marR="0" lvl="7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2" marR="0" lvl="8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6" name="Google Shape;86;p217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"/>
              <a:buNone/>
              <a:defRPr sz="4798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81002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2_IMG">
  <p:cSld name="32_IMG"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249"/>
          <p:cNvSpPr>
            <a:spLocks noGrp="1"/>
          </p:cNvSpPr>
          <p:nvPr>
            <p:ph type="pic" idx="2"/>
          </p:nvPr>
        </p:nvSpPr>
        <p:spPr>
          <a:xfrm>
            <a:off x="4575425" y="1693334"/>
            <a:ext cx="7099484" cy="479841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91452" rIns="91452" bIns="640267" anchor="b" anchorCtr="0">
            <a:noAutofit/>
          </a:bodyPr>
          <a:lstStyle>
            <a:lvl1pPr marR="0" lvl="0" algn="ctr" rtl="0">
              <a:spcBef>
                <a:spcPts val="293"/>
              </a:spcBef>
              <a:spcAft>
                <a:spcPts val="0"/>
              </a:spcAft>
              <a:buClr>
                <a:srgbClr val="5B5B5B"/>
              </a:buClr>
              <a:buSzPts val="1100"/>
              <a:buFont typeface="Arial"/>
              <a:buNone/>
              <a:defRPr sz="1466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75" name="Google Shape;975;p249"/>
          <p:cNvSpPr txBox="1">
            <a:spLocks noGrp="1"/>
          </p:cNvSpPr>
          <p:nvPr>
            <p:ph type="body" idx="1"/>
          </p:nvPr>
        </p:nvSpPr>
        <p:spPr>
          <a:xfrm>
            <a:off x="508001" y="1178428"/>
            <a:ext cx="11157818" cy="23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4" marR="0" lvl="0" indent="-304793" algn="ctr" rtl="0">
              <a:spcBef>
                <a:spcPts val="32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69" marR="0" lvl="1" indent="-304793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3" marR="0" lvl="2" indent="-304793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8" marR="0" lvl="5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7" marR="0" lvl="7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2" marR="0" lvl="8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76" name="Google Shape;976;p249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4798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31335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S31">
  <p:cSld name="9_S31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8"/>
          <p:cNvSpPr>
            <a:spLocks noGrp="1"/>
          </p:cNvSpPr>
          <p:nvPr>
            <p:ph type="pic" idx="2"/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18786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S31">
  <p:cSld name="7_S31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6"/>
          <p:cNvSpPr>
            <a:spLocks noGrp="1"/>
          </p:cNvSpPr>
          <p:nvPr>
            <p:ph type="pic" idx="2"/>
          </p:nvPr>
        </p:nvSpPr>
        <p:spPr>
          <a:xfrm>
            <a:off x="4" y="0"/>
            <a:ext cx="5079997" cy="68580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8761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B1E56-2C74-4E50-ACE0-AFC2BAD04CDD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4D1CC-3BB8-4316-9F50-31032085F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06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7910" y="366073"/>
            <a:ext cx="10516182" cy="132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7910" y="1826120"/>
            <a:ext cx="10516182" cy="435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12" y="6356504"/>
            <a:ext cx="2744364" cy="363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C34594-A88A-4743-B1D3-B4C6F41FFB51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9317" y="6356504"/>
            <a:ext cx="4113372" cy="363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731" y="6356504"/>
            <a:ext cx="2744363" cy="363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96255F-5E89-4150-9DF7-A7B8906DD3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96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 spd="slow"/>
  <p:txStyles>
    <p:titleStyle>
      <a:lvl1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2pPr>
      <a:lvl3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3pPr>
      <a:lvl4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4pPr>
      <a:lvl5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5pPr>
      <a:lvl6pPr marL="609402"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6pPr>
      <a:lvl7pPr marL="1218804"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7pPr>
      <a:lvl8pPr marL="1828206"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8pPr>
      <a:lvl9pPr marL="2437608"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526" indent="-228526" algn="l" defTabSz="914103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77" indent="-228526" algn="l" defTabSz="91410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2629" indent="-228526" algn="l" defTabSz="91410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680" indent="-228526" algn="l" defTabSz="91410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2056731" indent="-228526" algn="l" defTabSz="91410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514453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626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8800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973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17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347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9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866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3040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021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7387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7751" y="2037664"/>
            <a:ext cx="11398001" cy="1938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666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Отличительные черты среднего профессионального образования, значимые для проектирования 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666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СИСТЕМЫ воспитательной работы</a:t>
            </a:r>
          </a:p>
        </p:txBody>
      </p:sp>
    </p:spTree>
    <p:extLst>
      <p:ext uri="{BB962C8B-B14F-4D97-AF65-F5344CB8AC3E}">
        <p14:creationId xmlns:p14="http://schemas.microsoft.com/office/powerpoint/2010/main" val="282718543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361432" y="840670"/>
            <a:ext cx="11593525" cy="1437314"/>
          </a:xfrm>
          <a:prstGeom prst="snip2DiagRect">
            <a:avLst>
              <a:gd name="adj1" fmla="val 0"/>
              <a:gd name="adj2" fmla="val 3118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66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Цель СПО </a:t>
            </a:r>
            <a:r>
              <a:rPr lang="ru-RU" sz="1866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подготовка  квалифицированных рабочих или служащих и специалистов среднего звена по всем основным направлениям общественно полезной деятельности в соответствии с потребностями общества и государства, а также удовлетворения потребностей личности в углублении и расширении образования (273-ФЗ в редакции от 08.12.2020, ст. 68)</a:t>
            </a: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361432" y="2781324"/>
            <a:ext cx="11593525" cy="1480747"/>
          </a:xfrm>
          <a:prstGeom prst="snip2DiagRect">
            <a:avLst>
              <a:gd name="adj1" fmla="val 0"/>
              <a:gd name="adj2" fmla="val 3118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66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Особенность СПО </a:t>
            </a:r>
            <a:r>
              <a:rPr lang="ru-RU" sz="1866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состоит в том, что  его результатом становится получение квалификации   квалифицированного рабочего, служащего или специалиста среднего звена, позволяющей «вести профессиональную деятельность в определенной сфере и (или) выполнять работу по конкретным профессии или специальности (273-ФЗ в редакции от 08.12.2020, ст. 2)</a:t>
            </a: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95585" y="4875252"/>
            <a:ext cx="11593525" cy="1201955"/>
          </a:xfrm>
          <a:prstGeom prst="snip2DiagRect">
            <a:avLst>
              <a:gd name="adj1" fmla="val 0"/>
              <a:gd name="adj2" fmla="val 3118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66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Специфика профессионального образования </a:t>
            </a:r>
            <a:r>
              <a:rPr lang="ru-RU" sz="1866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расширяет трактовку воспитания до профессионального, затрагивающего проблематику развития у будущего субъекта труда, как прямо, так и опосредовано необходимых ему в профессиональной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3990346283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370550" y="555895"/>
            <a:ext cx="6051857" cy="615621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99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ЗАКАЗЧИКИ ПРОФЕССИОНАЛЬНОГО ВОСПИТАНИЯ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35778" y="1543736"/>
            <a:ext cx="4799460" cy="650875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ГЛАВНЫЙ ЗАКАЗЧИК - РЫНОК ТРУДА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950199" y="1550772"/>
            <a:ext cx="4799460" cy="650875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ОБУЧАЮЩИЕСЯ, ИХ РОДИТЕЛИ </a:t>
            </a: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(ЗАКОННЫЕ ПРЕДСТАВИТЕЛИ)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4118626" y="1178603"/>
            <a:ext cx="344620" cy="330248"/>
          </a:xfrm>
          <a:prstGeom prst="downArrow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73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8297490" y="1180010"/>
            <a:ext cx="344620" cy="330248"/>
          </a:xfrm>
          <a:prstGeom prst="downArrow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73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53167" y="2809880"/>
            <a:ext cx="6892392" cy="656960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33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РЕЗУЛЬТАТ </a:t>
            </a: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33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ПРОФЕССИОНАЛЬНОГО ОБРАЗОВАНИЯ И ВОСПИТАНИЯ</a:t>
            </a:r>
            <a:endParaRPr lang="ru-RU" sz="1733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4046405" y="3496089"/>
            <a:ext cx="344620" cy="288584"/>
          </a:xfrm>
          <a:prstGeom prst="downArrow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73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8225268" y="3504557"/>
            <a:ext cx="344620" cy="288584"/>
          </a:xfrm>
          <a:prstGeom prst="downArrow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73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98597" y="4167153"/>
            <a:ext cx="4798039" cy="1950043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99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отождествление себя с избранной профессией, включая формирование позитивного образа «себя в профессии», принятие системы ценностей, характерных для данного вида профессиональной деятельности</a:t>
            </a:r>
            <a:endParaRPr lang="ru-RU" sz="1599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877976" y="4183965"/>
            <a:ext cx="4799460" cy="1933231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99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способность гибко реагировать на изменения в обществе и на рынке и готовность к изменению профессионально-жизненной траектории</a:t>
            </a:r>
            <a:endParaRPr lang="ru-RU" sz="1599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77977" y="3791709"/>
            <a:ext cx="4799460" cy="736875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66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профессиональная </a:t>
            </a: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66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мобильность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8597" y="3784673"/>
            <a:ext cx="4799460" cy="743911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66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профессиональная самоидентификация </a:t>
            </a:r>
          </a:p>
        </p:txBody>
      </p:sp>
    </p:spTree>
    <p:extLst>
      <p:ext uri="{BB962C8B-B14F-4D97-AF65-F5344CB8AC3E}">
        <p14:creationId xmlns:p14="http://schemas.microsoft.com/office/powerpoint/2010/main" val="344555887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783824" y="1395422"/>
            <a:ext cx="8151788" cy="6556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99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Личностное и профессионально-личностное развитие человека выступает смысловым центром образования в СПО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3839" y="647628"/>
            <a:ext cx="11368634" cy="379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НАИБОЛЕЕ ЗНАЧИМЫЕ ЦЕННОСТИ СРЕДНЕГО ПРОФЕССИОНАЛЬНОГО ОБРАЗОВАНИЯ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3597" y="1395422"/>
            <a:ext cx="3231872" cy="655663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Ценность самоопределения и самореализации в образовании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783824" y="2303642"/>
            <a:ext cx="8151788" cy="142060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99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Высокая социальная значимость профессиональной квалификации и профессиональной компетентности, подготовленности к выполнению профессиональных задач. Непрерывное самообразование, саморазвитие и профессиональная мобильность в быстро меняющемся мире под влиянием цифровой трансформации, экономическая самостоятельность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6599" y="2303642"/>
            <a:ext cx="3231872" cy="1420609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Ценность профессионализма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783824" y="4013660"/>
            <a:ext cx="8151788" cy="7691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99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Развитие системы социального партнёрства между различными социальными институтами. Развитие системы сетевого взаимодействия в подготовке кадров.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08194" y="4013660"/>
            <a:ext cx="3231872" cy="769108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Ценность социального доверия и партнерства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783824" y="5061407"/>
            <a:ext cx="8151788" cy="12463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99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Признание высокой значимости  для образования социально-экономических и культурных особенностей региона. Направленность образования на развитие каждого человека с учетом его  выраженной индивидуальности, возможности выбора образовательной траектории, расширение возможности обучения по ИУП 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5004" y="5061407"/>
            <a:ext cx="3231872" cy="1246359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Ценность многообразия</a:t>
            </a:r>
          </a:p>
        </p:txBody>
      </p:sp>
    </p:spTree>
    <p:extLst>
      <p:ext uri="{BB962C8B-B14F-4D97-AF65-F5344CB8AC3E}">
        <p14:creationId xmlns:p14="http://schemas.microsoft.com/office/powerpoint/2010/main" val="1146196667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885537" y="47534"/>
            <a:ext cx="10068304" cy="666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ПРИНЦИПЫ  ПОСТРОЕНИЯ ПРОЦЕССА ВОСПИТАНИЯ В ПРОФЕССИОНАЛЬНОЙ ОБРАЗОВАТЕЛЬНОЙ ОРГАНИЗАЦИИ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2174" y="958349"/>
            <a:ext cx="3457534" cy="588384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Принцип общественной направленности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56771" y="1677038"/>
            <a:ext cx="3457534" cy="1012831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Принцип </a:t>
            </a:r>
            <a:r>
              <a:rPr lang="ru-RU" sz="1466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субъектности</a:t>
            </a:r>
            <a:endParaRPr lang="ru-RU" sz="1466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56771" y="2853750"/>
            <a:ext cx="3457534" cy="659826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Принцип соблюдения законности и прав студента и его семьи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872364" y="4715568"/>
            <a:ext cx="8080069" cy="9581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Организация воспитательного процесса через социально значимую и личностно значимую совместную деятельность обучающихся и педагогов, создание условий для получения выпускником необходимого опыта. Приоритет активных и интерактивных методов воспитания, проектной деятельности, самоуправления и т.д.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65176" y="4715568"/>
            <a:ext cx="3457534" cy="958165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Опора на личностно-ориентированный и </a:t>
            </a:r>
            <a:r>
              <a:rPr lang="ru-RU" sz="1466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деятельностный</a:t>
            </a:r>
            <a:r>
              <a:rPr lang="ru-RU" sz="1466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подходы в воспитании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73772" y="3639666"/>
            <a:ext cx="8080069" cy="9511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Организация образовательного процесса на основе уважения к личности студента,  создание условий по расширению профессиональных квалификаций, формирование умения учиться самостоятельно в процессе всей жизни, формирование потребности в непрерывном образовании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8178" y="3639666"/>
            <a:ext cx="3457534" cy="951184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Принцип создания в ПОО психологически комфортной практико-ориентированной среды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873772" y="958349"/>
            <a:ext cx="8080069" cy="5883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Соответствие  характера и содержания воспитания социокультурным потребностям, интересам страны и народа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73772" y="1677038"/>
            <a:ext cx="8080069" cy="10128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Развитие способности студента, выпускника осознавать себя во взаимоотношениях с людьми и миром, оценивать свои действия и предвидеть их последствия. Отстаивать свою нравственную, гражданскую позицию, противостоять внешнему негативному влиянию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73772" y="2853750"/>
            <a:ext cx="8080069" cy="6598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Соблюдение конфиденциальности информации о студенте и семье, приоритета безопасности студента при нахождении в образовательной организации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872363" y="5782033"/>
            <a:ext cx="8080069" cy="9581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Непосредственное участие в воспитательном процессе представителей работодателей – носителей корпоративной культуры, использование при организации воспитательного процесса ресурсного потенциала организаций ДО, общественных организаций и т.д.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66584" y="5792826"/>
            <a:ext cx="3457534" cy="958165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66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Принцип социального и сетевого партнерства</a:t>
            </a:r>
          </a:p>
        </p:txBody>
      </p:sp>
    </p:spTree>
    <p:extLst>
      <p:ext uri="{BB962C8B-B14F-4D97-AF65-F5344CB8AC3E}">
        <p14:creationId xmlns:p14="http://schemas.microsoft.com/office/powerpoint/2010/main" val="4027153053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911425" y="694196"/>
            <a:ext cx="1521992" cy="50403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/>
            <a:r>
              <a:rPr lang="ru-RU" sz="10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273-ФЗ, 304-ФЗ</a:t>
            </a:r>
          </a:p>
          <a:p>
            <a:pPr algn="ctr" defTabSz="1218804"/>
            <a:r>
              <a:rPr lang="ru-RU" sz="10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Указы президента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143340" y="550184"/>
            <a:ext cx="11713298" cy="1080078"/>
          </a:xfrm>
          <a:prstGeom prst="downArrow">
            <a:avLst>
              <a:gd name="adj1" fmla="val 90763"/>
              <a:gd name="adj2" fmla="val 31316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/>
            <a:endParaRPr lang="ru-RU" sz="1866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42059" y="694196"/>
            <a:ext cx="1629742" cy="50403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/>
            <a:r>
              <a:rPr lang="ru-RU" sz="10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ФГОС СПО</a:t>
            </a:r>
          </a:p>
          <a:p>
            <a:pPr algn="ctr" defTabSz="1218804"/>
            <a:r>
              <a:rPr lang="ru-RU" sz="10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Требования работодателей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24019" y="685252"/>
            <a:ext cx="2344055" cy="49331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/>
            <a:r>
              <a:rPr lang="ru-RU" sz="10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Федеральные проекты</a:t>
            </a:r>
          </a:p>
          <a:p>
            <a:pPr algn="ctr" defTabSz="1218804"/>
            <a:r>
              <a:rPr lang="ru-RU" sz="10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НП «Образования» и «Демография»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64089" y="694194"/>
            <a:ext cx="2016224" cy="49331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/>
            <a:r>
              <a:rPr lang="ru-RU" sz="10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Стратегия развития воспитания РФ на период до 2025 г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051161" y="694194"/>
            <a:ext cx="2133406" cy="49331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/>
            <a:r>
              <a:rPr lang="ru-RU" sz="10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Государственные программы (РФ и </a:t>
            </a:r>
          </a:p>
          <a:p>
            <a:pPr algn="ctr" defTabSz="1218804"/>
            <a:r>
              <a:rPr lang="ru-RU" sz="10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Самарской области)</a:t>
            </a:r>
          </a:p>
        </p:txBody>
      </p:sp>
      <p:sp>
        <p:nvSpPr>
          <p:cNvPr id="13" name="Стрелка вверх 12"/>
          <p:cNvSpPr/>
          <p:nvPr/>
        </p:nvSpPr>
        <p:spPr>
          <a:xfrm>
            <a:off x="343769" y="5359972"/>
            <a:ext cx="11521278" cy="1296094"/>
          </a:xfrm>
          <a:prstGeom prst="upArrow">
            <a:avLst>
              <a:gd name="adj1" fmla="val 92780"/>
              <a:gd name="adj2" fmla="val 40259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/>
            <a:endParaRPr lang="ru-RU" sz="1866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840045" y="6008019"/>
            <a:ext cx="1538610" cy="50403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/>
            <a:r>
              <a:rPr lang="ru-RU" sz="10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Материально-технические ресурсы ПОО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568235" y="6008019"/>
            <a:ext cx="1440160" cy="50403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/>
            <a:r>
              <a:rPr lang="ru-RU" sz="10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Кадровые ресурсы ПОО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152412" y="6018743"/>
            <a:ext cx="1872210" cy="49331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/>
            <a:r>
              <a:rPr lang="ru-RU" sz="10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Информационные ресурсы ПОО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264648" y="6008020"/>
            <a:ext cx="3024335" cy="49331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/>
            <a:r>
              <a:rPr lang="ru-RU" sz="10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Сетевые ресурсы социальных партнеров, в том числе работодателей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19832" y="6008019"/>
            <a:ext cx="1730631" cy="50403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/>
            <a:r>
              <a:rPr lang="ru-RU" sz="10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Инфраструктура</a:t>
            </a:r>
          </a:p>
          <a:p>
            <a:pPr algn="ctr" defTabSz="1218804"/>
            <a:r>
              <a:rPr lang="ru-RU" sz="1066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ПОО</a:t>
            </a:r>
          </a:p>
        </p:txBody>
      </p:sp>
      <p:grpSp>
        <p:nvGrpSpPr>
          <p:cNvPr id="30" name="Группа 29"/>
          <p:cNvGrpSpPr/>
          <p:nvPr/>
        </p:nvGrpSpPr>
        <p:grpSpPr>
          <a:xfrm>
            <a:off x="647214" y="1832504"/>
            <a:ext cx="10758858" cy="3420980"/>
            <a:chOff x="257915" y="1469346"/>
            <a:chExt cx="8637651" cy="2566626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257915" y="1469346"/>
              <a:ext cx="8637651" cy="256662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10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733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20" name="Группа 19"/>
            <p:cNvGrpSpPr/>
            <p:nvPr/>
          </p:nvGrpSpPr>
          <p:grpSpPr>
            <a:xfrm>
              <a:off x="4354869" y="1690822"/>
              <a:ext cx="469844" cy="1133106"/>
              <a:chOff x="2784450" y="159288"/>
              <a:chExt cx="233382" cy="1137092"/>
            </a:xfrm>
          </p:grpSpPr>
          <p:sp>
            <p:nvSpPr>
              <p:cNvPr id="25" name="Овал 24"/>
              <p:cNvSpPr/>
              <p:nvPr/>
            </p:nvSpPr>
            <p:spPr>
              <a:xfrm>
                <a:off x="2819791" y="159288"/>
                <a:ext cx="158806" cy="288032"/>
              </a:xfrm>
              <a:prstGeom prst="ellipse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121878" tIns="60939" rIns="121878" bIns="6093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103" eaLnBrk="0" fontAlgn="base" hangingPunct="0">
                  <a:lnSpc>
                    <a:spcPct val="107000"/>
                  </a:lnSpc>
                  <a:spcBef>
                    <a:spcPct val="0"/>
                  </a:spcBef>
                  <a:spcAft>
                    <a:spcPts val="1066"/>
                  </a:spcAft>
                </a:pPr>
                <a:r>
                  <a:rPr lang="ru-RU" sz="1466">
                    <a:solidFill>
                      <a:prstClr val="black"/>
                    </a:solidFill>
                    <a:latin typeface="Calibri"/>
                    <a:ea typeface="Times New Roman"/>
                    <a:cs typeface="Times New Roman"/>
                  </a:rPr>
                  <a:t> </a:t>
                </a:r>
                <a:endParaRPr lang="ru-RU" sz="1466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6" name="Равнобедренный треугольник 25"/>
              <p:cNvSpPr/>
              <p:nvPr/>
            </p:nvSpPr>
            <p:spPr>
              <a:xfrm rot="10800000">
                <a:off x="2784450" y="477825"/>
                <a:ext cx="233382" cy="818555"/>
              </a:xfrm>
              <a:prstGeom prst="triangle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121878" tIns="60939" rIns="121878" bIns="6093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14103" eaLnBrk="0" fontAlgn="base" hangingPunct="0">
                  <a:lnSpc>
                    <a:spcPct val="107000"/>
                  </a:lnSpc>
                  <a:spcBef>
                    <a:spcPct val="0"/>
                  </a:spcBef>
                  <a:spcAft>
                    <a:spcPts val="1066"/>
                  </a:spcAft>
                </a:pPr>
                <a:r>
                  <a:rPr lang="ru-RU" sz="1466">
                    <a:solidFill>
                      <a:prstClr val="black"/>
                    </a:solidFill>
                    <a:latin typeface="Calibri"/>
                    <a:ea typeface="Times New Roman"/>
                    <a:cs typeface="Times New Roman"/>
                  </a:rPr>
                  <a:t> </a:t>
                </a:r>
                <a:endParaRPr lang="ru-RU" sz="1466">
                  <a:solidFill>
                    <a:prstClr val="black"/>
                  </a:solidFill>
                  <a:latin typeface="Calibri"/>
                  <a:ea typeface="Calibri"/>
                  <a:cs typeface="Times New Roman"/>
                </a:endParaRPr>
              </a:p>
            </p:txBody>
          </p:sp>
        </p:grpSp>
        <p:sp>
          <p:nvSpPr>
            <p:cNvPr id="21" name="Скругленный прямоугольник 20"/>
            <p:cNvSpPr/>
            <p:nvPr/>
          </p:nvSpPr>
          <p:spPr>
            <a:xfrm>
              <a:off x="5329643" y="1588613"/>
              <a:ext cx="3388090" cy="1203679"/>
            </a:xfrm>
            <a:prstGeom prst="roundRect">
              <a:avLst/>
            </a:prstGeom>
            <a:noFill/>
            <a:ln w="3175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rot="0" spcFirstLastPara="0" vert="horz" wrap="square" lIns="121878" tIns="60939" rIns="121878" bIns="6093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3" eaLnBrk="0" fontAlgn="base" hangingPunct="0">
                <a:lnSpc>
                  <a:spcPct val="107000"/>
                </a:lnSpc>
                <a:spcBef>
                  <a:spcPct val="0"/>
                </a:spcBef>
              </a:pPr>
              <a:r>
                <a:rPr lang="ru-RU" sz="1333" b="1" dirty="0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ПК</a:t>
              </a:r>
            </a:p>
            <a:p>
              <a:pPr algn="ctr" defTabSz="914103" eaLnBrk="0" fontAlgn="base" hangingPunct="0">
                <a:lnSpc>
                  <a:spcPct val="107000"/>
                </a:lnSpc>
                <a:spcBef>
                  <a:spcPct val="0"/>
                </a:spcBef>
              </a:pPr>
              <a:r>
                <a:rPr lang="ru-RU" sz="1333" dirty="0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Проф. компетенции / </a:t>
              </a:r>
              <a:r>
                <a:rPr lang="en-US" sz="1333" dirty="0" err="1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HardSkills</a:t>
              </a:r>
              <a:endParaRPr lang="ru-RU" sz="1333" dirty="0">
                <a:solidFill>
                  <a:prstClr val="black"/>
                </a:solidFill>
                <a:latin typeface="Montserrat" panose="00000500000000000000" pitchFamily="2" charset="-52"/>
                <a:ea typeface="Calibri"/>
              </a:endParaRPr>
            </a:p>
            <a:p>
              <a:pPr marL="234874" indent="-234874" defTabSz="914103" eaLnBrk="0" fontAlgn="base" hangingPunct="0">
                <a:lnSpc>
                  <a:spcPct val="107000"/>
                </a:lnSpc>
                <a:spcBef>
                  <a:spcPct val="0"/>
                </a:spcBef>
                <a:buFont typeface="Arial" pitchFamily="34" charset="0"/>
                <a:buChar char="•"/>
                <a:tabLst>
                  <a:tab pos="361833" algn="l"/>
                </a:tabLst>
              </a:pPr>
              <a:r>
                <a:rPr lang="ru-RU" sz="1333" dirty="0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навыки по выбранной профессии;</a:t>
              </a:r>
            </a:p>
            <a:p>
              <a:pPr marL="234874" indent="-234874" defTabSz="914103" eaLnBrk="0" fontAlgn="base" hangingPunct="0">
                <a:lnSpc>
                  <a:spcPct val="107000"/>
                </a:lnSpc>
                <a:spcBef>
                  <a:spcPct val="0"/>
                </a:spcBef>
                <a:buFont typeface="Arial" pitchFamily="34" charset="0"/>
                <a:buChar char="•"/>
                <a:tabLst>
                  <a:tab pos="361833" algn="l"/>
                </a:tabLst>
              </a:pPr>
              <a:r>
                <a:rPr lang="ru-RU" sz="1333" dirty="0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дополнительные квалификации;</a:t>
              </a:r>
            </a:p>
            <a:p>
              <a:pPr marL="234874" indent="-234874" defTabSz="914103" eaLnBrk="0" fontAlgn="base" hangingPunct="0">
                <a:lnSpc>
                  <a:spcPct val="107000"/>
                </a:lnSpc>
                <a:spcBef>
                  <a:spcPct val="0"/>
                </a:spcBef>
                <a:buFont typeface="Arial" pitchFamily="34" charset="0"/>
                <a:buChar char="•"/>
                <a:tabLst>
                  <a:tab pos="361833" algn="l"/>
                </a:tabLst>
              </a:pPr>
              <a:r>
                <a:rPr lang="ru-RU" sz="1333" dirty="0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опыт участия в </a:t>
              </a:r>
              <a:r>
                <a:rPr lang="en-US" sz="1333" dirty="0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WSR</a:t>
              </a:r>
              <a:endParaRPr lang="ru-RU" sz="1333" dirty="0">
                <a:solidFill>
                  <a:prstClr val="black"/>
                </a:solidFill>
                <a:latin typeface="Montserrat" panose="00000500000000000000" pitchFamily="2" charset="-52"/>
                <a:ea typeface="Calibri"/>
              </a:endParaRPr>
            </a:p>
          </p:txBody>
        </p:sp>
        <p:sp>
          <p:nvSpPr>
            <p:cNvPr id="22" name="Скругленный прямоугольник 21"/>
            <p:cNvSpPr/>
            <p:nvPr/>
          </p:nvSpPr>
          <p:spPr>
            <a:xfrm>
              <a:off x="470035" y="1588613"/>
              <a:ext cx="3289160" cy="1211848"/>
            </a:xfrm>
            <a:prstGeom prst="roundRect">
              <a:avLst/>
            </a:prstGeom>
            <a:noFill/>
            <a:ln w="3175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rot="0" spcFirstLastPara="0" vert="horz" wrap="square" lIns="121878" tIns="60939" rIns="121878" bIns="6093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3" eaLnBrk="0" fontAlgn="base" hangingPunct="0">
                <a:lnSpc>
                  <a:spcPct val="107000"/>
                </a:lnSpc>
                <a:spcBef>
                  <a:spcPct val="0"/>
                </a:spcBef>
              </a:pPr>
              <a:r>
                <a:rPr lang="ru-RU" sz="1333" b="1" dirty="0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ОК</a:t>
              </a:r>
            </a:p>
            <a:p>
              <a:pPr algn="ctr" defTabSz="914103" eaLnBrk="0" fontAlgn="base" hangingPunct="0">
                <a:lnSpc>
                  <a:spcPct val="107000"/>
                </a:lnSpc>
                <a:spcBef>
                  <a:spcPct val="0"/>
                </a:spcBef>
              </a:pPr>
              <a:r>
                <a:rPr lang="ru-RU" sz="1333" dirty="0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Общие компетенции / </a:t>
              </a:r>
              <a:r>
                <a:rPr lang="en-US" sz="1333" dirty="0" err="1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SoftSkills</a:t>
              </a:r>
              <a:r>
                <a:rPr lang="ru-RU" sz="1333" dirty="0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 </a:t>
              </a:r>
              <a:endParaRPr lang="ru-RU" sz="1599" dirty="0">
                <a:solidFill>
                  <a:prstClr val="black"/>
                </a:solidFill>
                <a:latin typeface="Montserrat" panose="00000500000000000000" pitchFamily="2" charset="-52"/>
                <a:ea typeface="Calibri"/>
              </a:endParaRPr>
            </a:p>
            <a:p>
              <a:pPr marL="234874" indent="-234874" defTabSz="914103" eaLnBrk="0" fontAlgn="base" hangingPunct="0">
                <a:lnSpc>
                  <a:spcPct val="107000"/>
                </a:lnSpc>
                <a:spcBef>
                  <a:spcPct val="0"/>
                </a:spcBef>
                <a:buFont typeface="Arial" pitchFamily="34" charset="0"/>
                <a:buChar char="•"/>
                <a:tabLst>
                  <a:tab pos="361833" algn="l"/>
                </a:tabLst>
              </a:pPr>
              <a:r>
                <a:rPr lang="ru-RU" sz="1333" dirty="0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коммуникативные умения;</a:t>
              </a:r>
            </a:p>
            <a:p>
              <a:pPr marL="234874" indent="-234874" defTabSz="914103" eaLnBrk="0" fontAlgn="base" hangingPunct="0">
                <a:lnSpc>
                  <a:spcPct val="107000"/>
                </a:lnSpc>
                <a:spcBef>
                  <a:spcPct val="0"/>
                </a:spcBef>
                <a:buFont typeface="Arial" pitchFamily="34" charset="0"/>
                <a:buChar char="•"/>
                <a:tabLst>
                  <a:tab pos="361833" algn="l"/>
                </a:tabLst>
              </a:pPr>
              <a:r>
                <a:rPr lang="ru-RU" sz="1333" dirty="0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личностные умения;</a:t>
              </a:r>
            </a:p>
            <a:p>
              <a:pPr marL="234874" indent="-234874" defTabSz="914103" eaLnBrk="0" fontAlgn="base" hangingPunct="0">
                <a:lnSpc>
                  <a:spcPct val="107000"/>
                </a:lnSpc>
                <a:spcBef>
                  <a:spcPct val="0"/>
                </a:spcBef>
                <a:buFont typeface="Arial" pitchFamily="34" charset="0"/>
                <a:buChar char="•"/>
                <a:tabLst>
                  <a:tab pos="361833" algn="l"/>
                </a:tabLst>
              </a:pPr>
              <a:r>
                <a:rPr lang="ru-RU" sz="1333" dirty="0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навыки самоорганизации и т.д.</a:t>
              </a: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2694480" y="2900338"/>
              <a:ext cx="3754766" cy="1099437"/>
            </a:xfrm>
            <a:prstGeom prst="roundRect">
              <a:avLst/>
            </a:prstGeom>
            <a:noFill/>
            <a:ln w="3175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rot="0" spcFirstLastPara="0" vert="horz" wrap="square" lIns="121878" tIns="60939" rIns="121878" bIns="6093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3" eaLnBrk="0" fontAlgn="base" hangingPunct="0">
                <a:lnSpc>
                  <a:spcPct val="107000"/>
                </a:lnSpc>
                <a:spcBef>
                  <a:spcPct val="0"/>
                </a:spcBef>
              </a:pPr>
              <a:r>
                <a:rPr lang="ru-RU" sz="1333" b="1" dirty="0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ЛР</a:t>
              </a:r>
            </a:p>
            <a:p>
              <a:pPr algn="ctr" defTabSz="914103" eaLnBrk="0" fontAlgn="base" hangingPunct="0">
                <a:lnSpc>
                  <a:spcPct val="107000"/>
                </a:lnSpc>
                <a:spcBef>
                  <a:spcPct val="0"/>
                </a:spcBef>
              </a:pPr>
              <a:r>
                <a:rPr lang="ru-RU" sz="1333" dirty="0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Личностные результаты</a:t>
              </a:r>
            </a:p>
            <a:p>
              <a:pPr defTabSz="914103" eaLnBrk="0" fontAlgn="base" hangingPunct="0">
                <a:lnSpc>
                  <a:spcPct val="107000"/>
                </a:lnSpc>
                <a:spcBef>
                  <a:spcPct val="0"/>
                </a:spcBef>
                <a:buFont typeface="Arial"/>
                <a:buChar char="•"/>
                <a:tabLst>
                  <a:tab pos="609402" algn="l"/>
                </a:tabLst>
              </a:pPr>
              <a:r>
                <a:rPr lang="ru-RU" sz="1333" dirty="0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ЛР 1. Осознающий себя гражданином и защитником великой страны</a:t>
              </a:r>
            </a:p>
            <a:p>
              <a:pPr defTabSz="914103" eaLnBrk="0" fontAlgn="base" hangingPunct="0">
                <a:lnSpc>
                  <a:spcPct val="107000"/>
                </a:lnSpc>
                <a:spcBef>
                  <a:spcPct val="0"/>
                </a:spcBef>
                <a:buFont typeface="Arial"/>
                <a:buChar char="•"/>
                <a:tabLst>
                  <a:tab pos="609402" algn="l"/>
                </a:tabLst>
              </a:pPr>
              <a:r>
                <a:rPr lang="ru-RU" sz="1333" dirty="0">
                  <a:solidFill>
                    <a:prstClr val="black"/>
                  </a:solidFill>
                  <a:latin typeface="Montserrat" panose="00000500000000000000" pitchFamily="2" charset="-52"/>
                  <a:ea typeface="Calibri"/>
                </a:rPr>
                <a:t>ЛР 2. Проявляющий активную гражданскую позицию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619203" y="1168487"/>
            <a:ext cx="2802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Нормативная база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22332" y="5557483"/>
            <a:ext cx="2802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Ресурсы</a:t>
            </a:r>
          </a:p>
        </p:txBody>
      </p:sp>
    </p:spTree>
    <p:extLst>
      <p:ext uri="{BB962C8B-B14F-4D97-AF65-F5344CB8AC3E}">
        <p14:creationId xmlns:p14="http://schemas.microsoft.com/office/powerpoint/2010/main" val="1538249872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доклад 04.06-Ефимова С.А. [Режим совместимости]" id="{91CCA84D-C246-4382-BB93-65BA9C5BAE9E}" vid="{93F9F560-CF55-4F38-9364-501DDD533A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634</Words>
  <Application>Microsoft Office PowerPoint</Application>
  <PresentationFormat>Широкоэкранный</PresentationFormat>
  <Paragraphs>71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Montserrat</vt:lpstr>
      <vt:lpstr>Roboto</vt:lpstr>
      <vt:lpstr>Times New Roman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Владимировна Иванушкина</dc:creator>
  <cp:lastModifiedBy>Екатерина Владимировна Иванушкина</cp:lastModifiedBy>
  <cp:revision>1</cp:revision>
  <dcterms:created xsi:type="dcterms:W3CDTF">2023-02-21T14:21:34Z</dcterms:created>
  <dcterms:modified xsi:type="dcterms:W3CDTF">2023-02-21T14:21:46Z</dcterms:modified>
</cp:coreProperties>
</file>