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333" r:id="rId3"/>
    <p:sldId id="257" r:id="rId4"/>
    <p:sldId id="334" r:id="rId5"/>
    <p:sldId id="335" r:id="rId6"/>
    <p:sldId id="336" r:id="rId7"/>
    <p:sldId id="332" r:id="rId8"/>
    <p:sldId id="258" r:id="rId9"/>
    <p:sldId id="259" r:id="rId10"/>
    <p:sldId id="260" r:id="rId11"/>
    <p:sldId id="261" r:id="rId12"/>
    <p:sldId id="262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22" r:id="rId35"/>
    <p:sldId id="318" r:id="rId36"/>
    <p:sldId id="319" r:id="rId37"/>
    <p:sldId id="320" r:id="rId38"/>
    <p:sldId id="331" r:id="rId39"/>
    <p:sldId id="321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7" r:id="rId49"/>
    <p:sldId id="338" r:id="rId50"/>
    <p:sldId id="339" r:id="rId51"/>
    <p:sldId id="340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1384" autoAdjust="0"/>
  </p:normalViewPr>
  <p:slideViewPr>
    <p:cSldViewPr>
      <p:cViewPr>
        <p:scale>
          <a:sx n="60" d="100"/>
          <a:sy n="60" d="100"/>
        </p:scale>
        <p:origin x="1806" y="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429B266-99AD-4531-9063-F28004704B77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F116725-F990-4546-8F29-EDD703CEE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B266-99AD-4531-9063-F28004704B77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6725-F990-4546-8F29-EDD703CEE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B266-99AD-4531-9063-F28004704B77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6725-F990-4546-8F29-EDD703CEE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429B266-99AD-4531-9063-F28004704B77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F116725-F990-4546-8F29-EDD703CEE1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429B266-99AD-4531-9063-F28004704B77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F116725-F990-4546-8F29-EDD703CEE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B266-99AD-4531-9063-F28004704B77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6725-F990-4546-8F29-EDD703CEE1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B266-99AD-4531-9063-F28004704B77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6725-F990-4546-8F29-EDD703CEE1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29B266-99AD-4531-9063-F28004704B77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116725-F990-4546-8F29-EDD703CEE1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B266-99AD-4531-9063-F28004704B77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6725-F990-4546-8F29-EDD703CEE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429B266-99AD-4531-9063-F28004704B77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F116725-F990-4546-8F29-EDD703CEE1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29B266-99AD-4531-9063-F28004704B77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F116725-F990-4546-8F29-EDD703CEE1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429B266-99AD-4531-9063-F28004704B77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F116725-F990-4546-8F29-EDD703CEE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probolezny.ru/serdechnaya-nedostatochnos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probolezny.ru/stenokardiya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probolezny.ru/osteohondroz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D%D0%B5%D0%BA%D1%80%D0%BE%D0%B7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ru.wikipedia.org/wiki/%D0%98%D1%88%D0%B5%D0%BC%D0%B8%D1%87%D0%B5%D1%81%D0%BA%D0%B0%D1%8F_%D0%B1%D0%BE%D0%BB%D0%B5%D0%B7%D0%BD%D1%8C_%D1%81%D0%B5%D1%80%D0%B4%D1%86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hyperlink" Target="https://ru.wikipedia.org/wiki/%D0%9A%D1%80%D0%BE%D0%B2%D0%BE%D1%81%D0%BD%D0%B0%D0%B1%D0%B6%D0%B5%D0%BD%D0%B8%D0%B5_%D1%81%D0%B5%D1%80%D0%B4%D1%86%D0%B0" TargetMode="External"/><Relationship Id="rId4" Type="http://schemas.openxmlformats.org/officeDocument/2006/relationships/hyperlink" Target="https://ru.wikipedia.org/wiki/%D0%9C%D0%B8%D0%BE%D0%BA%D0%B0%D1%80%D0%B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214446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 области 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Сызранский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медико-гуманитарный колледж»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1785926"/>
            <a:ext cx="6543724" cy="2214578"/>
          </a:xfrm>
        </p:spPr>
        <p:txBody>
          <a:bodyPr>
            <a:normAutofit/>
          </a:bodyPr>
          <a:lstStyle/>
          <a:p>
            <a:pPr algn="ctr"/>
            <a:r>
              <a:rPr lang="ru-RU" sz="2800" b="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Электронное учебное пособие</a:t>
            </a:r>
          </a:p>
          <a:p>
            <a:pPr algn="ctr"/>
            <a:r>
              <a:rPr lang="ru-RU" sz="2800" b="0" dirty="0">
                <a:solidFill>
                  <a:srgbClr val="0070C0"/>
                </a:solidFill>
                <a:latin typeface="Impact" pitchFamily="34" charset="0"/>
                <a:cs typeface="Times New Roman" pitchFamily="18" charset="0"/>
              </a:rPr>
              <a:t>по теме «Инфаркт миокарда»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78991" y="4057233"/>
            <a:ext cx="35650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</a:t>
            </a:r>
          </a:p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Баринова Юлия Юрьевна</a:t>
            </a:r>
          </a:p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Салмина Валентина Васильевна,</a:t>
            </a:r>
          </a:p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</a:t>
            </a:r>
            <a:b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6" y="642939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Сызрань, 2022 г</a:t>
            </a:r>
            <a:r>
              <a:rPr lang="ru-RU" dirty="0"/>
              <a:t>. </a:t>
            </a:r>
          </a:p>
        </p:txBody>
      </p:sp>
      <p:graphicFrame>
        <p:nvGraphicFramePr>
          <p:cNvPr id="6" name="rectole0000000002">
            <a:extLst>
              <a:ext uri="{FF2B5EF4-FFF2-40B4-BE49-F238E27FC236}">
                <a16:creationId xmlns:a16="http://schemas.microsoft.com/office/drawing/2014/main" id="{539DAC60-0A5D-8644-CE50-1177FCE512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411981"/>
              </p:ext>
            </p:extLst>
          </p:nvPr>
        </p:nvGraphicFramePr>
        <p:xfrm>
          <a:off x="467544" y="3428999"/>
          <a:ext cx="2592288" cy="286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Картинка" r:id="rId2" imgW="0" imgH="0" progId="StaticMetafile">
                  <p:embed/>
                </p:oleObj>
              </mc:Choice>
              <mc:Fallback>
                <p:oleObj name="Картинка" r:id="rId2" imgW="0" imgH="0" progId="StaticMetafile">
                  <p:embed/>
                  <p:pic>
                    <p:nvPicPr>
                      <p:cNvPr id="26625" name="rectole00000000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428999"/>
                        <a:ext cx="2592288" cy="2868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714356"/>
            <a:ext cx="8503920" cy="4670312"/>
          </a:xfrm>
        </p:spPr>
        <p:txBody>
          <a:bodyPr/>
          <a:lstStyle/>
          <a:p>
            <a:r>
              <a:rPr lang="ru-RU" sz="2500" dirty="0">
                <a:solidFill>
                  <a:srgbClr val="0070C0"/>
                </a:solidFill>
                <a:latin typeface="Impact" pitchFamily="34" charset="0"/>
              </a:rPr>
              <a:t>А 5% приходится на длительный стеноз коронарной артерии. В очень редких случаях инфаркт миокарда возникает в результате эмболии коронарного сосуда при эндо­кардитах или септических тромбофлебитах, на почве воспалительных поражений коронарных артерий -ревматического или сифилитического </a:t>
            </a:r>
            <a:r>
              <a:rPr lang="ru-RU" sz="2500" dirty="0" err="1">
                <a:solidFill>
                  <a:srgbClr val="0070C0"/>
                </a:solidFill>
                <a:latin typeface="Impact" pitchFamily="34" charset="0"/>
              </a:rPr>
              <a:t>коронарита</a:t>
            </a:r>
            <a:r>
              <a:rPr lang="ru-RU" sz="2500" dirty="0">
                <a:solidFill>
                  <a:srgbClr val="0070C0"/>
                </a:solidFill>
                <a:latin typeface="Impact" pitchFamily="34" charset="0"/>
              </a:rPr>
              <a:t>, </a:t>
            </a:r>
            <a:r>
              <a:rPr lang="ru-RU" sz="2500" dirty="0" err="1">
                <a:solidFill>
                  <a:srgbClr val="0070C0"/>
                </a:solidFill>
                <a:latin typeface="Impact" pitchFamily="34" charset="0"/>
              </a:rPr>
              <a:t>облитерирующего</a:t>
            </a:r>
            <a:r>
              <a:rPr lang="ru-RU" sz="2500" dirty="0">
                <a:solidFill>
                  <a:srgbClr val="0070C0"/>
                </a:solidFill>
                <a:latin typeface="Impact" pitchFamily="34" charset="0"/>
              </a:rPr>
              <a:t> эндартериита, узелкового периартериита.</a:t>
            </a:r>
          </a:p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4282" y="-142900"/>
            <a:ext cx="8686800" cy="85723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ЭТИОЛОГИЯ</a:t>
            </a:r>
          </a:p>
        </p:txBody>
      </p:sp>
      <p:pic>
        <p:nvPicPr>
          <p:cNvPr id="8" name="Рисунок 7" descr="C:\Users\admi\Desktop\диплом\book-ibs_gl-8_r-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571876"/>
            <a:ext cx="507209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 descr="transmuralniy-inf-m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429000"/>
            <a:ext cx="4762500" cy="242889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0"/>
            <a:ext cx="7467600" cy="642939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2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Классификация инфаркта миокарда:</a:t>
            </a:r>
          </a:p>
          <a:p>
            <a:pPr>
              <a:buNone/>
            </a:pP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1) По величине и глубине поражения сердечной мышцы:</a:t>
            </a:r>
          </a:p>
          <a:p>
            <a:r>
              <a:rPr lang="ru-RU" sz="22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трансмуральный</a:t>
            </a:r>
            <a:r>
              <a:rPr lang="ru-RU" sz="22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 инфаркт миокарда </a:t>
            </a: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(с зубцом Q) очаг некроза захватывает либо всю толщу сердечной мышцы от субэндокардиальных до </a:t>
            </a:r>
            <a:r>
              <a:rPr lang="ru-RU" sz="2200" dirty="0" err="1">
                <a:solidFill>
                  <a:srgbClr val="0070C0"/>
                </a:solidFill>
                <a:latin typeface="Impact" pitchFamily="34" charset="0"/>
              </a:rPr>
              <a:t>субэпикардиальных</a:t>
            </a: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 слоев миокарда, либо большую его часть, что находит свое отражение на поверхностной ЭКГ в виде формирования патологического зубца Q или комплекса QS в нескольких электрокардиографических отведениях. Отсюда и синоним </a:t>
            </a:r>
            <a:r>
              <a:rPr lang="ru-RU" sz="2200" dirty="0" err="1">
                <a:solidFill>
                  <a:srgbClr val="0070C0"/>
                </a:solidFill>
                <a:latin typeface="Impact" pitchFamily="34" charset="0"/>
              </a:rPr>
              <a:t>трансмурального</a:t>
            </a: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 ИМ - “инфаркт миокарда с зубцом Q”. </a:t>
            </a:r>
          </a:p>
          <a:p>
            <a:pPr>
              <a:buNone/>
            </a:pP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Как правило, такое</a:t>
            </a:r>
          </a:p>
          <a:p>
            <a:pPr>
              <a:buNone/>
            </a:pP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 повреждение сердечной </a:t>
            </a:r>
          </a:p>
          <a:p>
            <a:pPr>
              <a:buNone/>
            </a:pP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мышцы достаточно </a:t>
            </a:r>
          </a:p>
          <a:p>
            <a:pPr>
              <a:buNone/>
            </a:pP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обширно и очаг некроза </a:t>
            </a:r>
          </a:p>
          <a:p>
            <a:pPr>
              <a:buNone/>
            </a:pP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распространяется на 2 </a:t>
            </a:r>
          </a:p>
          <a:p>
            <a:pPr>
              <a:buNone/>
            </a:pP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и больше</a:t>
            </a:r>
          </a:p>
          <a:p>
            <a:pPr>
              <a:buNone/>
            </a:pP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 сегментов ЛЖ (крупноочаговый ИМ).</a:t>
            </a:r>
          </a:p>
          <a:p>
            <a:endParaRPr lang="ru-RU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214810" y="6550223"/>
            <a:ext cx="4727000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Периинфарктная зона при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трансмуральном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инфаркте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7467600" cy="487375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2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Классификация инфаркта миокарда</a:t>
            </a:r>
          </a:p>
          <a:p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</a:t>
            </a:r>
            <a:r>
              <a:rPr lang="ru-RU" dirty="0"/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нетрансмуральный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 инфаркт миокарда  </a:t>
            </a:r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(без зубца Q) очаг некроза захватывает только субэндокардиальные или </a:t>
            </a:r>
            <a:r>
              <a:rPr lang="ru-RU" dirty="0" err="1">
                <a:solidFill>
                  <a:srgbClr val="0070C0"/>
                </a:solidFill>
                <a:latin typeface="Impact" pitchFamily="34" charset="0"/>
              </a:rPr>
              <a:t>интрамуральные</a:t>
            </a:r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 отделы ЛЖ и не сопровождается патологическими изменениями комплекса QRS (“инфаркт миокарда без зубца Q”). В большинстве случаев ИМ без зубца Q существенно меньше по протяженности, чем </a:t>
            </a:r>
            <a:r>
              <a:rPr lang="ru-RU" dirty="0" err="1">
                <a:solidFill>
                  <a:srgbClr val="0070C0"/>
                </a:solidFill>
                <a:latin typeface="Impact" pitchFamily="34" charset="0"/>
              </a:rPr>
              <a:t>трансмуральный</a:t>
            </a:r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 инфаркт, хотя нередко встречаются случаи обширного субэндокардиального ИМ, распространяющегося на несколько сегментов ЛЖ, но затрагивающего только субэндокардиальные слои миокарда.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428604"/>
            <a:ext cx="7467600" cy="487375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4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Классификация инфаркта миокарда</a:t>
            </a:r>
          </a:p>
          <a:p>
            <a:pPr>
              <a:buNone/>
            </a:pPr>
            <a:r>
              <a:rPr lang="ru-RU" sz="2800" dirty="0">
                <a:solidFill>
                  <a:srgbClr val="0070C0"/>
                </a:solidFill>
                <a:latin typeface="Impact" pitchFamily="34" charset="0"/>
              </a:rPr>
              <a:t>2) По типу:</a:t>
            </a:r>
          </a:p>
          <a:p>
            <a:pPr lvl="0"/>
            <a:r>
              <a:rPr lang="ru-RU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первичный</a:t>
            </a:r>
            <a:r>
              <a:rPr lang="ru-RU" sz="2800" dirty="0">
                <a:solidFill>
                  <a:srgbClr val="0070C0"/>
                </a:solidFill>
                <a:latin typeface="Impact" pitchFamily="34" charset="0"/>
              </a:rPr>
              <a:t>  - </a:t>
            </a:r>
            <a:r>
              <a:rPr lang="ru-RU" sz="2800" dirty="0" err="1">
                <a:solidFill>
                  <a:srgbClr val="0070C0"/>
                </a:solidFill>
                <a:latin typeface="Impact" pitchFamily="34" charset="0"/>
              </a:rPr>
              <a:t>первичный</a:t>
            </a:r>
            <a:r>
              <a:rPr lang="ru-RU" sz="2800" dirty="0">
                <a:solidFill>
                  <a:srgbClr val="0070C0"/>
                </a:solidFill>
                <a:latin typeface="Impact" pitchFamily="34" charset="0"/>
              </a:rPr>
              <a:t> ИМ диагностируется при отсутствии анамнестических и инструментальных признаков перенесенного в прошлом ИМ).</a:t>
            </a:r>
          </a:p>
          <a:p>
            <a:pPr lvl="0"/>
            <a:r>
              <a:rPr lang="ru-RU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повторный  </a:t>
            </a:r>
            <a:r>
              <a:rPr lang="ru-RU" sz="2800" dirty="0">
                <a:solidFill>
                  <a:srgbClr val="0070C0"/>
                </a:solidFill>
                <a:latin typeface="Impact" pitchFamily="34" charset="0"/>
              </a:rPr>
              <a:t>-повторный ИМ диагностируется в тех случаях, когда у больного, у которого имеются документированные сведения о перенесенном в прошлом ИМ, появляются достоверные признаки нового очага некроза, чаще формирующегося в бассейне других КА в сроки, превышающие 28 дней с момента возникновения предыдущего инфаркта).</a:t>
            </a:r>
          </a:p>
          <a:p>
            <a:pPr lvl="0"/>
            <a:r>
              <a:rPr lang="ru-RU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рецидивирующий </a:t>
            </a:r>
            <a:r>
              <a:rPr lang="ru-RU" sz="2800" dirty="0">
                <a:solidFill>
                  <a:srgbClr val="0070C0"/>
                </a:solidFill>
                <a:latin typeface="Impact" pitchFamily="34" charset="0"/>
              </a:rPr>
              <a:t> - при рецидивирующем ИМ клинико-лабораторные и инструментальные признаки формирования новых очагов некроза появляются в сроки от 72 часов (3 суток) до 28 дней после развития ИМ, до окончания основных процессов его рубцевания).</a:t>
            </a:r>
          </a:p>
          <a:p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2675" y="4752975"/>
            <a:ext cx="29813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571480"/>
            <a:ext cx="7467600" cy="487375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44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Классификация инфаркта миокарда</a:t>
            </a:r>
          </a:p>
          <a:p>
            <a:pPr>
              <a:buNone/>
            </a:pPr>
            <a:r>
              <a:rPr lang="ru-RU" sz="3100" dirty="0">
                <a:solidFill>
                  <a:srgbClr val="0070C0"/>
                </a:solidFill>
                <a:latin typeface="Impact" pitchFamily="34" charset="0"/>
              </a:rPr>
              <a:t>3) По локализации ИМ выделяют: </a:t>
            </a:r>
          </a:p>
          <a:p>
            <a:r>
              <a:rPr lang="ru-RU" sz="3100" dirty="0">
                <a:solidFill>
                  <a:srgbClr val="0070C0"/>
                </a:solidFill>
                <a:latin typeface="Impact" pitchFamily="34" charset="0"/>
              </a:rPr>
              <a:t>-</a:t>
            </a:r>
            <a:r>
              <a:rPr lang="ru-RU" sz="3100" dirty="0" err="1">
                <a:solidFill>
                  <a:srgbClr val="0070C0"/>
                </a:solidFill>
                <a:latin typeface="Impact" pitchFamily="34" charset="0"/>
              </a:rPr>
              <a:t>переднесептальный</a:t>
            </a:r>
            <a:r>
              <a:rPr lang="ru-RU" sz="3100" dirty="0">
                <a:solidFill>
                  <a:srgbClr val="0070C0"/>
                </a:solidFill>
                <a:latin typeface="Impact" pitchFamily="34" charset="0"/>
              </a:rPr>
              <a:t> (</a:t>
            </a:r>
            <a:r>
              <a:rPr lang="ru-RU" sz="3100" dirty="0" err="1">
                <a:solidFill>
                  <a:srgbClr val="0070C0"/>
                </a:solidFill>
                <a:latin typeface="Impact" pitchFamily="34" charset="0"/>
              </a:rPr>
              <a:t>переднеперегородочный</a:t>
            </a:r>
            <a:r>
              <a:rPr lang="ru-RU" sz="3100" dirty="0">
                <a:solidFill>
                  <a:srgbClr val="0070C0"/>
                </a:solidFill>
                <a:latin typeface="Impact" pitchFamily="34" charset="0"/>
              </a:rPr>
              <a:t>); </a:t>
            </a:r>
          </a:p>
          <a:p>
            <a:r>
              <a:rPr lang="ru-RU" sz="3100" dirty="0">
                <a:solidFill>
                  <a:srgbClr val="0070C0"/>
                </a:solidFill>
                <a:latin typeface="Impact" pitchFamily="34" charset="0"/>
              </a:rPr>
              <a:t>-передневерхушечный; </a:t>
            </a:r>
          </a:p>
          <a:p>
            <a:r>
              <a:rPr lang="ru-RU" sz="3100" dirty="0">
                <a:solidFill>
                  <a:srgbClr val="0070C0"/>
                </a:solidFill>
                <a:latin typeface="Impact" pitchFamily="34" charset="0"/>
              </a:rPr>
              <a:t>-переднебоковой; </a:t>
            </a:r>
          </a:p>
          <a:p>
            <a:r>
              <a:rPr lang="ru-RU" sz="3100" dirty="0">
                <a:solidFill>
                  <a:srgbClr val="0070C0"/>
                </a:solidFill>
                <a:latin typeface="Impact" pitchFamily="34" charset="0"/>
              </a:rPr>
              <a:t>-</a:t>
            </a:r>
            <a:r>
              <a:rPr lang="ru-RU" sz="3100" dirty="0" err="1">
                <a:solidFill>
                  <a:srgbClr val="0070C0"/>
                </a:solidFill>
                <a:latin typeface="Impact" pitchFamily="34" charset="0"/>
              </a:rPr>
              <a:t>переднебазальный</a:t>
            </a:r>
            <a:r>
              <a:rPr lang="ru-RU" sz="3100" dirty="0">
                <a:solidFill>
                  <a:srgbClr val="0070C0"/>
                </a:solidFill>
                <a:latin typeface="Impact" pitchFamily="34" charset="0"/>
              </a:rPr>
              <a:t> (высокий передний); </a:t>
            </a:r>
          </a:p>
          <a:p>
            <a:r>
              <a:rPr lang="ru-RU" sz="3100" dirty="0">
                <a:solidFill>
                  <a:srgbClr val="0070C0"/>
                </a:solidFill>
                <a:latin typeface="Impact" pitchFamily="34" charset="0"/>
              </a:rPr>
              <a:t>-распространенный передний (</a:t>
            </a:r>
            <a:r>
              <a:rPr lang="ru-RU" sz="3100" dirty="0" err="1">
                <a:solidFill>
                  <a:srgbClr val="0070C0"/>
                </a:solidFill>
                <a:latin typeface="Impact" pitchFamily="34" charset="0"/>
              </a:rPr>
              <a:t>септальный</a:t>
            </a:r>
            <a:r>
              <a:rPr lang="ru-RU" sz="3100" dirty="0">
                <a:solidFill>
                  <a:srgbClr val="0070C0"/>
                </a:solidFill>
                <a:latin typeface="Impact" pitchFamily="34" charset="0"/>
              </a:rPr>
              <a:t>, верхушечный и боковой);</a:t>
            </a:r>
          </a:p>
          <a:p>
            <a:r>
              <a:rPr lang="ru-RU" sz="3100" dirty="0">
                <a:solidFill>
                  <a:srgbClr val="0070C0"/>
                </a:solidFill>
                <a:latin typeface="Impact" pitchFamily="34" charset="0"/>
              </a:rPr>
              <a:t>-</a:t>
            </a:r>
            <a:r>
              <a:rPr lang="ru-RU" sz="3100" dirty="0" err="1">
                <a:solidFill>
                  <a:srgbClr val="0070C0"/>
                </a:solidFill>
                <a:latin typeface="Impact" pitchFamily="34" charset="0"/>
              </a:rPr>
              <a:t>заднедиафрагмальный</a:t>
            </a:r>
            <a:r>
              <a:rPr lang="ru-RU" sz="3100" dirty="0">
                <a:solidFill>
                  <a:srgbClr val="0070C0"/>
                </a:solidFill>
                <a:latin typeface="Impact" pitchFamily="34" charset="0"/>
              </a:rPr>
              <a:t> (нижний); </a:t>
            </a:r>
          </a:p>
          <a:p>
            <a:r>
              <a:rPr lang="ru-RU" sz="3100" dirty="0">
                <a:solidFill>
                  <a:srgbClr val="0070C0"/>
                </a:solidFill>
                <a:latin typeface="Impact" pitchFamily="34" charset="0"/>
              </a:rPr>
              <a:t>-заднебоковой; </a:t>
            </a:r>
          </a:p>
          <a:p>
            <a:r>
              <a:rPr lang="ru-RU" sz="3100" dirty="0">
                <a:solidFill>
                  <a:srgbClr val="0070C0"/>
                </a:solidFill>
                <a:latin typeface="Impact" pitchFamily="34" charset="0"/>
              </a:rPr>
              <a:t>-</a:t>
            </a:r>
            <a:r>
              <a:rPr lang="ru-RU" sz="3100" dirty="0" err="1">
                <a:solidFill>
                  <a:srgbClr val="0070C0"/>
                </a:solidFill>
                <a:latin typeface="Impact" pitchFamily="34" charset="0"/>
              </a:rPr>
              <a:t>заднебазальный</a:t>
            </a:r>
            <a:r>
              <a:rPr lang="ru-RU" sz="3100" dirty="0">
                <a:solidFill>
                  <a:srgbClr val="0070C0"/>
                </a:solidFill>
                <a:latin typeface="Impact" pitchFamily="34" charset="0"/>
              </a:rPr>
              <a:t>; </a:t>
            </a:r>
          </a:p>
          <a:p>
            <a:r>
              <a:rPr lang="ru-RU" sz="3100" dirty="0">
                <a:solidFill>
                  <a:srgbClr val="0070C0"/>
                </a:solidFill>
                <a:latin typeface="Impact" pitchFamily="34" charset="0"/>
              </a:rPr>
              <a:t>-распространенный задний; </a:t>
            </a:r>
          </a:p>
          <a:p>
            <a:r>
              <a:rPr lang="ru-RU" sz="3100" dirty="0">
                <a:solidFill>
                  <a:srgbClr val="0070C0"/>
                </a:solidFill>
                <a:latin typeface="Impact" pitchFamily="34" charset="0"/>
              </a:rPr>
              <a:t>-ИМ правого желудочка. </a:t>
            </a:r>
          </a:p>
          <a:p>
            <a:r>
              <a:rPr lang="ru-RU" sz="3100" dirty="0">
                <a:solidFill>
                  <a:srgbClr val="0070C0"/>
                </a:solidFill>
                <a:latin typeface="Impact" pitchFamily="34" charset="0"/>
              </a:rPr>
              <a:t>ИМ чаще локализуется в ЛЖ, поражая его переднюю, заднюю, боковую стенки или/и межжелудочковую перегородку (МЖП), что зависит от местоположения критического стеноза или окклюзии той или иной КА.</a:t>
            </a:r>
          </a:p>
          <a:p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4750579"/>
            <a:ext cx="1857388" cy="210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285728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Классификация инфаркта миокарда</a:t>
            </a:r>
          </a:p>
          <a:p>
            <a:pPr algn="ctr">
              <a:buNone/>
            </a:pP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Impact" pitchFamily="34" charset="0"/>
            </a:endParaRPr>
          </a:p>
          <a:p>
            <a:pPr>
              <a:buNone/>
            </a:pPr>
            <a:r>
              <a:rPr lang="ru-RU" sz="2300" dirty="0">
                <a:solidFill>
                  <a:srgbClr val="0070C0"/>
                </a:solidFill>
                <a:latin typeface="Impact" pitchFamily="34" charset="0"/>
              </a:rPr>
              <a:t>4) По стадии течения заболевания различают: </a:t>
            </a:r>
          </a:p>
          <a:p>
            <a:r>
              <a:rPr lang="ru-RU" sz="2300" dirty="0">
                <a:solidFill>
                  <a:srgbClr val="0070C0"/>
                </a:solidFill>
                <a:latin typeface="Impact" pitchFamily="34" charset="0"/>
              </a:rPr>
              <a:t>-острейший период (до 2 ч от начала ИМ);</a:t>
            </a:r>
          </a:p>
          <a:p>
            <a:r>
              <a:rPr lang="ru-RU" sz="2300" dirty="0">
                <a:solidFill>
                  <a:srgbClr val="0070C0"/>
                </a:solidFill>
                <a:latin typeface="Impact" pitchFamily="34" charset="0"/>
              </a:rPr>
              <a:t>-острый период (до 10 дней от начала ИМ);</a:t>
            </a:r>
          </a:p>
          <a:p>
            <a:r>
              <a:rPr lang="ru-RU" sz="2300" dirty="0">
                <a:solidFill>
                  <a:srgbClr val="0070C0"/>
                </a:solidFill>
                <a:latin typeface="Impact" pitchFamily="34" charset="0"/>
              </a:rPr>
              <a:t>- </a:t>
            </a:r>
            <a:r>
              <a:rPr lang="ru-RU" sz="2300" dirty="0" err="1">
                <a:solidFill>
                  <a:srgbClr val="0070C0"/>
                </a:solidFill>
                <a:latin typeface="Impact" pitchFamily="34" charset="0"/>
              </a:rPr>
              <a:t>подострый</a:t>
            </a:r>
            <a:r>
              <a:rPr lang="ru-RU" sz="2300" dirty="0">
                <a:solidFill>
                  <a:srgbClr val="0070C0"/>
                </a:solidFill>
                <a:latin typeface="Impact" pitchFamily="34" charset="0"/>
              </a:rPr>
              <a:t> период(с 10 дня до конца 4-8 недель);</a:t>
            </a:r>
          </a:p>
          <a:p>
            <a:r>
              <a:rPr lang="ru-RU" sz="2300" dirty="0">
                <a:solidFill>
                  <a:srgbClr val="0070C0"/>
                </a:solidFill>
                <a:latin typeface="Impact" pitchFamily="34" charset="0"/>
              </a:rPr>
              <a:t>-постинфарктный период (обычно после 4-8 недели).</a:t>
            </a:r>
          </a:p>
          <a:p>
            <a:endParaRPr lang="ru-RU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643314"/>
            <a:ext cx="4261595" cy="291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214290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Клинические проявления </a:t>
            </a:r>
          </a:p>
          <a:p>
            <a:pPr algn="ctr">
              <a:buNone/>
            </a:pPr>
            <a:r>
              <a:rPr lang="ru-RU" sz="2300" dirty="0">
                <a:solidFill>
                  <a:srgbClr val="0070C0"/>
                </a:solidFill>
                <a:latin typeface="Impact" pitchFamily="34" charset="0"/>
              </a:rPr>
              <a:t>Развитию инфаркта миокарда у 70-83% госпитализированных больных предшествуют появление или прогрессирование стенокардии напряжения, присоединение болей в покое. Возникновение ангинозных приступов в предутренние и утренние часы также является прогностическим признаком, указывающим на возможное развитие некроза сердечной мышцы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825024"/>
            <a:ext cx="4124322" cy="303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00090"/>
            <a:ext cx="7467600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Клинические проявления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785794"/>
            <a:ext cx="7467600" cy="4873752"/>
          </a:xfrm>
        </p:spPr>
        <p:txBody>
          <a:bodyPr>
            <a:normAutofit fontScale="92500" lnSpcReduction="20000"/>
          </a:bodyPr>
          <a:lstStyle/>
          <a:p>
            <a:r>
              <a:rPr lang="ru-RU" sz="2500" dirty="0">
                <a:solidFill>
                  <a:srgbClr val="0070C0"/>
                </a:solidFill>
                <a:latin typeface="Impact" pitchFamily="34" charset="0"/>
              </a:rPr>
              <a:t>Клиническая картина ИМ разнообразна, что послужило причиной выделения клинических вариантов начала заболевания:</a:t>
            </a:r>
          </a:p>
          <a:p>
            <a:endParaRPr lang="ru-RU" sz="2500" dirty="0">
              <a:solidFill>
                <a:srgbClr val="0070C0"/>
              </a:solidFill>
              <a:latin typeface="Impact" pitchFamily="34" charset="0"/>
            </a:endParaRPr>
          </a:p>
          <a:p>
            <a:r>
              <a:rPr lang="ru-RU" sz="2500" dirty="0">
                <a:solidFill>
                  <a:srgbClr val="0070C0"/>
                </a:solidFill>
                <a:latin typeface="Impact" pitchFamily="34" charset="0"/>
              </a:rPr>
              <a:t>1) </a:t>
            </a:r>
            <a:r>
              <a:rPr lang="ru-RU" sz="27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Ангинальный</a:t>
            </a:r>
            <a:r>
              <a:rPr lang="ru-RU" sz="27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 вариант </a:t>
            </a:r>
            <a:r>
              <a:rPr lang="ru-RU" sz="2500" dirty="0">
                <a:solidFill>
                  <a:srgbClr val="0070C0"/>
                </a:solidFill>
                <a:latin typeface="Impact" pitchFamily="34" charset="0"/>
              </a:rPr>
              <a:t>- типичная форма заболевания, которая проявляется интенсивной давящей или сжимающей болью за грудиной продолжительностью более 30 мин, не купирующейся приемом </a:t>
            </a:r>
            <a:r>
              <a:rPr lang="ru-RU" sz="2500" dirty="0" err="1">
                <a:solidFill>
                  <a:srgbClr val="0070C0"/>
                </a:solidFill>
                <a:latin typeface="Impact" pitchFamily="34" charset="0"/>
              </a:rPr>
              <a:t>таблетированных</a:t>
            </a:r>
            <a:r>
              <a:rPr lang="ru-RU" sz="2500" dirty="0">
                <a:solidFill>
                  <a:srgbClr val="0070C0"/>
                </a:solidFill>
                <a:latin typeface="Impact" pitchFamily="34" charset="0"/>
              </a:rPr>
              <a:t> или аэрозольных форм нитроглицерина. Достаточно часто отмечается иррадиация болей в левую половину грудной клетки, челюсть, спину, левую руку. Данный </a:t>
            </a:r>
            <a:r>
              <a:rPr lang="ru-RU" sz="2500" dirty="0" err="1">
                <a:solidFill>
                  <a:srgbClr val="0070C0"/>
                </a:solidFill>
                <a:latin typeface="Impact" pitchFamily="34" charset="0"/>
              </a:rPr>
              <a:t>симптомокомплекс</a:t>
            </a:r>
            <a:r>
              <a:rPr lang="ru-RU" sz="2500" dirty="0">
                <a:solidFill>
                  <a:srgbClr val="0070C0"/>
                </a:solidFill>
                <a:latin typeface="Impact" pitchFamily="34" charset="0"/>
              </a:rPr>
              <a:t> встречается у 75-90% больных. Часто болевой синдром сопровождается чувством тревоги, страхом смерти, слабостью, обильным потоотделением.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500042"/>
            <a:ext cx="8001056" cy="487375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Ангинозная боль</a:t>
            </a:r>
          </a:p>
          <a:p>
            <a:pPr>
              <a:buNone/>
            </a:pPr>
            <a:r>
              <a:rPr lang="ru-RU" sz="25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Х</a:t>
            </a:r>
            <a:r>
              <a:rPr lang="ru-RU" sz="27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арактер </a:t>
            </a:r>
            <a:r>
              <a:rPr lang="ru-RU" sz="2500" dirty="0">
                <a:solidFill>
                  <a:srgbClr val="0070C0"/>
                </a:solidFill>
                <a:latin typeface="Impact" pitchFamily="34" charset="0"/>
              </a:rPr>
              <a:t>ангинозной боли при инфаркте миокарда аналогичен таковой при стенокардии, но выражена она сильнее. Больные описывают возникающие ощущения как сильное сжатие, </a:t>
            </a:r>
            <a:r>
              <a:rPr lang="ru-RU" sz="2500" dirty="0" err="1">
                <a:solidFill>
                  <a:srgbClr val="0070C0"/>
                </a:solidFill>
                <a:latin typeface="Impact" pitchFamily="34" charset="0"/>
              </a:rPr>
              <a:t>сдавление</a:t>
            </a:r>
            <a:r>
              <a:rPr lang="ru-RU" sz="2500" dirty="0">
                <a:solidFill>
                  <a:srgbClr val="0070C0"/>
                </a:solidFill>
                <a:latin typeface="Impact" pitchFamily="34" charset="0"/>
              </a:rPr>
              <a:t>, тяжесть ("стянуло обручем, сжало тисками, придавило плитой").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-50009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Клинические проявления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1075" y="3071810"/>
            <a:ext cx="43529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1406" y="3441680"/>
            <a:ext cx="48577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При большой интенсивности боль воспринимается как "кинжальная", раздирающая, разрывающая, жгучая, палящая, "кол в грудной клетке". Болевые ощущения развиваются волнообразно, периодически уменьшаясь, но не прекращаясь полностью. С каждой новой волной приступы усиливаются, быстро достигают максимума, а затем ослабевают,  промежутки между ними удлиняются.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467600" cy="1143000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Ангинозная боль</a:t>
            </a:r>
            <a:b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857232"/>
            <a:ext cx="7467600" cy="4873752"/>
          </a:xfrm>
        </p:spPr>
        <p:txBody>
          <a:bodyPr/>
          <a:lstStyle/>
          <a:p>
            <a:r>
              <a:rPr lang="ru-RU" sz="25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Локализация</a:t>
            </a:r>
            <a:r>
              <a:rPr lang="ru-RU" sz="2500" dirty="0">
                <a:solidFill>
                  <a:srgbClr val="0070C0"/>
                </a:solidFill>
                <a:latin typeface="Impact" pitchFamily="34" charset="0"/>
              </a:rPr>
              <a:t> ангинозной боли — обычно за грудиной в глубине грудной клетки, реже — в левой половине грудной клетки или в надчревной области. Болевые ощущения в надчревной области чаще отмечаются при очаговых изменениях на нижней стенке левого желудочка, что, однако, не может являться основанием для топической диагностики инфаркта миокарда. Иногда эпицентр боли смещается в правую половину грудной клетки, шею, нижнюю челюсть.</a:t>
            </a:r>
          </a:p>
          <a:p>
            <a:endParaRPr lang="ru-RU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4752975"/>
            <a:ext cx="18573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E5A17-6B58-4993-ACC9-1A613BEBF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0"/>
            <a:ext cx="7467600" cy="63408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АННОТАЦИЯ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8EB9C3-EA6B-DE8F-649F-8C52F102BA6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7544" y="634082"/>
            <a:ext cx="8676456" cy="639531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В системе подготовки высококвалифицированных медицинских работников со средним профессиональным образованием важным направлением является самостоятельное освоение обучающимися учебного материала. </a:t>
            </a:r>
          </a:p>
          <a:p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Электронное учебное пособие (далее ЭУП) разработано в соответствии с требованиями федерального государственного образовательного стандарта среднего профессионального образования по специальности 31.02.01 Лечебное дело. </a:t>
            </a:r>
          </a:p>
          <a:p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ЭУП является составной частью учебно-методического комплекса профессионального модуля ПМ 01 Диагностическая деятельность в рамках изучения междисциплинарного курса МДК.01.01 Пропедевтика клинических дисциплин для обеспечения самостоятельной работы обучающихся. </a:t>
            </a:r>
          </a:p>
          <a:p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Цель ЭУП заключается в методическом обеспечении самоподготовки в аудиторное и внеаудиторное время обучающихся. </a:t>
            </a:r>
          </a:p>
          <a:p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Технические условия: компьютерный класс; ПО: Windows XP, Office, УЭП создано в Microsoft Office Power </a:t>
            </a:r>
            <a:r>
              <a:rPr lang="ru-RU" dirty="0" err="1">
                <a:solidFill>
                  <a:srgbClr val="0070C0"/>
                </a:solidFill>
                <a:latin typeface="Impact" pitchFamily="34" charset="0"/>
              </a:rPr>
              <a:t>Poin</a:t>
            </a:r>
            <a:r>
              <a:rPr lang="en-US" dirty="0">
                <a:solidFill>
                  <a:srgbClr val="0070C0"/>
                </a:solidFill>
                <a:latin typeface="Impact" pitchFamily="34" charset="0"/>
              </a:rPr>
              <a:t>t</a:t>
            </a:r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552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785794"/>
            <a:ext cx="7467600" cy="4873752"/>
          </a:xfrm>
        </p:spPr>
        <p:txBody>
          <a:bodyPr/>
          <a:lstStyle/>
          <a:p>
            <a:r>
              <a:rPr lang="ru-RU" sz="25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Иррадиирует</a:t>
            </a:r>
            <a:r>
              <a:rPr lang="ru-RU" sz="25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 </a:t>
            </a:r>
            <a:r>
              <a:rPr lang="ru-RU" sz="2500" dirty="0">
                <a:solidFill>
                  <a:srgbClr val="0070C0"/>
                </a:solidFill>
                <a:latin typeface="Impact" pitchFamily="34" charset="0"/>
              </a:rPr>
              <a:t>ангинозная боль, как правило, в левую лопатку, плечо, предплечье, кисть. Чаще, чем при стенокардии, боль широко отражается в обе лопатки, оба плеча и предплечья, надчревную область, шею, нижнюю челюсть; причем иррадиацию в шею и обе лопатки считают более специфичной.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71414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small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Ангинозная боль</a:t>
            </a:r>
            <a:br>
              <a:rPr kumimoji="0" lang="ru-RU" sz="3200" b="0" i="0" u="none" strike="noStrike" kern="1200" cap="small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</a:b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643314"/>
            <a:ext cx="44291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785794"/>
            <a:ext cx="8143932" cy="4873752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Особенности </a:t>
            </a: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 ангинозного болевого синдрома при инфаркте миокарда зависят от локализации и течения заболевания, фона, на котором оно развивается, и возраста больного.</a:t>
            </a:r>
          </a:p>
          <a:p>
            <a:pPr>
              <a:buNone/>
            </a:pP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У 90 % молодых больных ангинозный статус проявляется ярко. Боли часто носят сжимающий, сверлящий, режущий, жгучий характер, трудно поддаются терапии, рецидивируют, длятся свыше 12 ч.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142852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small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Ангинозная боль</a:t>
            </a:r>
            <a:br>
              <a:rPr kumimoji="0" lang="ru-RU" sz="3200" b="0" i="0" u="none" strike="noStrike" kern="1200" cap="small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</a:br>
            <a:r>
              <a:rPr kumimoji="0" lang="ru-RU" sz="3200" b="0" i="0" u="none" strike="noStrike" kern="1200" cap="small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 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429000"/>
            <a:ext cx="42767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282" y="350043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У больных пожилого и старческого возраста типичная </a:t>
            </a:r>
            <a:r>
              <a:rPr lang="ru-RU" sz="2200" dirty="0" err="1">
                <a:solidFill>
                  <a:srgbClr val="0070C0"/>
                </a:solidFill>
                <a:latin typeface="Impact" pitchFamily="34" charset="0"/>
              </a:rPr>
              <a:t>загрудинная</a:t>
            </a: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 боль встречается лишь в 65 % случаев, а в 23 % случаев в остром периоде инфаркта миокарда она вообще не наблюдается, причем при </a:t>
            </a:r>
            <a:r>
              <a:rPr lang="ru-RU" sz="2200" dirty="0" err="1">
                <a:solidFill>
                  <a:srgbClr val="0070C0"/>
                </a:solidFill>
                <a:latin typeface="Impact" pitchFamily="34" charset="0"/>
              </a:rPr>
              <a:t>безболевой</a:t>
            </a: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 форме заболевание протекает более тяжело.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857232"/>
            <a:ext cx="7467600" cy="4873752"/>
          </a:xfrm>
        </p:spPr>
        <p:txBody>
          <a:bodyPr/>
          <a:lstStyle/>
          <a:p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2) </a:t>
            </a:r>
            <a:r>
              <a:rPr lang="ru-RU" sz="22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Астматический вариант </a:t>
            </a: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- заболевание проявляет себя в виде  одышки или удушья, положением </a:t>
            </a:r>
            <a:r>
              <a:rPr lang="ru-RU" sz="2200" dirty="0" err="1">
                <a:solidFill>
                  <a:srgbClr val="0070C0"/>
                </a:solidFill>
                <a:latin typeface="Impact" pitchFamily="34" charset="0"/>
              </a:rPr>
              <a:t>ортопноэ</a:t>
            </a: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, сердцебиением. Болевой компонент мало выражен или отсутствует. При тщательном расспросе больной может отметить, что боль была и даже предшествовала развитию одышки. Частота развития астматического варианта достигает 10% в старших возрастных группах и при повторных инфарктах миокарда.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42852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small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Астматический вариант</a:t>
            </a:r>
            <a:br>
              <a:rPr kumimoji="0" lang="ru-RU" sz="3200" b="0" i="0" u="none" strike="noStrike" kern="1200" cap="small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</a:br>
            <a:r>
              <a:rPr kumimoji="0" lang="ru-RU" sz="3200" b="0" i="0" u="none" strike="noStrike" kern="1200" cap="small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 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500438"/>
            <a:ext cx="1928826" cy="319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071546"/>
            <a:ext cx="7467600" cy="4873752"/>
          </a:xfrm>
        </p:spPr>
        <p:txBody>
          <a:bodyPr/>
          <a:lstStyle/>
          <a:p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3</a:t>
            </a:r>
            <a:r>
              <a:rPr lang="ru-RU" sz="22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) </a:t>
            </a:r>
            <a:r>
              <a:rPr lang="ru-RU" sz="22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Гастралгический</a:t>
            </a:r>
            <a:r>
              <a:rPr lang="ru-RU" sz="22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 </a:t>
            </a: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(абдоминальный) вариант - </a:t>
            </a:r>
            <a:r>
              <a:rPr lang="ru-RU" sz="2200" dirty="0" err="1">
                <a:solidFill>
                  <a:srgbClr val="0070C0"/>
                </a:solidFill>
                <a:latin typeface="Impact" pitchFamily="34" charset="0"/>
              </a:rPr>
              <a:t>атипичная</a:t>
            </a: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 локализация боли в области мечевидного отростка или верхних квадрантах живота, которая, как правило, сочетается с диспепсическим синдромом (икота, отрыжка, тошнота, повторная рвота), динамической непроходимостью кишечника (вздутие живота, отсутствие перистальтики), редко отмечается диарея. Иррадиация болей чаще происходит в спину, лопатки. </a:t>
            </a:r>
            <a:r>
              <a:rPr lang="ru-RU" sz="2200" dirty="0" err="1">
                <a:solidFill>
                  <a:srgbClr val="0070C0"/>
                </a:solidFill>
                <a:latin typeface="Impact" pitchFamily="34" charset="0"/>
              </a:rPr>
              <a:t>Гастралгический</a:t>
            </a: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 вариант чаще наблюдается у больных нижним ИМ и частота не превышает 5% всех случаев болезни.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-357214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cap="small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  <a:ea typeface="+mj-ea"/>
                <a:cs typeface="+mj-cs"/>
              </a:rPr>
              <a:t>Гастралгический</a:t>
            </a:r>
            <a:r>
              <a:rPr lang="ru-RU" sz="3200" cap="small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  <a:ea typeface="+mj-ea"/>
                <a:cs typeface="+mj-cs"/>
              </a:rPr>
              <a:t> (абдоминальный) вариант 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576380"/>
            <a:ext cx="2571768" cy="228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71546"/>
            <a:ext cx="7467600" cy="4873752"/>
          </a:xfrm>
        </p:spPr>
        <p:txBody>
          <a:bodyPr/>
          <a:lstStyle/>
          <a:p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4) </a:t>
            </a:r>
            <a:r>
              <a:rPr lang="ru-RU" sz="22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Аритмический вариант </a:t>
            </a: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- главной жалобой больного является сердцебиение, перебои в работе сердца, «замирание» сердца. Боли отсутствуют или не привлекают внимания больного. Одновременно возможно развитие резкой слабости, </a:t>
            </a:r>
            <a:r>
              <a:rPr lang="ru-RU" sz="2200" dirty="0" err="1">
                <a:solidFill>
                  <a:srgbClr val="0070C0"/>
                </a:solidFill>
                <a:latin typeface="Impact" pitchFamily="34" charset="0"/>
              </a:rPr>
              <a:t>синкопального</a:t>
            </a: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 состояния или других симптомов ухудшения мозгового кровотока из-за снижения АД. У части больных отмечается появление одышки вследствие падения насосной функции сердца. Частота аритмического варианта колеблется в пределах 1-5% случаев.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-357214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cap="small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  <a:ea typeface="+mj-ea"/>
                <a:cs typeface="+mj-cs"/>
              </a:rPr>
              <a:t>Аритмический вариант 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214818"/>
            <a:ext cx="2428860" cy="268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7467600" cy="487375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5) 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Цереброваскулярный вариант </a:t>
            </a:r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- на первое место в клинической картине заболевания выходят симптомы ишемии головного мозга: головокружение, дезориентация, обморок, тошнота и рвота центрального происхождения. Появление очаговой неврологической симптоматики может полностью замаскировать клинические признаки ИМ, которые удается диагностировать только с помощью ЭКГ. У части больных ухудшение кровоснабжения головного мозга может быть связано с развитием пароксизмальных тахикардий, </a:t>
            </a:r>
            <a:r>
              <a:rPr lang="ru-RU" dirty="0" err="1">
                <a:solidFill>
                  <a:srgbClr val="0070C0"/>
                </a:solidFill>
                <a:latin typeface="Impact" pitchFamily="34" charset="0"/>
              </a:rPr>
              <a:t>брадиаритмий</a:t>
            </a:r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, побочными явлениями проводимой терапии (введение наркотических анальгетиков, гипотензивных препаратов, передозировка нитроглицерина). Частота развития цереброваскулярного варианта ИМ увеличивается с возрастом, не превышая 5-10% от общего числа.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-357214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cap="small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  <a:ea typeface="+mj-ea"/>
                <a:cs typeface="+mj-cs"/>
              </a:rPr>
              <a:t>Цереброваскулярный вариант 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4429132"/>
            <a:ext cx="214310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071546"/>
            <a:ext cx="7467600" cy="487375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6)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Малосимптомный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 вариант </a:t>
            </a:r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- случайное обнаружение перенесенного ИМ при электрокардиографическом исследовании. Однако при ретроспективном анализе 70-90% больных указывают на появление предшествующей немотивированной слабости, ухудшение настроения, появление дискомфорта в грудной клетке или учащение приступов стенокардии, преходящую одышку, перебои в работе сердца или другие симптомы, которые, впрочем, не заставили больных обратиться к врачу. Такая ситуация чаще отмечается у пациентов старших возрастных групп, страдающих сахарным диабетом. В целом, </a:t>
            </a:r>
            <a:r>
              <a:rPr lang="ru-RU" dirty="0" err="1">
                <a:solidFill>
                  <a:srgbClr val="0070C0"/>
                </a:solidFill>
                <a:latin typeface="Impact" pitchFamily="34" charset="0"/>
              </a:rPr>
              <a:t>малосимптомные</a:t>
            </a:r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 формы инфаркта миокарда встречаются с частотой от 0,5 до 20%.Т</a:t>
            </a:r>
          </a:p>
          <a:p>
            <a:r>
              <a:rPr lang="ru-RU" dirty="0" err="1">
                <a:solidFill>
                  <a:srgbClr val="0070C0"/>
                </a:solidFill>
                <a:latin typeface="Impact" pitchFamily="34" charset="0"/>
              </a:rPr>
              <a:t>ипичной</a:t>
            </a:r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 формой ОИМ является </a:t>
            </a:r>
            <a:r>
              <a:rPr lang="ru-RU" dirty="0" err="1">
                <a:solidFill>
                  <a:srgbClr val="0070C0"/>
                </a:solidFill>
                <a:latin typeface="Impact" pitchFamily="34" charset="0"/>
              </a:rPr>
              <a:t>ангинальная</a:t>
            </a:r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-357214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cap="small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  <a:ea typeface="+mj-ea"/>
                <a:cs typeface="+mj-cs"/>
              </a:rPr>
              <a:t>Малосимптомный</a:t>
            </a:r>
            <a:r>
              <a:rPr lang="ru-RU" sz="3200" cap="small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  <a:ea typeface="+mj-ea"/>
                <a:cs typeface="+mj-cs"/>
              </a:rPr>
              <a:t> вариант 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5857892"/>
            <a:ext cx="4143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857232"/>
            <a:ext cx="7467600" cy="487375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По рекомендации экспертов ВОЗ диагноз инфаркта миокарда правомочен при наличии 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двух</a:t>
            </a:r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 признаков из 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трех.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1) Типичная </a:t>
            </a:r>
            <a:r>
              <a:rPr lang="ru-RU" dirty="0" err="1">
                <a:solidFill>
                  <a:srgbClr val="0070C0"/>
                </a:solidFill>
                <a:latin typeface="Impact" pitchFamily="34" charset="0"/>
              </a:rPr>
              <a:t>загрудинная</a:t>
            </a:r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 боль продолжительностью более 30 мин, не купирующаяся повторным приемом нитроглицерина. При </a:t>
            </a:r>
            <a:r>
              <a:rPr lang="ru-RU" dirty="0" err="1">
                <a:solidFill>
                  <a:srgbClr val="0070C0"/>
                </a:solidFill>
                <a:latin typeface="Impact" pitchFamily="34" charset="0"/>
              </a:rPr>
              <a:t>атипичных</a:t>
            </a:r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 формах заболевания эквивалентом болевого синдрома могут быть </a:t>
            </a:r>
            <a:r>
              <a:rPr lang="ru-RU" dirty="0" err="1">
                <a:solidFill>
                  <a:srgbClr val="0070C0"/>
                </a:solidFill>
                <a:latin typeface="Impact" pitchFamily="34" charset="0"/>
              </a:rPr>
              <a:t>атипичная</a:t>
            </a:r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 локализация боли, одышка и др. (см. клинические варианты инфаркта миокарда).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2) Типичные изменения на ЭКГ.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3) </a:t>
            </a:r>
            <a:r>
              <a:rPr lang="ru-RU" dirty="0" err="1">
                <a:solidFill>
                  <a:srgbClr val="0070C0"/>
                </a:solidFill>
                <a:latin typeface="Impact" pitchFamily="34" charset="0"/>
              </a:rPr>
              <a:t>Гиперферментемия</a:t>
            </a:r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.</a:t>
            </a:r>
          </a:p>
          <a:p>
            <a:pPr algn="ctr">
              <a:buNone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Диагноз ИМ ставится на основании клиники, типичных изменений на ЭКГ и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гиперферментемии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3200" cap="small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  <a:ea typeface="+mj-ea"/>
                <a:cs typeface="+mj-cs"/>
              </a:rPr>
              <a:t>Диагностика инфаркта миокарда</a:t>
            </a:r>
          </a:p>
          <a:p>
            <a:pPr lvl="0" algn="ctr">
              <a:spcBef>
                <a:spcPct val="0"/>
              </a:spcBef>
            </a:pPr>
            <a:r>
              <a:rPr lang="ru-RU" sz="3200" cap="small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214422"/>
            <a:ext cx="7467600" cy="4873752"/>
          </a:xfrm>
        </p:spPr>
        <p:txBody>
          <a:bodyPr/>
          <a:lstStyle/>
          <a:p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Метод ЭКГ является основным методом, позволяющим уточнить диагноз ИМ, который дает врачу возможность судить о локализации инфаркта, его обширности, давности, а также наличии осложнений в виде различных нарушений сердечного ритма и проводимости.</a:t>
            </a:r>
          </a:p>
          <a:p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В современной литературе в зависимости от наличия или отсутствия патологического зубца Q на ЭКГ принято разделение инфаркта миокарда на </a:t>
            </a:r>
            <a:r>
              <a:rPr lang="ru-RU" sz="22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образующий Q</a:t>
            </a: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 и</a:t>
            </a:r>
            <a:r>
              <a:rPr lang="ru-RU" sz="22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Q-необразующий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3200" cap="small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  <a:ea typeface="+mj-ea"/>
                <a:cs typeface="+mj-cs"/>
              </a:rPr>
              <a:t>Электрокардиограмма при инфаркте миокарда</a:t>
            </a:r>
          </a:p>
          <a:p>
            <a:pPr lvl="0" algn="ctr">
              <a:spcBef>
                <a:spcPct val="0"/>
              </a:spcBef>
            </a:pPr>
            <a:r>
              <a:rPr lang="ru-RU" sz="3200" cap="small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500569"/>
            <a:ext cx="3000396" cy="206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Q-образующий инфаркт миокарда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142984"/>
            <a:ext cx="7467600" cy="4873752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На ЭКГ при инфаркте миокарда выделяют несколько зон: зону некроза, прилегающую к ней зону ишемического повреждения, которая в свою очередь переходит в зону ишемии. Зона некроза на электрокардиограмме выражается изменениями комплекса QRS, зона ишемического повреждения - смещением интервала ST (RT), зона ишемии - изменениями зубца Т. </a:t>
            </a:r>
          </a:p>
          <a:p>
            <a:endParaRPr lang="ru-RU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838386"/>
            <a:ext cx="4357718" cy="301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694999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  <a:latin typeface="Impact" pitchFamily="34" charset="0"/>
              </a:rPr>
              <a:t>Инструкция для обучающихся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266454"/>
            <a:ext cx="7353332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500" dirty="0">
                <a:solidFill>
                  <a:srgbClr val="0070C0"/>
                </a:solidFill>
                <a:latin typeface="Impact" pitchFamily="34" charset="0"/>
              </a:rPr>
              <a:t>Уважаемые студенты! </a:t>
            </a:r>
          </a:p>
          <a:p>
            <a:pPr algn="just"/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1. Запишите в тетрадь цели учебного занятия.</a:t>
            </a:r>
          </a:p>
          <a:p>
            <a:pPr algn="just"/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 2.Изучите содержание электронного учебного пособия с кратким конспектированием в тетради. </a:t>
            </a:r>
          </a:p>
          <a:p>
            <a:pPr algn="just"/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3. Ответьте на контрольные вопросы по теме. </a:t>
            </a:r>
          </a:p>
          <a:p>
            <a:pPr algn="just"/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4. ЭУП окажет значительную помощь в освоении общих и профессиональных компетенций, при подготовке к дифференцированному зачету по междисциплинарному курсу и квалификационному экзамену по профессиональному модулю.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625" name="rectole00000000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399159"/>
              </p:ext>
            </p:extLst>
          </p:nvPr>
        </p:nvGraphicFramePr>
        <p:xfrm>
          <a:off x="6762782" y="4850940"/>
          <a:ext cx="17907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Картинка" r:id="rId2" imgW="0" imgH="0" progId="StaticMetafile">
                  <p:embed/>
                </p:oleObj>
              </mc:Choice>
              <mc:Fallback>
                <p:oleObj name="Картинка" r:id="rId2" imgW="0" imgH="0" progId="StaticMetafile">
                  <p:embed/>
                  <p:pic>
                    <p:nvPicPr>
                      <p:cNvPr id="0" name="rectole00000000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82" y="4850940"/>
                        <a:ext cx="1790700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785794"/>
            <a:ext cx="8358246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>
                <a:solidFill>
                  <a:srgbClr val="0070C0"/>
                </a:solidFill>
                <a:latin typeface="Impact" pitchFamily="34" charset="0"/>
              </a:rPr>
              <a:t>Для Q-образующего ИМ на ЭКГ характерны следующие изменения:</a:t>
            </a:r>
          </a:p>
          <a:p>
            <a:pPr>
              <a:buNone/>
            </a:pPr>
            <a:r>
              <a:rPr lang="ru-RU" sz="2000" dirty="0">
                <a:solidFill>
                  <a:srgbClr val="0070C0"/>
                </a:solidFill>
                <a:latin typeface="Impact" pitchFamily="34" charset="0"/>
              </a:rPr>
              <a:t>-Подъем (</a:t>
            </a:r>
            <a:r>
              <a:rPr lang="ru-RU" sz="2000" dirty="0" err="1">
                <a:solidFill>
                  <a:srgbClr val="0070C0"/>
                </a:solidFill>
                <a:latin typeface="Impact" pitchFamily="34" charset="0"/>
              </a:rPr>
              <a:t>элевация</a:t>
            </a:r>
            <a:r>
              <a:rPr lang="ru-RU" sz="2000" dirty="0">
                <a:solidFill>
                  <a:srgbClr val="0070C0"/>
                </a:solidFill>
                <a:latin typeface="Impact" pitchFamily="34" charset="0"/>
              </a:rPr>
              <a:t>) сегмента ST выше изоэлектрической линии в ЭКГ отведениях, соответствующих месту некроза.</a:t>
            </a:r>
          </a:p>
          <a:p>
            <a:pPr>
              <a:buNone/>
            </a:pPr>
            <a:r>
              <a:rPr lang="ru-RU" sz="2000" dirty="0">
                <a:solidFill>
                  <a:srgbClr val="0070C0"/>
                </a:solidFill>
                <a:latin typeface="Impact" pitchFamily="34" charset="0"/>
              </a:rPr>
              <a:t>-Снижение (депрессия) сегмента ST ниже изоэлектрической линии в ЭКГ отведениях, противоположных месту некроза.</a:t>
            </a:r>
          </a:p>
          <a:p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71414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small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Q-образующий инфаркт миокарда</a:t>
            </a:r>
            <a:br>
              <a:rPr kumimoji="0" lang="ru-RU" sz="3000" b="0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598453"/>
            <a:ext cx="5643602" cy="425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20" y="2857496"/>
            <a:ext cx="250033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-Появление патологических зубцов Q, комплексов QS.</a:t>
            </a:r>
          </a:p>
          <a:p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-Уменьшение амплитуды зубца R.</a:t>
            </a:r>
          </a:p>
          <a:p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-</a:t>
            </a:r>
            <a:r>
              <a:rPr lang="ru-RU" dirty="0" err="1">
                <a:solidFill>
                  <a:srgbClr val="0070C0"/>
                </a:solidFill>
                <a:latin typeface="Impact" pitchFamily="34" charset="0"/>
              </a:rPr>
              <a:t>Двухфазность</a:t>
            </a:r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 или инверсия зубцов T.</a:t>
            </a:r>
          </a:p>
          <a:p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-Появление блокады левой ножки пучка Гиса.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7254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928670"/>
            <a:ext cx="8286808" cy="487375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Impact" pitchFamily="34" charset="0"/>
              </a:rPr>
              <a:t>С практической точки зрения наиболее ранним признаком инфаркта миокарда на ЭКГ является </a:t>
            </a:r>
            <a:r>
              <a:rPr lang="ru-RU" sz="2000" dirty="0" err="1">
                <a:solidFill>
                  <a:srgbClr val="0070C0"/>
                </a:solidFill>
                <a:latin typeface="Impact" pitchFamily="34" charset="0"/>
              </a:rPr>
              <a:t>элевация</a:t>
            </a:r>
            <a:r>
              <a:rPr lang="ru-RU" sz="2000" dirty="0">
                <a:solidFill>
                  <a:srgbClr val="0070C0"/>
                </a:solidFill>
                <a:latin typeface="Impact" pitchFamily="34" charset="0"/>
              </a:rPr>
              <a:t> интервала </a:t>
            </a:r>
            <a:r>
              <a:rPr lang="ru-RU" sz="2000" dirty="0" err="1">
                <a:solidFill>
                  <a:srgbClr val="0070C0"/>
                </a:solidFill>
                <a:latin typeface="Impact" pitchFamily="34" charset="0"/>
              </a:rPr>
              <a:t>ST,которая</a:t>
            </a:r>
            <a:r>
              <a:rPr lang="ru-RU" sz="2000" dirty="0">
                <a:solidFill>
                  <a:srgbClr val="0070C0"/>
                </a:solidFill>
                <a:latin typeface="Impact" pitchFamily="34" charset="0"/>
              </a:rPr>
              <a:t> предшествует появлению зубца Q. Ишемия миокарда, характеризующаяся снижением интервала ST, может быть зарегистрирована в первые 15-30 минут развития заболевания, обычно бригадой СМП, что уменьшает вероятность регистрации подобных изменений в стационаре.</a:t>
            </a:r>
          </a:p>
          <a:p>
            <a:r>
              <a:rPr lang="ru-RU" sz="2000" dirty="0">
                <a:solidFill>
                  <a:srgbClr val="0070C0"/>
                </a:solidFill>
                <a:latin typeface="Impact" pitchFamily="34" charset="0"/>
              </a:rPr>
              <a:t>Главным электрокардиографическим признаком Q-образующего инфаркта миокарда является появление широкого (более 0,04 с) и глубокого (больше 25% амплитуды зубца R) зубца Q.</a:t>
            </a:r>
          </a:p>
          <a:p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71414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small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Q-образующий инфаркт миокарда</a:t>
            </a:r>
            <a:br>
              <a:rPr kumimoji="0" lang="ru-RU" sz="3000" b="0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C:\Users\Наташа\Desktop\148041_html_m3c71992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143380"/>
            <a:ext cx="6159823" cy="247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55512"/>
            <a:ext cx="3643306" cy="48737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>
                <a:solidFill>
                  <a:srgbClr val="0070C0"/>
                </a:solidFill>
                <a:latin typeface="Impact" pitchFamily="34" charset="0"/>
              </a:rPr>
              <a:t>Для ИМ характерны не только появления зубца Q, изменения сегмента ST и зубца Т, но и определенная динамика, последовательность изменений электрокардиограмм.</a:t>
            </a:r>
          </a:p>
          <a:p>
            <a:pPr>
              <a:buNone/>
            </a:pPr>
            <a:r>
              <a:rPr lang="ru-RU" sz="1600" dirty="0" err="1">
                <a:solidFill>
                  <a:srgbClr val="0070C0"/>
                </a:solidFill>
                <a:latin typeface="Impact" pitchFamily="34" charset="0"/>
              </a:rPr>
              <a:t>Элевация</a:t>
            </a:r>
            <a:r>
              <a:rPr lang="ru-RU" sz="1600" dirty="0">
                <a:solidFill>
                  <a:srgbClr val="0070C0"/>
                </a:solidFill>
                <a:latin typeface="Impact" pitchFamily="34" charset="0"/>
              </a:rPr>
              <a:t> сегмента ST появляется на ЭКГ в первые часы заболевания, держится 3-5 суток, после чего постепенно происходит возвращение сегмента ST к изоэлектрической линии, заканчивающееся, как правило, формированием глубокого, отрицательного зубца Т. При обширных ИМ </a:t>
            </a:r>
            <a:r>
              <a:rPr lang="ru-RU" sz="1600" dirty="0" err="1">
                <a:solidFill>
                  <a:srgbClr val="0070C0"/>
                </a:solidFill>
                <a:latin typeface="Impact" pitchFamily="34" charset="0"/>
              </a:rPr>
              <a:t>элевация</a:t>
            </a:r>
            <a:r>
              <a:rPr lang="ru-RU" sz="1600" dirty="0">
                <a:solidFill>
                  <a:srgbClr val="0070C0"/>
                </a:solidFill>
                <a:latin typeface="Impact" pitchFamily="34" charset="0"/>
              </a:rPr>
              <a:t> сегмента ST может выявляться на ЭКГ в течение нескольких недель. Длительная </a:t>
            </a:r>
            <a:r>
              <a:rPr lang="ru-RU" sz="1600" dirty="0" err="1">
                <a:solidFill>
                  <a:srgbClr val="0070C0"/>
                </a:solidFill>
                <a:latin typeface="Impact" pitchFamily="34" charset="0"/>
              </a:rPr>
              <a:t>элевация</a:t>
            </a:r>
            <a:r>
              <a:rPr lang="ru-RU" sz="1600" dirty="0">
                <a:solidFill>
                  <a:srgbClr val="0070C0"/>
                </a:solidFill>
                <a:latin typeface="Impact" pitchFamily="34" charset="0"/>
              </a:rPr>
              <a:t> сегмента ST может быть отражением сопутствующего </a:t>
            </a:r>
            <a:r>
              <a:rPr lang="ru-RU" sz="1600" dirty="0" err="1">
                <a:solidFill>
                  <a:srgbClr val="0070C0"/>
                </a:solidFill>
                <a:latin typeface="Impact" pitchFamily="34" charset="0"/>
              </a:rPr>
              <a:t>эпистенокардитического</a:t>
            </a:r>
            <a:r>
              <a:rPr lang="ru-RU" sz="1600" dirty="0">
                <a:solidFill>
                  <a:srgbClr val="0070C0"/>
                </a:solidFill>
                <a:latin typeface="Impact" pitchFamily="34" charset="0"/>
              </a:rPr>
              <a:t> перикардита или являться признаком аневризмы сердца («застывшая ЭКГ»).</a:t>
            </a:r>
          </a:p>
          <a:p>
            <a:endParaRPr lang="ru-RU" sz="1600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6512" y="1357299"/>
            <a:ext cx="578748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71414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small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Q-образующий инфаркт миокарда</a:t>
            </a:r>
            <a:br>
              <a:rPr kumimoji="0" lang="ru-RU" sz="3000" b="0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571480"/>
            <a:ext cx="7467600" cy="4873752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>
                <a:solidFill>
                  <a:srgbClr val="0070C0"/>
                </a:solidFill>
                <a:latin typeface="Impact" pitchFamily="34" charset="0"/>
              </a:rPr>
              <a:t>Зубец Q является стойким признаком перенесенного инфаркта миокарда.</a:t>
            </a:r>
          </a:p>
          <a:p>
            <a:r>
              <a:rPr lang="ru-RU" sz="2600" dirty="0">
                <a:solidFill>
                  <a:srgbClr val="0070C0"/>
                </a:solidFill>
                <a:latin typeface="Impact" pitchFamily="34" charset="0"/>
              </a:rPr>
              <a:t>В некоторых случаях зубец Q на ЭКГ может уменьшиться или исчезнуть по истечении нескольких месяцев, а чаще лет, что может быть связано с компенсаторной гипертрофией мышечных волокон, окружающих очаг некроза или рубца.</a:t>
            </a:r>
          </a:p>
          <a:p>
            <a:r>
              <a:rPr lang="ru-RU" sz="2600" dirty="0">
                <a:solidFill>
                  <a:srgbClr val="0070C0"/>
                </a:solidFill>
                <a:latin typeface="Impact" pitchFamily="34" charset="0"/>
              </a:rPr>
              <a:t>Для ИМ характерно формирование на ЭКГ глубокого, отрицательного, симметричного, коронарного зубца Т. Формирование отрицательного зубца Т начинается на 3-5 сутки заболевания в ЭКГ отведениях, соответствующих месту некроза, и происходит параллельно возвращению к изоэлектрической линии сегмента ST.</a:t>
            </a:r>
          </a:p>
          <a:p>
            <a:r>
              <a:rPr lang="ru-RU" sz="2600" dirty="0">
                <a:solidFill>
                  <a:srgbClr val="0070C0"/>
                </a:solidFill>
                <a:latin typeface="Impact" pitchFamily="34" charset="0"/>
              </a:rPr>
              <a:t>Сформировавшийся отрицательный зубец Т сохраняется на ЭКГ несколько месяцев, а иногда и лет, однако в последующем он становится положительным у большинства пациентов, что не позволяет расценивать этот признак как стойкий признак перенесенного ИМ.</a:t>
            </a:r>
          </a:p>
          <a:p>
            <a:endParaRPr lang="ru-RU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286388"/>
            <a:ext cx="689280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Инфаркт миокарда на ЭКГ пример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6929486" cy="507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Лабораторная диагностика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642918"/>
            <a:ext cx="8643998" cy="487375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Impact" pitchFamily="34" charset="0"/>
              </a:rPr>
              <a:t>В соответствии с рекомендациями ВОЗ основное значение в диагностике ОИМ наряду с клинической картиной заболевания и изменениями электрокардиограммы придают исследованию </a:t>
            </a:r>
            <a:r>
              <a:rPr lang="ru-RU" sz="2000" dirty="0" err="1">
                <a:solidFill>
                  <a:srgbClr val="0070C0"/>
                </a:solidFill>
                <a:latin typeface="Impact" pitchFamily="34" charset="0"/>
              </a:rPr>
              <a:t>кардиоспецифичных</a:t>
            </a:r>
            <a:r>
              <a:rPr lang="ru-RU" sz="2000" dirty="0">
                <a:solidFill>
                  <a:srgbClr val="0070C0"/>
                </a:solidFill>
                <a:latin typeface="Impact" pitchFamily="34" charset="0"/>
              </a:rPr>
              <a:t> маркеров. </a:t>
            </a:r>
          </a:p>
          <a:p>
            <a:r>
              <a:rPr lang="ru-RU" sz="2000" dirty="0">
                <a:solidFill>
                  <a:srgbClr val="0070C0"/>
                </a:solidFill>
                <a:latin typeface="Impact" pitchFamily="34" charset="0"/>
              </a:rPr>
              <a:t>В настоящее время известно достаточное количество маркеров гибели </a:t>
            </a:r>
            <a:r>
              <a:rPr lang="ru-RU" sz="2000" dirty="0" err="1">
                <a:solidFill>
                  <a:srgbClr val="0070C0"/>
                </a:solidFill>
                <a:latin typeface="Impact" pitchFamily="34" charset="0"/>
              </a:rPr>
              <a:t>миоцитов</a:t>
            </a:r>
            <a:r>
              <a:rPr lang="ru-RU" sz="2000" dirty="0">
                <a:solidFill>
                  <a:srgbClr val="0070C0"/>
                </a:solidFill>
                <a:latin typeface="Impact" pitchFamily="34" charset="0"/>
              </a:rPr>
              <a:t>, имеющих разную специфичность в отношении </a:t>
            </a:r>
            <a:r>
              <a:rPr lang="ru-RU" sz="2000" dirty="0" err="1">
                <a:solidFill>
                  <a:srgbClr val="0070C0"/>
                </a:solidFill>
                <a:latin typeface="Impact" pitchFamily="34" charset="0"/>
              </a:rPr>
              <a:t>миоцитов</a:t>
            </a:r>
            <a:r>
              <a:rPr lang="ru-RU" sz="2000" dirty="0">
                <a:solidFill>
                  <a:srgbClr val="0070C0"/>
                </a:solidFill>
                <a:latin typeface="Impact" pitchFamily="34" charset="0"/>
              </a:rPr>
              <a:t> миокарда. Диагностическая ценность лабораторной диагностики ИМ существенно возрастает при повторных инфарктах миокарда, мерцательной аритмии, наличии искусственного водителя ритма сердца, т.е. в ситуациях, когда бывает затруднена ЭКГ диагностика.</a:t>
            </a:r>
          </a:p>
          <a:p>
            <a:endParaRPr lang="ru-RU" sz="2000" dirty="0">
              <a:solidFill>
                <a:srgbClr val="0070C0"/>
              </a:solidFill>
              <a:latin typeface="Impact" pitchFamily="34" charset="0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0185" y="3786191"/>
            <a:ext cx="4996525" cy="301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857232"/>
            <a:ext cx="7286676" cy="487375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Impact" pitchFamily="34" charset="0"/>
              </a:rPr>
              <a:t>В клинической практике наиболее часто исследуют концентрацию </a:t>
            </a:r>
            <a:r>
              <a:rPr lang="ru-RU" sz="2000" dirty="0" err="1">
                <a:solidFill>
                  <a:srgbClr val="0070C0"/>
                </a:solidFill>
                <a:latin typeface="Impact" pitchFamily="34" charset="0"/>
              </a:rPr>
              <a:t>креатинфосфокиназы</a:t>
            </a:r>
            <a:r>
              <a:rPr lang="ru-RU" sz="2000" dirty="0">
                <a:solidFill>
                  <a:srgbClr val="0070C0"/>
                </a:solidFill>
                <a:latin typeface="Impact" pitchFamily="34" charset="0"/>
              </a:rPr>
              <a:t> (КФК), </a:t>
            </a:r>
            <a:r>
              <a:rPr lang="ru-RU" sz="2000" dirty="0" err="1">
                <a:solidFill>
                  <a:srgbClr val="0070C0"/>
                </a:solidFill>
                <a:latin typeface="Impact" pitchFamily="34" charset="0"/>
              </a:rPr>
              <a:t>аспартатаминотрансферазы</a:t>
            </a:r>
            <a:r>
              <a:rPr lang="ru-RU" sz="2000" dirty="0">
                <a:solidFill>
                  <a:srgbClr val="0070C0"/>
                </a:solidFill>
                <a:latin typeface="Impact" pitchFamily="34" charset="0"/>
              </a:rPr>
              <a:t> (АСТ), </a:t>
            </a:r>
            <a:r>
              <a:rPr lang="ru-RU" sz="2000" dirty="0" err="1">
                <a:solidFill>
                  <a:srgbClr val="0070C0"/>
                </a:solidFill>
                <a:latin typeface="Impact" pitchFamily="34" charset="0"/>
              </a:rPr>
              <a:t>лактатдегидрогеназы</a:t>
            </a:r>
            <a:r>
              <a:rPr lang="ru-RU" sz="2000" dirty="0">
                <a:solidFill>
                  <a:srgbClr val="0070C0"/>
                </a:solidFill>
                <a:latin typeface="Impact" pitchFamily="34" charset="0"/>
              </a:rPr>
              <a:t> (ЛДГ). Кроме вышеперечисленных, к маркерам гибели </a:t>
            </a:r>
            <a:r>
              <a:rPr lang="ru-RU" sz="2000" dirty="0" err="1">
                <a:solidFill>
                  <a:srgbClr val="0070C0"/>
                </a:solidFill>
                <a:latin typeface="Impact" pitchFamily="34" charset="0"/>
              </a:rPr>
              <a:t>миоцитов</a:t>
            </a:r>
            <a:r>
              <a:rPr lang="ru-RU" sz="2000" dirty="0">
                <a:solidFill>
                  <a:srgbClr val="0070C0"/>
                </a:solidFill>
                <a:latin typeface="Impact" pitchFamily="34" charset="0"/>
              </a:rPr>
              <a:t> относятся </a:t>
            </a:r>
            <a:r>
              <a:rPr lang="ru-RU" sz="2000" dirty="0" err="1">
                <a:solidFill>
                  <a:srgbClr val="0070C0"/>
                </a:solidFill>
                <a:latin typeface="Impact" pitchFamily="34" charset="0"/>
              </a:rPr>
              <a:t>гликогенфосфорилаза</a:t>
            </a:r>
            <a:r>
              <a:rPr lang="ru-RU" sz="2000" dirty="0">
                <a:solidFill>
                  <a:srgbClr val="0070C0"/>
                </a:solidFill>
                <a:latin typeface="Impact" pitchFamily="34" charset="0"/>
              </a:rPr>
              <a:t> (ГФ), миоглобин (Мг), миозин и </a:t>
            </a:r>
            <a:r>
              <a:rPr lang="ru-RU" sz="2000" dirty="0" err="1">
                <a:solidFill>
                  <a:srgbClr val="0070C0"/>
                </a:solidFill>
                <a:latin typeface="Impact" pitchFamily="34" charset="0"/>
              </a:rPr>
              <a:t>кардиотропонин</a:t>
            </a:r>
            <a:r>
              <a:rPr lang="ru-RU" sz="2000" dirty="0">
                <a:solidFill>
                  <a:srgbClr val="0070C0"/>
                </a:solidFill>
                <a:latin typeface="Impact" pitchFamily="34" charset="0"/>
              </a:rPr>
              <a:t> Т и I. </a:t>
            </a:r>
            <a:endParaRPr lang="ru-RU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071786"/>
            <a:ext cx="541441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7467600" cy="654032"/>
          </a:xfrm>
          <a:prstGeom prst="rect">
            <a:avLst/>
          </a:prstGeom>
        </p:spPr>
        <p:txBody>
          <a:bodyPr vert="horz" anchor="b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small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Лабораторная диагностика</a:t>
            </a:r>
            <a:br>
              <a:rPr kumimoji="0" lang="ru-RU" sz="3000" b="0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000372"/>
            <a:ext cx="27146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Специфичными для поражения только </a:t>
            </a:r>
            <a:r>
              <a:rPr lang="ru-RU" dirty="0" err="1">
                <a:solidFill>
                  <a:srgbClr val="0070C0"/>
                </a:solidFill>
                <a:latin typeface="Impact" pitchFamily="34" charset="0"/>
              </a:rPr>
              <a:t>кардиомиоцитов</a:t>
            </a:r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 (но не </a:t>
            </a:r>
            <a:r>
              <a:rPr lang="ru-RU" dirty="0" err="1">
                <a:solidFill>
                  <a:srgbClr val="0070C0"/>
                </a:solidFill>
                <a:latin typeface="Impact" pitchFamily="34" charset="0"/>
              </a:rPr>
              <a:t>миоцитов</a:t>
            </a:r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 скелетных мышц) являются изоферменты КФК-МВ и ЛДГ-1, иммунохимическое определение КФК-МВ, массы ГФ-ВВ, </a:t>
            </a:r>
            <a:r>
              <a:rPr lang="ru-RU" dirty="0" err="1">
                <a:solidFill>
                  <a:srgbClr val="0070C0"/>
                </a:solidFill>
                <a:latin typeface="Impact" pitchFamily="34" charset="0"/>
              </a:rPr>
              <a:t>изоформы</a:t>
            </a:r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 изофермента КФК-МВ и </a:t>
            </a:r>
            <a:r>
              <a:rPr lang="ru-RU" dirty="0" err="1">
                <a:solidFill>
                  <a:srgbClr val="0070C0"/>
                </a:solidFill>
                <a:latin typeface="Impact" pitchFamily="34" charset="0"/>
              </a:rPr>
              <a:t>кардитропонины</a:t>
            </a:r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 I и Т.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000108"/>
            <a:ext cx="7467600" cy="4873752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Критериями диагностической эффективности того или иного маркера является:</a:t>
            </a:r>
          </a:p>
          <a:p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-диапазон диагностической значимости, т.е. период времени, в течение которого определяется повышенный, «патологический» уровень определяемого маркера;</a:t>
            </a:r>
          </a:p>
          <a:p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-степень его увеличения относительно уровня нормальных значений, как правило, относительно верхней границы этого уровня.</a:t>
            </a:r>
          </a:p>
          <a:p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Диагностическая ценность вышеперечисленных маркеров зависит от сроков и частоты их определения в динамике развития ОИМ. </a:t>
            </a:r>
          </a:p>
          <a:p>
            <a:r>
              <a:rPr lang="ru-RU" dirty="0" err="1">
                <a:solidFill>
                  <a:srgbClr val="0070C0"/>
                </a:solidFill>
                <a:latin typeface="Impact" pitchFamily="34" charset="0"/>
              </a:rPr>
              <a:t>Патогномоничным</a:t>
            </a:r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 для инфаркта миокарда является повышение активности ферментов не менее чем в 1,5-2 раза с последующим снижением до нормальных значений. Если же в динамике не прослеживается закономерного снижения того или иного маркера, то медицинский работник должен искать другую причину его столь длительного повышения.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428604"/>
            <a:ext cx="7467600" cy="654032"/>
          </a:xfrm>
          <a:prstGeom prst="rect">
            <a:avLst/>
          </a:prstGeom>
        </p:spPr>
        <p:txBody>
          <a:bodyPr vert="horz" anchor="b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small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Лабораторная диагностика</a:t>
            </a:r>
            <a:br>
              <a:rPr kumimoji="0" lang="ru-RU" sz="3000" b="0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5" y="1071546"/>
            <a:ext cx="655107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Осложнения инфаркта миокарда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214422"/>
            <a:ext cx="7467600" cy="4873752"/>
          </a:xfrm>
        </p:spPr>
        <p:txBody>
          <a:bodyPr>
            <a:normAutofit fontScale="92500"/>
          </a:bodyPr>
          <a:lstStyle/>
          <a:p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Осложнения при инфаркте усугубляют течение заболевания и определяют его прогноз. Чаще всего встречаются следующие осложнения:</a:t>
            </a:r>
          </a:p>
          <a:p>
            <a:r>
              <a:rPr lang="ru-RU" cap="small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  <a:ea typeface="+mj-ea"/>
                <a:cs typeface="+mj-cs"/>
              </a:rPr>
              <a:t>Нарушения сердечного ритма и проводимости.</a:t>
            </a: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 </a:t>
            </a:r>
          </a:p>
          <a:p>
            <a:pPr>
              <a:buNone/>
            </a:pP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Наблюдаются у 90-95 % больных в первые сутки после инфаркта. За такими нарушениями важно следить, так как они способны привести к смерти. Тяжёлые аритмии (например приступообразная желудочковая тахикардия) могут провоцировать развитие </a:t>
            </a:r>
            <a:r>
              <a:rPr lang="ru-RU" sz="2200" dirty="0">
                <a:solidFill>
                  <a:srgbClr val="0070C0"/>
                </a:solidFill>
                <a:latin typeface="Impact" pitchFamily="34" charset="0"/>
                <a:hlinkClick r:id="rId2"/>
              </a:rPr>
              <a:t>сердечной недостаточности</a:t>
            </a: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. Степень выраженности и характер нарушений зависят от обширности, глубины, локализации инфаркта миокарда, а также от предшествующих заболеваний. Возможно возникновение аритмий сердца даже после восстановления кровотока (возникают так называемые "</a:t>
            </a:r>
            <a:r>
              <a:rPr lang="ru-RU" sz="2200" dirty="0" err="1">
                <a:solidFill>
                  <a:srgbClr val="0070C0"/>
                </a:solidFill>
                <a:latin typeface="Impact" pitchFamily="34" charset="0"/>
              </a:rPr>
              <a:t>реперфузионные</a:t>
            </a: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 аритмии").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18DDC8-8024-1D6F-3343-F8A0F981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20" y="116632"/>
            <a:ext cx="7467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  <a:latin typeface="Impact" pitchFamily="34" charset="0"/>
              </a:rPr>
              <a:t>Цели изучения темы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64E93A-984E-927C-4685-450AA17D640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88920" y="1340768"/>
            <a:ext cx="8259543" cy="4579657"/>
          </a:xfrm>
        </p:spPr>
        <p:txBody>
          <a:bodyPr>
            <a:noAutofit/>
          </a:bodyPr>
          <a:lstStyle/>
          <a:p>
            <a:pPr indent="-180340" algn="just">
              <a:spcBef>
                <a:spcPts val="0"/>
              </a:spcBef>
            </a:pPr>
            <a:r>
              <a:rPr lang="ru-RU" sz="2000" dirty="0">
                <a:solidFill>
                  <a:srgbClr val="0070C0"/>
                </a:solidFill>
                <a:latin typeface="Impact" pitchFamily="34" charset="0"/>
              </a:rPr>
              <a:t> </a:t>
            </a:r>
            <a:r>
              <a:rPr lang="ru-RU" sz="2500" dirty="0">
                <a:solidFill>
                  <a:srgbClr val="0070C0"/>
                </a:solidFill>
                <a:highlight>
                  <a:srgbClr val="FFFF00"/>
                </a:highlight>
                <a:latin typeface="Impact" pitchFamily="34" charset="0"/>
              </a:rPr>
              <a:t>Обучающийся  должен знать:</a:t>
            </a:r>
          </a:p>
          <a:p>
            <a:pPr marL="342900" lvl="0" indent="-342900" algn="just">
              <a:spcBef>
                <a:spcPts val="0"/>
              </a:spcBef>
              <a:buSzPts val="1400"/>
              <a:buFont typeface="Times New Roman" panose="02020603050405020304" pitchFamily="18" charset="0"/>
              <a:buChar char="-"/>
              <a:tabLst>
                <a:tab pos="234950" algn="l"/>
              </a:tabLst>
            </a:pPr>
            <a:r>
              <a:rPr lang="ru-RU" sz="2500" dirty="0">
                <a:solidFill>
                  <a:srgbClr val="0070C0"/>
                </a:solidFill>
                <a:latin typeface="Impact" pitchFamily="34" charset="0"/>
              </a:rPr>
              <a:t>современные теории этиологии и патогенеза инфаркта миокарда;</a:t>
            </a:r>
          </a:p>
          <a:p>
            <a:pPr marL="342900" lvl="0" indent="-342900" algn="just">
              <a:spcBef>
                <a:spcPts val="0"/>
              </a:spcBef>
              <a:buSzPts val="1400"/>
              <a:buFont typeface="Times New Roman" panose="02020603050405020304" pitchFamily="18" charset="0"/>
              <a:buChar char="-"/>
              <a:tabLst>
                <a:tab pos="234950" algn="l"/>
              </a:tabLst>
            </a:pPr>
            <a:r>
              <a:rPr lang="ru-RU" sz="2500" dirty="0">
                <a:solidFill>
                  <a:srgbClr val="0070C0"/>
                </a:solidFill>
                <a:latin typeface="Impact" pitchFamily="34" charset="0"/>
              </a:rPr>
              <a:t>клинические симптомы, типичной и атипичной форм инфаркта миокарда, осложнения;</a:t>
            </a:r>
          </a:p>
          <a:p>
            <a:pPr marL="342900" lvl="0" indent="-342900" algn="just">
              <a:spcBef>
                <a:spcPts val="0"/>
              </a:spcBef>
              <a:buSzPts val="1400"/>
              <a:buFont typeface="Times New Roman" panose="02020603050405020304" pitchFamily="18" charset="0"/>
              <a:buChar char="-"/>
              <a:tabLst>
                <a:tab pos="234950" algn="l"/>
              </a:tabLst>
            </a:pPr>
            <a:r>
              <a:rPr lang="ru-RU" sz="2500" dirty="0">
                <a:solidFill>
                  <a:srgbClr val="0070C0"/>
                </a:solidFill>
                <a:latin typeface="Impact" pitchFamily="34" charset="0"/>
              </a:rPr>
              <a:t>дополнительные методы диагностики;</a:t>
            </a:r>
          </a:p>
          <a:p>
            <a:pPr marL="342900" lvl="0" indent="-342900" algn="just">
              <a:spcBef>
                <a:spcPts val="0"/>
              </a:spcBef>
              <a:buSzPts val="1400"/>
              <a:buFont typeface="Times New Roman" panose="02020603050405020304" pitchFamily="18" charset="0"/>
              <a:buChar char="-"/>
              <a:tabLst>
                <a:tab pos="234950" algn="l"/>
              </a:tabLst>
            </a:pPr>
            <a:r>
              <a:rPr lang="ru-RU" sz="2500" dirty="0">
                <a:solidFill>
                  <a:srgbClr val="0070C0"/>
                </a:solidFill>
                <a:latin typeface="Impact" pitchFamily="34" charset="0"/>
              </a:rPr>
              <a:t>изменения на ЭКГ характерные для инфаркта миокарда.</a:t>
            </a:r>
          </a:p>
          <a:p>
            <a:pPr indent="-186690" algn="just">
              <a:spcBef>
                <a:spcPts val="0"/>
              </a:spcBef>
              <a:tabLst>
                <a:tab pos="234950" algn="l"/>
              </a:tabLst>
            </a:pPr>
            <a:endParaRPr lang="ru-RU" sz="2000" dirty="0">
              <a:solidFill>
                <a:srgbClr val="0070C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0603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71546"/>
            <a:ext cx="8358246" cy="4873752"/>
          </a:xfrm>
        </p:spPr>
        <p:txBody>
          <a:bodyPr>
            <a:noAutofit/>
          </a:bodyPr>
          <a:lstStyle/>
          <a:p>
            <a:r>
              <a:rPr lang="ru-RU" sz="2200" cap="small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  <a:ea typeface="+mj-ea"/>
                <a:cs typeface="+mj-cs"/>
              </a:rPr>
              <a:t>Острая сердечная недостаточность. </a:t>
            </a:r>
          </a:p>
          <a:p>
            <a:pPr>
              <a:buNone/>
            </a:pPr>
            <a:r>
              <a:rPr lang="ru-RU" sz="2000" dirty="0">
                <a:solidFill>
                  <a:srgbClr val="0070C0"/>
                </a:solidFill>
                <a:latin typeface="Impact" pitchFamily="34" charset="0"/>
              </a:rPr>
              <a:t>К развитию острой сердечной недостаточности приводят обширные, сквозные инфаркты. Наиболее тяжёлая степень острой сердечной недостаточности левого желудочка проявляется сердечной астмой и отёком лёгких. Возникает выраженное удушье, ощущение нехватки воздуха, сильное чувство страха смерти. Больной ведёт себя беспокойно, судорожно хватает ртом воздух, находится в вынужденном </a:t>
            </a:r>
            <a:r>
              <a:rPr lang="ru-RU" sz="2000" dirty="0" err="1">
                <a:solidFill>
                  <a:srgbClr val="0070C0"/>
                </a:solidFill>
                <a:latin typeface="Impact" pitchFamily="34" charset="0"/>
              </a:rPr>
              <a:t>полувозвышенном</a:t>
            </a:r>
            <a:r>
              <a:rPr lang="ru-RU" sz="2000" dirty="0">
                <a:solidFill>
                  <a:srgbClr val="0070C0"/>
                </a:solidFill>
                <a:latin typeface="Impact" pitchFamily="34" charset="0"/>
              </a:rPr>
              <a:t> или сидячем положении. Дыхание частое, поверхностное. При прогрессировании недостаточности появляются кашель с отделением пенистой </a:t>
            </a:r>
            <a:r>
              <a:rPr lang="ru-RU" sz="2000" dirty="0" err="1">
                <a:solidFill>
                  <a:srgbClr val="0070C0"/>
                </a:solidFill>
                <a:latin typeface="Impact" pitchFamily="34" charset="0"/>
              </a:rPr>
              <a:t>розовой</a:t>
            </a:r>
            <a:r>
              <a:rPr lang="ru-RU" sz="2000" dirty="0">
                <a:solidFill>
                  <a:srgbClr val="0070C0"/>
                </a:solidFill>
                <a:latin typeface="Impact" pitchFamily="34" charset="0"/>
              </a:rPr>
              <a:t> мокроты и "клокочущее" дыхание, на расстоянии слышны влажные хрипы (симптом "кипящего самовара"). Симптомы указывают на развитие отёка лёгких. При прогрессировании левожелудочковой недостаточности и присоединении недостаточности правого желудочка у больного появляются чувство тяжести и боль в правом подреберье, что связано с острым набуханием печени. Видно набухание шейных вен, которое усиливается при надавливании на увеличенную печень. Появляется отёчность голеней и стоп.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/>
          <a:lstStyle/>
          <a:p>
            <a:pPr algn="ctr"/>
            <a:r>
              <a:rPr lang="ru-RU" sz="22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</a:rPr>
              <a:t>Осложнения инфаркта миокарда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200" cap="small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  <a:ea typeface="+mj-ea"/>
                <a:cs typeface="+mj-cs"/>
              </a:rPr>
              <a:t>Кардиогенный</a:t>
            </a:r>
            <a:r>
              <a:rPr lang="ru-RU" sz="2200" cap="small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  <a:ea typeface="+mj-ea"/>
                <a:cs typeface="+mj-cs"/>
              </a:rPr>
              <a:t> шок.</a:t>
            </a:r>
            <a:r>
              <a:rPr lang="ru-RU" dirty="0"/>
              <a:t> </a:t>
            </a:r>
          </a:p>
          <a:p>
            <a:pPr>
              <a:buNone/>
            </a:pPr>
            <a:r>
              <a:rPr lang="ru-RU" sz="2000" dirty="0">
                <a:solidFill>
                  <a:srgbClr val="0070C0"/>
                </a:solidFill>
                <a:latin typeface="Impact" pitchFamily="34" charset="0"/>
              </a:rPr>
              <a:t>Развивается при крайней степени левожелудочковой недостаточности, из-за которой снижается сократительная функция миокарда. Это не компенсируется повышением тонуса сосудов и приводит к нарушению кровоснабжения всех органов и тканей, прежде всего жизненно важных. Систолическое артериальное давление падает до 80-70-ти мм </a:t>
            </a:r>
            <a:r>
              <a:rPr lang="ru-RU" sz="2000" dirty="0" err="1">
                <a:solidFill>
                  <a:srgbClr val="0070C0"/>
                </a:solidFill>
                <a:latin typeface="Impact" pitchFamily="34" charset="0"/>
              </a:rPr>
              <a:t>рт</a:t>
            </a:r>
            <a:r>
              <a:rPr lang="ru-RU" sz="2000" dirty="0">
                <a:solidFill>
                  <a:srgbClr val="0070C0"/>
                </a:solidFill>
                <a:latin typeface="Impact" pitchFamily="34" charset="0"/>
              </a:rPr>
              <a:t>. ст. и ниже.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small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Осложнения инфаркта миокарда</a:t>
            </a:r>
            <a:br>
              <a:rPr kumimoji="0" lang="ru-RU" sz="3000" b="0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143380"/>
            <a:ext cx="372895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71546"/>
            <a:ext cx="5900750" cy="4873752"/>
          </a:xfrm>
        </p:spPr>
        <p:txBody>
          <a:bodyPr/>
          <a:lstStyle/>
          <a:p>
            <a:r>
              <a:rPr lang="ru-RU" sz="2200" cap="small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  <a:ea typeface="+mj-ea"/>
                <a:cs typeface="+mj-cs"/>
              </a:rPr>
              <a:t>Аневризма левого желудочка. </a:t>
            </a:r>
          </a:p>
          <a:p>
            <a:r>
              <a:rPr lang="ru-RU" sz="2000" dirty="0">
                <a:solidFill>
                  <a:srgbClr val="0070C0"/>
                </a:solidFill>
                <a:latin typeface="Impact" pitchFamily="34" charset="0"/>
              </a:rPr>
              <a:t>Это ограниченное выбухание тканей сердца, которые подверглись размягчению, истончению и потеряли сократительную способность. Из-за аневризмы определённый объём крови выключается из циркуляции. Постепенно на этом фоне может развиться сердечная недостаточность. При аневризме сердца могут развиваться тромбоэмболические осложнения. Часто возникают приступообразные нарушения ритма. Опасность заключается ещё и в том, что аневризма может расслоиться и разорваться.</a:t>
            </a:r>
          </a:p>
          <a:p>
            <a:endParaRPr lang="ru-RU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643050"/>
            <a:ext cx="2857520" cy="395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34" y="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small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Осложнения инфаркта миокарда</a:t>
            </a:r>
            <a:br>
              <a:rPr kumimoji="0" lang="ru-RU" sz="3000" b="0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928670"/>
            <a:ext cx="7115196" cy="4873752"/>
          </a:xfrm>
        </p:spPr>
        <p:txBody>
          <a:bodyPr>
            <a:normAutofit/>
          </a:bodyPr>
          <a:lstStyle/>
          <a:p>
            <a:r>
              <a:rPr lang="ru-RU" sz="2200" cap="small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  <a:ea typeface="+mj-ea"/>
                <a:cs typeface="+mj-cs"/>
              </a:rPr>
              <a:t>Ранняя постинфарктная стенокардия</a:t>
            </a:r>
            <a:r>
              <a:rPr lang="ru-RU" dirty="0"/>
              <a:t>. </a:t>
            </a:r>
            <a:r>
              <a:rPr lang="ru-RU" sz="2000" dirty="0">
                <a:solidFill>
                  <a:srgbClr val="0070C0"/>
                </a:solidFill>
                <a:latin typeface="Impact" pitchFamily="34" charset="0"/>
              </a:rPr>
              <a:t>Это частые приступы </a:t>
            </a:r>
            <a:r>
              <a:rPr lang="ru-RU" sz="2000" dirty="0">
                <a:solidFill>
                  <a:srgbClr val="0070C0"/>
                </a:solidFill>
                <a:latin typeface="Impact" pitchFamily="34" charset="0"/>
                <a:hlinkClick r:id="rId2"/>
              </a:rPr>
              <a:t>стенокардии </a:t>
            </a:r>
            <a:r>
              <a:rPr lang="ru-RU" sz="2000" dirty="0">
                <a:solidFill>
                  <a:srgbClr val="0070C0"/>
                </a:solidFill>
                <a:latin typeface="Impact" pitchFamily="34" charset="0"/>
              </a:rPr>
              <a:t>напряжения и покоя, возникающие в госпитальном периоде. Иногда может развиваться при недостаточном растворении тромба с помощью </a:t>
            </a:r>
            <a:r>
              <a:rPr lang="ru-RU" sz="2000" dirty="0" err="1">
                <a:solidFill>
                  <a:srgbClr val="0070C0"/>
                </a:solidFill>
                <a:latin typeface="Impact" pitchFamily="34" charset="0"/>
              </a:rPr>
              <a:t>тромболитической</a:t>
            </a:r>
            <a:r>
              <a:rPr lang="ru-RU" sz="2000" dirty="0">
                <a:solidFill>
                  <a:srgbClr val="0070C0"/>
                </a:solidFill>
                <a:latin typeface="Impact" pitchFamily="34" charset="0"/>
              </a:rPr>
              <a:t> терапии. При стенокардии прогноз неблагоприятный, так как она может предвещать рецидив инфаркта и даже внезапную смерть.</a:t>
            </a:r>
          </a:p>
          <a:p>
            <a:r>
              <a:rPr lang="ru-RU" sz="2200" cap="small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  <a:ea typeface="+mj-ea"/>
                <a:cs typeface="+mj-cs"/>
              </a:rPr>
              <a:t>Перикардит.</a:t>
            </a:r>
            <a:r>
              <a:rPr lang="ru-RU" dirty="0"/>
              <a:t> </a:t>
            </a:r>
            <a:r>
              <a:rPr lang="ru-RU" sz="2000" dirty="0">
                <a:solidFill>
                  <a:srgbClr val="0070C0"/>
                </a:solidFill>
                <a:latin typeface="Impact" pitchFamily="34" charset="0"/>
              </a:rPr>
              <a:t>Воспаление наружной оболочки сердца наблюдается при сквозном и обширном инфаркте. При перикардите, как правило, прогноз благоприятен.</a:t>
            </a:r>
          </a:p>
          <a:p>
            <a:endParaRPr lang="ru-RU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214818"/>
            <a:ext cx="2448831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34" y="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small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Осложнения инфаркта миокарда</a:t>
            </a:r>
            <a:br>
              <a:rPr kumimoji="0" lang="ru-RU" sz="3000" b="0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7467600" cy="4873752"/>
          </a:xfrm>
        </p:spPr>
        <p:txBody>
          <a:bodyPr>
            <a:normAutofit fontScale="92500" lnSpcReduction="20000"/>
          </a:bodyPr>
          <a:lstStyle/>
          <a:p>
            <a:r>
              <a:rPr lang="ru-RU" sz="2600" cap="small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  <a:ea typeface="+mj-ea"/>
                <a:cs typeface="+mj-cs"/>
              </a:rPr>
              <a:t>Тромбоэмболические осложнения. </a:t>
            </a:r>
          </a:p>
          <a:p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Закупорка кровеносного сосуда тромбом может произойти из-за повышения свёртывающей активности крови, атеросклеротического поражения артерий, тромбоза в зоне инфаркта миокарда, наличия тромба в аневризме левого желудочка. Возникновению тромбоэмболических осложнений способствуют воспаления внутренней оболочки стенок вен нижних конечностей, длительный постельный режим и выраженная недостаточность кровообращения. Важно отметить, что в связи с активным применением терапии, направленной на растворение тромба, тромбоэмболии возникают нечасто, всего лишь у 2-6 % больных.</a:t>
            </a:r>
          </a:p>
          <a:p>
            <a:r>
              <a:rPr lang="ru-RU" sz="2600" cap="small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  <a:ea typeface="+mj-ea"/>
                <a:cs typeface="+mj-cs"/>
              </a:rPr>
              <a:t>Тромбоэндокардит</a:t>
            </a:r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. Это асептическое (без участия микробов) воспаление внутренней стенки сердца с образованием пристеночных тромбов в области некроза.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small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Осложнения инфаркта миокарда</a:t>
            </a:r>
            <a:br>
              <a:rPr kumimoji="0" lang="ru-RU" sz="3000" b="0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285860"/>
            <a:ext cx="7467600" cy="4873752"/>
          </a:xfrm>
        </p:spPr>
        <p:txBody>
          <a:bodyPr>
            <a:normAutofit lnSpcReduction="10000"/>
          </a:bodyPr>
          <a:lstStyle/>
          <a:p>
            <a:r>
              <a:rPr lang="ru-RU" sz="2200" cap="small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  <a:ea typeface="+mj-ea"/>
                <a:cs typeface="+mj-cs"/>
              </a:rPr>
              <a:t>Нарушения мочеиспускания. </a:t>
            </a: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После инфаркта может возникнуть значительное снижение тонуса мочевого пузыря и задержка мочеиспускания. Наиболее часто это имеет место в первые дни заболевания у мужчин пожилого возраста с доброкачественной гиперплазией (увеличением) предстательной железы. Появляются жалобы на невозможность помочиться, ощущение переполненности мочевого пузыря и боли внизу живота.</a:t>
            </a:r>
          </a:p>
          <a:p>
            <a:r>
              <a:rPr lang="ru-RU" sz="2200" cap="small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  <a:ea typeface="+mj-ea"/>
                <a:cs typeface="+mj-cs"/>
              </a:rPr>
              <a:t>Осложнения со стороны желудочно-кишечного тракта.</a:t>
            </a: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 У больных могут возникать острые эрозии и язвы желудочно-кишечного тракта. Причина их развития — выброс в кровь высоких доз глюкокортикоидных гормонов как ответ на стресс, что усиливает выделение желудочного сока</a:t>
            </a:r>
            <a:r>
              <a:rPr lang="ru-RU" dirty="0"/>
              <a:t>. 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small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Осложнения инфаркта миокарда</a:t>
            </a:r>
            <a:br>
              <a:rPr kumimoji="0" lang="ru-RU" sz="3000" b="0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928670"/>
            <a:ext cx="8143932" cy="4873752"/>
          </a:xfrm>
        </p:spPr>
        <p:txBody>
          <a:bodyPr>
            <a:noAutofit/>
          </a:bodyPr>
          <a:lstStyle/>
          <a:p>
            <a:r>
              <a:rPr lang="ru-RU" sz="2200" cap="small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  <a:ea typeface="+mj-ea"/>
                <a:cs typeface="+mj-cs"/>
              </a:rPr>
              <a:t>Постинфарктный аутоиммунный синдром </a:t>
            </a:r>
            <a:r>
              <a:rPr lang="ru-RU" sz="2200" cap="small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  <a:ea typeface="+mj-ea"/>
                <a:cs typeface="+mj-cs"/>
              </a:rPr>
              <a:t>Дресслера</a:t>
            </a:r>
            <a:r>
              <a:rPr lang="ru-RU" sz="2200" cap="small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  <a:ea typeface="+mj-ea"/>
                <a:cs typeface="+mj-cs"/>
              </a:rPr>
              <a:t>. </a:t>
            </a:r>
          </a:p>
          <a:p>
            <a:pPr>
              <a:buNone/>
            </a:pP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Развивается у 3-4 % больных со 2 по 8 неделю после начала инфаркта миокарда. Иммунная система при этом синдроме начинает атаковать собственные клетки, воспринимая здоровые ткани в качестве чужеродных элементов. Это проявляется в виде следующих симптомов: перикардит (воспаление перикарда), плеврит (воспаление плевры), </a:t>
            </a:r>
            <a:r>
              <a:rPr lang="ru-RU" sz="2200" dirty="0" err="1">
                <a:solidFill>
                  <a:srgbClr val="0070C0"/>
                </a:solidFill>
                <a:latin typeface="Impact" pitchFamily="34" charset="0"/>
              </a:rPr>
              <a:t>пневмонит</a:t>
            </a: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 (воспаление в тканях лёгких), лихорадка, повышение в крови эозинофилов, увеличение СОЭ (скорости оседания эритроцитов). </a:t>
            </a:r>
          </a:p>
          <a:p>
            <a:pPr>
              <a:buNone/>
            </a:pPr>
            <a:r>
              <a:rPr lang="ru-RU" sz="2200" cap="small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  <a:ea typeface="+mj-ea"/>
                <a:cs typeface="+mj-cs"/>
              </a:rPr>
              <a:t>Синдром передней грудной клетки. </a:t>
            </a: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 Развиваются у больных с </a:t>
            </a:r>
            <a:r>
              <a:rPr lang="ru-RU" sz="2200" dirty="0">
                <a:solidFill>
                  <a:srgbClr val="0070C0"/>
                </a:solidFill>
                <a:latin typeface="Impact" pitchFamily="34" charset="0"/>
                <a:hlinkClick r:id="rId2"/>
              </a:rPr>
              <a:t>остеохондрозом</a:t>
            </a: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 межпозвонковых дисков шейно-грудного отдела позвоночника спустя несколько недель и даже месяцев после возникновения инфаркта миокарда. При синдроме передней стенки грудной клетки возникает поражение </a:t>
            </a:r>
            <a:r>
              <a:rPr lang="ru-RU" sz="2200" dirty="0" err="1">
                <a:solidFill>
                  <a:srgbClr val="0070C0"/>
                </a:solidFill>
                <a:latin typeface="Impact" pitchFamily="34" charset="0"/>
              </a:rPr>
              <a:t>грудинно-рёберных</a:t>
            </a: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 суставов.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7158" y="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small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Осложнения инфаркта миокарда</a:t>
            </a:r>
            <a:br>
              <a:rPr kumimoji="0" lang="ru-RU" sz="3000" b="0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200" cap="small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itchFamily="34" charset="0"/>
                <a:ea typeface="+mj-ea"/>
                <a:cs typeface="+mj-cs"/>
              </a:rPr>
              <a:t>Психические нарушения.</a:t>
            </a: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 </a:t>
            </a:r>
          </a:p>
          <a:p>
            <a:pPr>
              <a:buNone/>
            </a:pP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Нарушения психики обычно развиваются на первой неделе заболевания из-за нарушения гемодинамики мозга, гипоксемии (понижения содержания кислорода в крови) и влияния продуктов распада некротического (омертвевшего) очага миокарда на головной мозг. 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7158" y="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small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Impact" pitchFamily="34" charset="0"/>
                <a:ea typeface="+mj-ea"/>
                <a:cs typeface="+mj-cs"/>
              </a:rPr>
              <a:t>Осложнения инфаркта миокарда</a:t>
            </a:r>
            <a:br>
              <a:rPr kumimoji="0" lang="ru-RU" sz="3000" b="0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214818"/>
            <a:ext cx="2857520" cy="201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E939E-B81B-24E2-E553-5C06E6466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  <a:latin typeface="Impact" panose="020B0806030902050204" pitchFamily="34" charset="0"/>
              </a:rPr>
              <a:t>Контрольные вопросы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C6A782-907A-D21C-97ED-82B5B6683CF0}"/>
              </a:ext>
            </a:extLst>
          </p:cNvPr>
          <p:cNvSpPr txBox="1"/>
          <p:nvPr/>
        </p:nvSpPr>
        <p:spPr>
          <a:xfrm>
            <a:off x="899592" y="1265491"/>
            <a:ext cx="7848872" cy="4327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1. Дайте определение инфаркта миокарда.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2. Назовите основную причину инфаркта миокарда?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3. Какие периоды выделяют в течении инфаркта миокарда?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4. На чем основана классификация инфаркта миокарда?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5. Опишите клинические проявления типичной ангинозной формы инфаркта миокарда.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6. Опишите атипичные формы инфаркта миокарда.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7. Что включают дополнительные (в том числе лабораторные) признаки инфаркта миокарда?</a:t>
            </a:r>
          </a:p>
        </p:txBody>
      </p:sp>
    </p:spTree>
    <p:extLst>
      <p:ext uri="{BB962C8B-B14F-4D97-AF65-F5344CB8AC3E}">
        <p14:creationId xmlns:p14="http://schemas.microsoft.com/office/powerpoint/2010/main" val="27541983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FF07E-36B6-B8B4-AB72-3676590A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796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Impact" panose="020B0806030902050204" pitchFamily="34" charset="0"/>
              </a:rPr>
              <a:t>КОНТРОЛЬНЫЕ ВОПРОСЫ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E54824F-C9AF-C0F5-AF91-33107150C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753" y="957555"/>
            <a:ext cx="7243047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2200" dirty="0">
                <a:solidFill>
                  <a:srgbClr val="0070C0"/>
                </a:solidFill>
                <a:latin typeface="Impact" pitchFamily="34" charset="0"/>
              </a:rPr>
              <a:t>8. Какие ЭКГ-признаки позволяют диагностировать инфаркт миокарда (рис. 1)?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17C83B6A-28C7-EA55-AA3D-608D77DB7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79" y="1665515"/>
            <a:ext cx="5048250" cy="36766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5AE97A0-4904-6BFA-2CC2-D56990C98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044405"/>
            <a:ext cx="7787208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1.</a:t>
            </a:r>
            <a:endParaRPr lang="ru-RU" altLang="zh-CN" sz="2200" dirty="0">
              <a:solidFill>
                <a:srgbClr val="0070C0"/>
              </a:solidFill>
              <a:latin typeface="Impact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2200" dirty="0">
                <a:solidFill>
                  <a:srgbClr val="0070C0"/>
                </a:solidFill>
                <a:latin typeface="Impact" pitchFamily="34" charset="0"/>
              </a:rPr>
              <a:t>9. Какие осложнения инфаркта миокарда могут развиться в остром периоде?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2200" dirty="0">
                <a:solidFill>
                  <a:srgbClr val="0070C0"/>
                </a:solidFill>
                <a:latin typeface="Impact" pitchFamily="34" charset="0"/>
              </a:rPr>
              <a:t>10. Назовите осложнения подострого периода инфаркта миокарда?</a:t>
            </a:r>
          </a:p>
        </p:txBody>
      </p:sp>
    </p:spTree>
    <p:extLst>
      <p:ext uri="{BB962C8B-B14F-4D97-AF65-F5344CB8AC3E}">
        <p14:creationId xmlns:p14="http://schemas.microsoft.com/office/powerpoint/2010/main" val="1751696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C7D42BB-77C4-D5F1-68BF-74F8AC7CE7F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5516" y="176336"/>
            <a:ext cx="8928484" cy="6717360"/>
          </a:xfrm>
        </p:spPr>
        <p:txBody>
          <a:bodyPr>
            <a:normAutofit fontScale="32500" lnSpcReduction="20000"/>
          </a:bodyPr>
          <a:lstStyle/>
          <a:p>
            <a:r>
              <a:rPr lang="ru-RU" sz="8000" dirty="0">
                <a:solidFill>
                  <a:srgbClr val="0070C0"/>
                </a:solidFill>
                <a:latin typeface="Impact" pitchFamily="34" charset="0"/>
              </a:rPr>
              <a:t>Освоение содержания электронного учебного пособия позволяет обучающимся повысить уровень в части сформированности следующих </a:t>
            </a:r>
            <a:r>
              <a:rPr lang="ru-RU" sz="8000" dirty="0">
                <a:solidFill>
                  <a:srgbClr val="0070C0"/>
                </a:solidFill>
                <a:highlight>
                  <a:srgbClr val="FFFF00"/>
                </a:highlight>
                <a:latin typeface="Impact" pitchFamily="34" charset="0"/>
              </a:rPr>
              <a:t>общих компетенций:</a:t>
            </a:r>
          </a:p>
          <a:p>
            <a:r>
              <a:rPr lang="ru-RU" sz="6400" dirty="0">
                <a:solidFill>
                  <a:srgbClr val="0070C0"/>
                </a:solidFill>
                <a:latin typeface="Impact" pitchFamily="34" charset="0"/>
              </a:rPr>
              <a:t>ОК 1. Понимать сущность и социальную значимость своей будущей профессии, проявлять к ней устойчивый интерес. </a:t>
            </a:r>
          </a:p>
          <a:p>
            <a:r>
              <a:rPr lang="ru-RU" sz="6400" dirty="0">
                <a:solidFill>
                  <a:srgbClr val="0070C0"/>
                </a:solidFill>
                <a:latin typeface="Impact" pitchFamily="34" charset="0"/>
              </a:rPr>
              <a:t>ОК 2. Организовывать собственную деятельность, выбирать типовые методы и способы выполнения профессиональных задач, оценивать их эффективность и качество. </a:t>
            </a:r>
          </a:p>
          <a:p>
            <a:r>
              <a:rPr lang="ru-RU" sz="6400" dirty="0">
                <a:solidFill>
                  <a:srgbClr val="0070C0"/>
                </a:solidFill>
                <a:latin typeface="Impact" pitchFamily="34" charset="0"/>
              </a:rPr>
              <a:t>ОК 3. Принимать решения в стандартных и нестандартных ситуациях и нести за них ответственность. </a:t>
            </a:r>
          </a:p>
          <a:p>
            <a:r>
              <a:rPr lang="ru-RU" sz="6400" dirty="0">
                <a:solidFill>
                  <a:srgbClr val="0070C0"/>
                </a:solidFill>
                <a:latin typeface="Impact" pitchFamily="34" charset="0"/>
              </a:rPr>
              <a:t>ОК 4. Осуществлять поиск и использование информации, необходимой для эффективного выполнения возложенных на него профессиональных задач, а также для своего профессионального и личностного развития. </a:t>
            </a:r>
          </a:p>
          <a:p>
            <a:r>
              <a:rPr lang="ru-RU" sz="6400" dirty="0">
                <a:solidFill>
                  <a:srgbClr val="0070C0"/>
                </a:solidFill>
                <a:latin typeface="Impact" pitchFamily="34" charset="0"/>
              </a:rPr>
              <a:t>ОК 7. Брать ответственность за работу членов команды (подчиненных), за результат выполнения заданий.</a:t>
            </a:r>
          </a:p>
          <a:p>
            <a:r>
              <a:rPr lang="ru-RU" sz="6400" dirty="0">
                <a:solidFill>
                  <a:srgbClr val="0070C0"/>
                </a:solidFill>
                <a:latin typeface="Impact" pitchFamily="34" charset="0"/>
              </a:rPr>
              <a:t>ОК 9. Ориентироваться в условиях частой смены технологий в профессиональной деятельности.</a:t>
            </a:r>
          </a:p>
          <a:p>
            <a:r>
              <a:rPr lang="ru-RU" sz="6000" dirty="0">
                <a:solidFill>
                  <a:srgbClr val="0070C0"/>
                </a:solidFill>
                <a:latin typeface="Impact" pitchFamily="34" charset="0"/>
              </a:rPr>
              <a:t>ОК 13. Вести здоровый образ жизни, заниматься физической культурой и спортом для укрепления здоровья, достижения жизненных и профессиональных целей</a:t>
            </a:r>
          </a:p>
          <a:p>
            <a:endParaRPr lang="ru-RU" sz="6400" dirty="0">
              <a:solidFill>
                <a:srgbClr val="0070C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333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9E06451-F1A7-3E10-93EC-2D711A81AE5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982599"/>
            <a:ext cx="7859216" cy="486625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400" dirty="0">
                <a:solidFill>
                  <a:srgbClr val="0070C0"/>
                </a:solidFill>
                <a:latin typeface="Impact" pitchFamily="34" charset="0"/>
              </a:rPr>
              <a:t>11. Какова классификация инфаркта миокарда?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400" dirty="0">
                <a:solidFill>
                  <a:srgbClr val="0070C0"/>
                </a:solidFill>
                <a:latin typeface="Impact" pitchFamily="34" charset="0"/>
              </a:rPr>
              <a:t>12. Ведущим клиническим проявлением инфаркта миокарда является...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400" dirty="0">
                <a:solidFill>
                  <a:srgbClr val="0070C0"/>
                </a:solidFill>
                <a:latin typeface="Impact" pitchFamily="34" charset="0"/>
              </a:rPr>
              <a:t>13. Боль имеет ... характер, сопровождается...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400" dirty="0">
                <a:solidFill>
                  <a:srgbClr val="0070C0"/>
                </a:solidFill>
                <a:latin typeface="Impact" pitchFamily="34" charset="0"/>
              </a:rPr>
              <a:t>14.. Перечислите атипичные формы инфаркта миокарда.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400" dirty="0">
                <a:solidFill>
                  <a:srgbClr val="0070C0"/>
                </a:solidFill>
                <a:latin typeface="Impact" pitchFamily="34" charset="0"/>
              </a:rPr>
              <a:t>15. Перечислите наиболее тяжелые осложнения инфаркта миокарда в остром периоде.</a:t>
            </a: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sz="8400" dirty="0">
                <a:solidFill>
                  <a:srgbClr val="0070C0"/>
                </a:solidFill>
                <a:latin typeface="Impact" pitchFamily="34" charset="0"/>
              </a:rPr>
              <a:t>16. Составьте алгоритм диагностики инфаркта миокарда, учитывая: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8400" dirty="0">
                <a:solidFill>
                  <a:srgbClr val="0070C0"/>
                </a:solidFill>
                <a:latin typeface="Impact" pitchFamily="34" charset="0"/>
              </a:rPr>
              <a:t>1) характер боли;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8400" dirty="0">
                <a:solidFill>
                  <a:srgbClr val="0070C0"/>
                </a:solidFill>
                <a:latin typeface="Impact" pitchFamily="34" charset="0"/>
              </a:rPr>
              <a:t>2) локализацию боли;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8400" dirty="0">
                <a:solidFill>
                  <a:srgbClr val="0070C0"/>
                </a:solidFill>
                <a:latin typeface="Impact" pitchFamily="34" charset="0"/>
              </a:rPr>
              <a:t>3) иррадиацию;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8400" dirty="0">
                <a:solidFill>
                  <a:srgbClr val="0070C0"/>
                </a:solidFill>
                <a:latin typeface="Impact" pitchFamily="34" charset="0"/>
              </a:rPr>
              <a:t>4) длительность приступа;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8400" dirty="0">
                <a:solidFill>
                  <a:srgbClr val="0070C0"/>
                </a:solidFill>
                <a:latin typeface="Impact" pitchFamily="34" charset="0"/>
              </a:rPr>
              <a:t>5) условия возникновения боли;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8400" dirty="0">
                <a:solidFill>
                  <a:srgbClr val="0070C0"/>
                </a:solidFill>
                <a:latin typeface="Impact" pitchFamily="34" charset="0"/>
              </a:rPr>
              <a:t>6) действие нитратов;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8400" dirty="0">
                <a:solidFill>
                  <a:srgbClr val="0070C0"/>
                </a:solidFill>
                <a:latin typeface="Impact" pitchFamily="34" charset="0"/>
              </a:rPr>
              <a:t>7) дополнительные методы диагностики</a:t>
            </a:r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..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rgbClr val="0070C0"/>
                </a:solidFill>
                <a:latin typeface="Impact" pitchFamily="34" charset="0"/>
              </a:rPr>
              <a:t>. 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0F2EF8A-3A16-D6EA-A040-9029B8745BD1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7467600" cy="70796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0070C0"/>
                </a:solidFill>
                <a:latin typeface="Impact" panose="020B0806030902050204" pitchFamily="34" charset="0"/>
              </a:rPr>
              <a:t>КОНТРОЛЬНЫЕ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7671661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C282A-87E0-282D-1E0F-4F148B662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-187452"/>
            <a:ext cx="7467600" cy="102416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  <a:latin typeface="Impact" panose="020B0806030902050204" pitchFamily="34" charset="0"/>
              </a:rPr>
              <a:t>Перечень источников для самоподготовки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FFBFBF-5110-3047-CA32-97B80E22CEF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/>
          </a:bodyPr>
          <a:lstStyle/>
          <a:p>
            <a:r>
              <a:rPr lang="ru-RU" sz="2100" dirty="0">
                <a:solidFill>
                  <a:srgbClr val="0070C0"/>
                </a:solidFill>
                <a:latin typeface="Impact" pitchFamily="34" charset="0"/>
              </a:rPr>
              <a:t>Алейникова, Л. И. Предынфарктное состояние / Л.И. Алейникова, А.Е. Золотарев. - М., 2017.</a:t>
            </a:r>
          </a:p>
          <a:p>
            <a:r>
              <a:rPr lang="ru-RU" sz="2100" dirty="0">
                <a:solidFill>
                  <a:srgbClr val="0070C0"/>
                </a:solidFill>
                <a:latin typeface="Impact" pitchFamily="34" charset="0"/>
              </a:rPr>
              <a:t>Аллилуев, И. Г. Боли в области сердца. Дифференциальный диагноз / И.Г. Аллилуев, В.И. </a:t>
            </a:r>
            <a:r>
              <a:rPr lang="ru-RU" sz="2100" dirty="0" err="1">
                <a:solidFill>
                  <a:srgbClr val="0070C0"/>
                </a:solidFill>
                <a:latin typeface="Impact" pitchFamily="34" charset="0"/>
              </a:rPr>
              <a:t>Маколкин</a:t>
            </a:r>
            <a:r>
              <a:rPr lang="ru-RU" sz="2100" dirty="0">
                <a:solidFill>
                  <a:srgbClr val="0070C0"/>
                </a:solidFill>
                <a:latin typeface="Impact" pitchFamily="34" charset="0"/>
              </a:rPr>
              <a:t>, С.А. </a:t>
            </a:r>
            <a:r>
              <a:rPr lang="ru-RU" sz="2100" dirty="0" err="1">
                <a:solidFill>
                  <a:srgbClr val="0070C0"/>
                </a:solidFill>
                <a:latin typeface="Impact" pitchFamily="34" charset="0"/>
              </a:rPr>
              <a:t>Аббакумов</a:t>
            </a:r>
            <a:r>
              <a:rPr lang="ru-RU" sz="2100" dirty="0">
                <a:solidFill>
                  <a:srgbClr val="0070C0"/>
                </a:solidFill>
                <a:latin typeface="Impact" pitchFamily="34" charset="0"/>
              </a:rPr>
              <a:t>. - М.: Медицина, 2018. </a:t>
            </a:r>
          </a:p>
          <a:p>
            <a:r>
              <a:rPr lang="ru-RU" sz="2100" dirty="0">
                <a:solidFill>
                  <a:srgbClr val="0070C0"/>
                </a:solidFill>
                <a:latin typeface="Impact" pitchFamily="34" charset="0"/>
              </a:rPr>
              <a:t>Нечаев В.М./ Под общ. ред. В.Т. Ивашкина. Пропедевтика клинических дисциплин М. : ГЭОТАР-Медиа, 2018.</a:t>
            </a:r>
          </a:p>
          <a:p>
            <a:r>
              <a:rPr lang="ru-RU" sz="2100" dirty="0">
                <a:solidFill>
                  <a:srgbClr val="0070C0"/>
                </a:solidFill>
                <a:latin typeface="Impact" pitchFamily="34" charset="0"/>
              </a:rPr>
              <a:t> </a:t>
            </a:r>
            <a:r>
              <a:rPr lang="ru-RU" sz="2100" dirty="0" err="1">
                <a:solidFill>
                  <a:srgbClr val="0070C0"/>
                </a:solidFill>
                <a:latin typeface="Impact" pitchFamily="34" charset="0"/>
              </a:rPr>
              <a:t>Смолева</a:t>
            </a:r>
            <a:r>
              <a:rPr lang="ru-RU" sz="2100" dirty="0">
                <a:solidFill>
                  <a:srgbClr val="0070C0"/>
                </a:solidFill>
                <a:latin typeface="Impact" pitchFamily="34" charset="0"/>
              </a:rPr>
              <a:t> Э.В., </a:t>
            </a:r>
            <a:r>
              <a:rPr lang="ru-RU" sz="2100" dirty="0" err="1">
                <a:solidFill>
                  <a:srgbClr val="0070C0"/>
                </a:solidFill>
                <a:latin typeface="Impact" pitchFamily="34" charset="0"/>
              </a:rPr>
              <a:t>Аподиакос</a:t>
            </a:r>
            <a:r>
              <a:rPr lang="ru-RU" sz="2100" dirty="0">
                <a:solidFill>
                  <a:srgbClr val="0070C0"/>
                </a:solidFill>
                <a:latin typeface="Impact" pitchFamily="34" charset="0"/>
              </a:rPr>
              <a:t> Е.П.. Терапия с курсом первичной </a:t>
            </a:r>
            <a:r>
              <a:rPr lang="ru-RU" sz="2100" dirty="0" err="1">
                <a:solidFill>
                  <a:srgbClr val="0070C0"/>
                </a:solidFill>
                <a:latin typeface="Impact" pitchFamily="34" charset="0"/>
              </a:rPr>
              <a:t>медикосанитарной</a:t>
            </a:r>
            <a:r>
              <a:rPr lang="ru-RU" sz="2100" dirty="0">
                <a:solidFill>
                  <a:srgbClr val="0070C0"/>
                </a:solidFill>
                <a:latin typeface="Impact" pitchFamily="34" charset="0"/>
              </a:rPr>
              <a:t> помощи /– Изд. 11-е, доп. – </a:t>
            </a:r>
            <a:r>
              <a:rPr lang="ru-RU" sz="2100" dirty="0" err="1">
                <a:solidFill>
                  <a:srgbClr val="0070C0"/>
                </a:solidFill>
                <a:latin typeface="Impact" pitchFamily="34" charset="0"/>
              </a:rPr>
              <a:t>Ростов</a:t>
            </a:r>
            <a:r>
              <a:rPr lang="ru-RU" sz="2100" dirty="0">
                <a:solidFill>
                  <a:srgbClr val="0070C0"/>
                </a:solidFill>
                <a:latin typeface="Impact" pitchFamily="34" charset="0"/>
              </a:rPr>
              <a:t> н/Д: Феникс, 2020.</a:t>
            </a:r>
          </a:p>
          <a:p>
            <a:r>
              <a:rPr lang="ru-RU" sz="2100" dirty="0" err="1">
                <a:solidFill>
                  <a:srgbClr val="0070C0"/>
                </a:solidFill>
                <a:latin typeface="Impact" pitchFamily="34" charset="0"/>
              </a:rPr>
              <a:t>Федюкович</a:t>
            </a:r>
            <a:r>
              <a:rPr lang="ru-RU" sz="2100" dirty="0">
                <a:solidFill>
                  <a:srgbClr val="0070C0"/>
                </a:solidFill>
                <a:latin typeface="Impact" pitchFamily="34" charset="0"/>
              </a:rPr>
              <a:t> Н.И. Внутренние болезни: учебник / </a:t>
            </a:r>
            <a:r>
              <a:rPr lang="ru-RU" sz="2100" dirty="0" err="1">
                <a:solidFill>
                  <a:srgbClr val="0070C0"/>
                </a:solidFill>
                <a:latin typeface="Impact" pitchFamily="34" charset="0"/>
              </a:rPr>
              <a:t>Н.И.Федюкович</a:t>
            </a:r>
            <a:r>
              <a:rPr lang="ru-RU" sz="2100" dirty="0">
                <a:solidFill>
                  <a:srgbClr val="0070C0"/>
                </a:solidFill>
                <a:latin typeface="Impact" pitchFamily="34" charset="0"/>
              </a:rPr>
              <a:t>. Изд. 8-е, доп. и перераб. – </a:t>
            </a:r>
            <a:r>
              <a:rPr lang="ru-RU" sz="2100" dirty="0" err="1">
                <a:solidFill>
                  <a:srgbClr val="0070C0"/>
                </a:solidFill>
                <a:latin typeface="Impact" pitchFamily="34" charset="0"/>
              </a:rPr>
              <a:t>Ростов</a:t>
            </a:r>
            <a:r>
              <a:rPr lang="ru-RU" sz="2100" dirty="0">
                <a:solidFill>
                  <a:srgbClr val="0070C0"/>
                </a:solidFill>
                <a:latin typeface="Impact" pitchFamily="34" charset="0"/>
              </a:rPr>
              <a:t> н/Д: Феникс, 2018.</a:t>
            </a:r>
          </a:p>
          <a:p>
            <a:endParaRPr lang="ru-RU" sz="2100" dirty="0">
              <a:solidFill>
                <a:srgbClr val="0070C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152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C7D42BB-77C4-D5F1-68BF-74F8AC7CE7F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424936" cy="410445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и соответствующих </a:t>
            </a:r>
            <a:r>
              <a:rPr lang="ru-RU" dirty="0">
                <a:solidFill>
                  <a:srgbClr val="0070C0"/>
                </a:solidFill>
                <a:highlight>
                  <a:srgbClr val="FFFF00"/>
                </a:highlight>
                <a:latin typeface="Impact" pitchFamily="34" charset="0"/>
              </a:rPr>
              <a:t>профессиональных компетенций (ПК):</a:t>
            </a:r>
          </a:p>
          <a:p>
            <a:endParaRPr lang="ru-RU" dirty="0">
              <a:solidFill>
                <a:srgbClr val="0070C0"/>
              </a:solidFill>
              <a:latin typeface="Impact" pitchFamily="34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ПК 1.1. Планировать обследование пациентов различных возрастных групп. </a:t>
            </a:r>
          </a:p>
          <a:p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ПК 1.2. Проводить диагностические исследования. </a:t>
            </a:r>
          </a:p>
          <a:p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ПК 1.3. Проводить диагностику острых и хронических заболеваний. </a:t>
            </a:r>
          </a:p>
          <a:p>
            <a:endParaRPr lang="ru-RU" sz="2200" dirty="0">
              <a:solidFill>
                <a:srgbClr val="0070C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505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00967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Актуальность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32" y="1500174"/>
            <a:ext cx="7353332" cy="48737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Патология </a:t>
            </a:r>
            <a:r>
              <a:rPr lang="ru-RU" dirty="0" err="1">
                <a:solidFill>
                  <a:srgbClr val="0070C0"/>
                </a:solidFill>
                <a:latin typeface="Impact" pitchFamily="34" charset="0"/>
              </a:rPr>
              <a:t>сердечно-сосудистой</a:t>
            </a:r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 системы сегодня является одной из самых распространенных среди населения. В структуре заболеваемости большая доля принадлежит ишемической болезни сердца. В последнее время многие авторы отмечают тенденцию к “омоложению” инфаркта миокарда– одной из частых и грозных форм ИБС, требующей неотложного медикаментозного вмешательства. Так, по данным различных авторов госпитальная летальность при ОИМ колеблется от 18,5% до 50%, в среднем составляя 30-35% у пациентов 60 лет и старше. За последние два десятилетия эффективность медикаментозного лечения ОИМ значительно выросла, благодаря успехам  в изучении патогенеза этого заболевания и с началом использования </a:t>
            </a:r>
            <a:r>
              <a:rPr lang="ru-RU" dirty="0" err="1">
                <a:solidFill>
                  <a:srgbClr val="0070C0"/>
                </a:solidFill>
                <a:latin typeface="Impact" pitchFamily="34" charset="0"/>
              </a:rPr>
              <a:t>тромболитической</a:t>
            </a:r>
            <a:r>
              <a:rPr lang="ru-RU" dirty="0">
                <a:solidFill>
                  <a:srgbClr val="0070C0"/>
                </a:solidFill>
                <a:latin typeface="Impact" pitchFamily="34" charset="0"/>
              </a:rPr>
              <a:t> терапии. </a:t>
            </a:r>
          </a:p>
          <a:p>
            <a:pPr algn="just"/>
            <a:endParaRPr lang="ru-RU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625" name="rectole0000000002"/>
          <p:cNvGraphicFramePr>
            <a:graphicFrameLocks noChangeAspect="1"/>
          </p:cNvGraphicFramePr>
          <p:nvPr/>
        </p:nvGraphicFramePr>
        <p:xfrm>
          <a:off x="7353300" y="4643446"/>
          <a:ext cx="17907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Картинка" r:id="rId2" imgW="0" imgH="0" progId="StaticMetafile">
                  <p:embed/>
                </p:oleObj>
              </mc:Choice>
              <mc:Fallback>
                <p:oleObj name="Картинка" r:id="rId2" imgW="0" imgH="0" progId="StaticMetafile">
                  <p:embed/>
                  <p:pic>
                    <p:nvPicPr>
                      <p:cNvPr id="26625" name="rectole00000000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300" y="4643446"/>
                        <a:ext cx="1790700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1889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/>
          <a:lstStyle/>
          <a:p>
            <a:r>
              <a:rPr lang="ru-RU" dirty="0"/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571480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ru-RU" sz="2500" dirty="0">
                <a:solidFill>
                  <a:srgbClr val="0070C0"/>
                </a:solidFill>
                <a:latin typeface="Impact" pitchFamily="34" charset="0"/>
              </a:rPr>
              <a:t>Инфаркт миокарда (ИМ) — одна из клинических форм </a:t>
            </a:r>
            <a:r>
              <a:rPr lang="ru-RU" sz="2500" dirty="0">
                <a:solidFill>
                  <a:srgbClr val="0070C0"/>
                </a:solidFill>
                <a:latin typeface="Impact" pitchFamily="34" charset="0"/>
                <a:hlinkClick r:id="rId2" tooltip="Ишемическая болезнь сердца"/>
              </a:rPr>
              <a:t>ишемической болезни сердца</a:t>
            </a:r>
            <a:r>
              <a:rPr lang="ru-RU" sz="2500" dirty="0">
                <a:solidFill>
                  <a:srgbClr val="0070C0"/>
                </a:solidFill>
                <a:latin typeface="Impact" pitchFamily="34" charset="0"/>
              </a:rPr>
              <a:t>, протекающая с развитием ишемического </a:t>
            </a:r>
            <a:r>
              <a:rPr lang="ru-RU" sz="2500" dirty="0">
                <a:solidFill>
                  <a:srgbClr val="0070C0"/>
                </a:solidFill>
                <a:latin typeface="Impact" pitchFamily="34" charset="0"/>
                <a:hlinkClick r:id="rId3" tooltip="Некроз"/>
              </a:rPr>
              <a:t>некроза</a:t>
            </a:r>
            <a:r>
              <a:rPr lang="ru-RU" sz="2500" dirty="0">
                <a:solidFill>
                  <a:srgbClr val="0070C0"/>
                </a:solidFill>
                <a:latin typeface="Impact" pitchFamily="34" charset="0"/>
              </a:rPr>
              <a:t> участка </a:t>
            </a:r>
            <a:r>
              <a:rPr lang="ru-RU" sz="2500" dirty="0">
                <a:solidFill>
                  <a:srgbClr val="0070C0"/>
                </a:solidFill>
                <a:latin typeface="Impact" pitchFamily="34" charset="0"/>
                <a:hlinkClick r:id="rId4" tooltip="Миокард"/>
              </a:rPr>
              <a:t>миокарда</a:t>
            </a:r>
            <a:r>
              <a:rPr lang="ru-RU" sz="2500" dirty="0">
                <a:solidFill>
                  <a:srgbClr val="0070C0"/>
                </a:solidFill>
                <a:latin typeface="Impact" pitchFamily="34" charset="0"/>
              </a:rPr>
              <a:t>, обусловленного абсолютной или относительной недостаточностью его </a:t>
            </a:r>
            <a:r>
              <a:rPr lang="ru-RU" sz="2500" dirty="0">
                <a:solidFill>
                  <a:srgbClr val="0070C0"/>
                </a:solidFill>
                <a:latin typeface="Impact" pitchFamily="34" charset="0"/>
                <a:hlinkClick r:id="rId5" tooltip="Кровоснабжение сердца"/>
              </a:rPr>
              <a:t>кровоснабжения</a:t>
            </a:r>
            <a:r>
              <a:rPr lang="ru-RU" sz="2500" dirty="0">
                <a:solidFill>
                  <a:srgbClr val="0070C0"/>
                </a:solidFill>
                <a:latin typeface="Impact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601" name="rectole0000000003"/>
          <p:cNvGraphicFramePr>
            <a:graphicFrameLocks noChangeAspect="1"/>
          </p:cNvGraphicFramePr>
          <p:nvPr/>
        </p:nvGraphicFramePr>
        <p:xfrm>
          <a:off x="2857488" y="3143248"/>
          <a:ext cx="3643338" cy="3429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Картинка" r:id="rId6" imgW="0" imgH="0" progId="StaticMetafile">
                  <p:embed/>
                </p:oleObj>
              </mc:Choice>
              <mc:Fallback>
                <p:oleObj name="Картинка" r:id="rId6" imgW="0" imgH="0" progId="StaticMetafile">
                  <p:embed/>
                  <p:pic>
                    <p:nvPicPr>
                      <p:cNvPr id="0" name="rectole00000000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488" y="3143248"/>
                        <a:ext cx="3643338" cy="3429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5723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ЭТИОЛОГИЯ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928670"/>
            <a:ext cx="74676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500" dirty="0">
                <a:solidFill>
                  <a:srgbClr val="0070C0"/>
                </a:solidFill>
                <a:latin typeface="Impact" pitchFamily="34" charset="0"/>
              </a:rPr>
              <a:t>Одной из основных причин, ведущих к развитию инфаркта миокарда (не менее чем в 90–95% случаев), является атеросклероз коронарных артерий сердца. 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Рисунок 1" descr="book-ibs_gl-8_r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500306"/>
            <a:ext cx="5072098" cy="410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411</TotalTime>
  <Words>4022</Words>
  <Application>Microsoft Office PowerPoint</Application>
  <PresentationFormat>Экран (4:3)</PresentationFormat>
  <Paragraphs>222</Paragraphs>
  <Slides>51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51</vt:i4>
      </vt:variant>
    </vt:vector>
  </HeadingPairs>
  <TitlesOfParts>
    <vt:vector size="61" baseType="lpstr">
      <vt:lpstr>Arial</vt:lpstr>
      <vt:lpstr>Calibri</vt:lpstr>
      <vt:lpstr>Century Schoolbook</vt:lpstr>
      <vt:lpstr>Impact</vt:lpstr>
      <vt:lpstr>Times New Roman</vt:lpstr>
      <vt:lpstr>Wingdings</vt:lpstr>
      <vt:lpstr>Wingdings 2</vt:lpstr>
      <vt:lpstr>Эркер</vt:lpstr>
      <vt:lpstr>Picture (Metafile)</vt:lpstr>
      <vt:lpstr>Картинка</vt:lpstr>
      <vt:lpstr>Государственное бюджетное профессиональное образовательное учреждение  Самарской области  «Сызранский медико-гуманитарный колледж»</vt:lpstr>
      <vt:lpstr>АННОТАЦИЯ </vt:lpstr>
      <vt:lpstr>Инструкция для обучающихся</vt:lpstr>
      <vt:lpstr>Цели изучения темы </vt:lpstr>
      <vt:lpstr>Презентация PowerPoint</vt:lpstr>
      <vt:lpstr>Презентация PowerPoint</vt:lpstr>
      <vt:lpstr>Актуальность </vt:lpstr>
      <vt:lpstr>:</vt:lpstr>
      <vt:lpstr>ЭТИОЛОГИЯ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Клинические проявления</vt:lpstr>
      <vt:lpstr>Презентация PowerPoint</vt:lpstr>
      <vt:lpstr>Ангинозная боль </vt:lpstr>
      <vt:lpstr>Презентация PowerPoint</vt:lpstr>
      <vt:lpstr>Ангинозная боль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Q-образующий инфаркт миокарда </vt:lpstr>
      <vt:lpstr>Презентация PowerPoint</vt:lpstr>
      <vt:lpstr>Презентация PowerPoint</vt:lpstr>
      <vt:lpstr>Презентация PowerPoint</vt:lpstr>
      <vt:lpstr>Презентация PowerPoint</vt:lpstr>
      <vt:lpstr>Инфаркт миокарда на ЭКГ пример</vt:lpstr>
      <vt:lpstr>Лабораторная диагностика </vt:lpstr>
      <vt:lpstr>Презентация PowerPoint</vt:lpstr>
      <vt:lpstr>Презентация PowerPoint</vt:lpstr>
      <vt:lpstr>Презентация PowerPoint</vt:lpstr>
      <vt:lpstr>Осложнения инфаркта миокарда </vt:lpstr>
      <vt:lpstr>Осложнения инфаркта миокарда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Контрольные вопросы</vt:lpstr>
      <vt:lpstr>КОНТРОЛЬНЫЕ ВОПРОСЫ</vt:lpstr>
      <vt:lpstr>Презентация PowerPoint</vt:lpstr>
      <vt:lpstr>Перечень источников для самоподготовки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профессиональное образовательное учреждение  Самарской области  «Сызранский медико-гуманитарный колледж»</dc:title>
  <dc:creator>Admin</dc:creator>
  <cp:lastModifiedBy>Владимир Бакланов</cp:lastModifiedBy>
  <cp:revision>40</cp:revision>
  <dcterms:created xsi:type="dcterms:W3CDTF">2021-06-12T11:12:30Z</dcterms:created>
  <dcterms:modified xsi:type="dcterms:W3CDTF">2022-10-14T05:44:29Z</dcterms:modified>
</cp:coreProperties>
</file>