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7" r:id="rId8"/>
    <p:sldId id="284" r:id="rId9"/>
    <p:sldId id="257" r:id="rId10"/>
    <p:sldId id="258" r:id="rId11"/>
    <p:sldId id="288" r:id="rId12"/>
    <p:sldId id="285" r:id="rId13"/>
    <p:sldId id="286" r:id="rId14"/>
    <p:sldId id="266" r:id="rId15"/>
    <p:sldId id="267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268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1" d="100"/>
          <a:sy n="91" d="100"/>
        </p:scale>
        <p:origin x="-1578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480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ГБПОУ «Самарский медицинский колледж им. Н.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Ляпиной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Методические рекомендации 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организации внеаудиторной самостоятельной работы  обучающихся  для проведения практических занятий по ПМ.04 «Профилактическая деятельность», 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МДК. 04. 01. «Профилактика заболеваний и санитарно – гигиеническое образование населения», 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раздел  «Организация и проведение занятий в Школах здоровья с различными заболеваниями»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Специальность 31.02.01 Лечебное дело</a:t>
            </a:r>
            <a:endParaRPr lang="ru-RU" sz="28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Самара, 2022г.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270510">
              <a:lnSpc>
                <a:spcPct val="115000"/>
              </a:lnSpc>
            </a:pPr>
            <a:r>
              <a:rPr lang="ru-RU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Calibri"/>
              </a:rPr>
              <a:t>Пояснительная записка</a:t>
            </a:r>
            <a:r>
              <a:rPr lang="ru-RU" sz="4400" dirty="0">
                <a:effectLst/>
                <a:latin typeface="Calibri"/>
                <a:ea typeface="Calibri"/>
                <a:cs typeface="Calibri"/>
              </a:rPr>
              <a:t/>
            </a:r>
            <a:br>
              <a:rPr lang="ru-RU" sz="4400" dirty="0">
                <a:effectLst/>
                <a:latin typeface="Calibri"/>
                <a:ea typeface="Calibri"/>
                <a:cs typeface="Calibri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4832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Самостоятельная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работа является одним из видов учебной деятельности обучающихся, способствует развитию самостоятельности, ответственности и организованности, творческого подхода к решению проблем учебного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профессионального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  Самостоятельная работа проводится с целью: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систематизации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закрепления полученных теоретических знаний и практических умений обучающихся;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углубления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расширения теоретических знаний;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умений использовать нормативную, правовую, справочную  документацию и специальную литературу;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познавательных способностей и активности обучающихся: творческой инициативы, ответственности и организованности;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самостоятельности мышления, способностей к саморазвитию, самосовершенствованию и самореализации;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исследовательских умений. </a:t>
            </a:r>
          </a:p>
          <a:p>
            <a:pPr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800100"/>
            <a:ext cx="8229600" cy="1600200"/>
          </a:xfrm>
        </p:spPr>
        <p:txBody>
          <a:bodyPr/>
          <a:lstStyle/>
          <a:p>
            <a:r>
              <a:rPr lang="ru-RU" sz="3200" b="1" dirty="0">
                <a:solidFill>
                  <a:srgbClr val="6076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Тематический план МДК. 04. 01.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47365377"/>
              </p:ext>
            </p:extLst>
          </p:nvPr>
        </p:nvGraphicFramePr>
        <p:xfrm>
          <a:off x="467544" y="865676"/>
          <a:ext cx="8136904" cy="5888905"/>
        </p:xfrm>
        <a:graphic>
          <a:graphicData uri="http://schemas.openxmlformats.org/drawingml/2006/table">
            <a:tbl>
              <a:tblPr firstRow="1" firstCol="1" bandRow="1"/>
              <a:tblGrid>
                <a:gridCol w="432048"/>
                <a:gridCol w="2664296"/>
                <a:gridCol w="1540196"/>
                <a:gridCol w="1563938"/>
                <a:gridCol w="1936426"/>
              </a:tblGrid>
              <a:tr h="516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разделов и тем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Максимальная учебная нагрузка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Аудиторные учебные занятия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(Всего)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Самостоятельная работа студентов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Организация Школы здоровья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Образец типовой программы обучения «Школ здоровья»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3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  «Школа здоровья для пациентов с заболеваниями органов дыхания»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  «Школа здоровья для пациентов с заболеваниями сердечно-сосудистой системы»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  «Школа здоровья» для пациентов с заболеваниями органов опорно-двигательного аппарата»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  «Школа здоровья  для пациентов с заболеваниями эндокринной системы»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  «Школа здоровья для пациентов с заболеваниями органов пищеварения»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Модель   «Школа здоровья беременных»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68" marR="287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2184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270510">
              <a:lnSpc>
                <a:spcPct val="115000"/>
              </a:lnSpc>
              <a:tabLst>
                <a:tab pos="540385" algn="l"/>
              </a:tabLst>
            </a:pPr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Содержание самостоятельной работы </a:t>
            </a:r>
            <a:r>
              <a:rPr lang="ru-RU" sz="3600" dirty="0" smtClean="0">
                <a:ea typeface="Calibri"/>
                <a:cs typeface="Calibri"/>
              </a:rPr>
              <a:t/>
            </a:r>
            <a:br>
              <a:rPr lang="ru-RU" sz="3600" dirty="0" smtClean="0">
                <a:ea typeface="Calibri"/>
                <a:cs typeface="Calibri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2602999"/>
              </p:ext>
            </p:extLst>
          </p:nvPr>
        </p:nvGraphicFramePr>
        <p:xfrm>
          <a:off x="714348" y="760171"/>
          <a:ext cx="8105555" cy="5838034"/>
        </p:xfrm>
        <a:graphic>
          <a:graphicData uri="http://schemas.openxmlformats.org/drawingml/2006/table">
            <a:tbl>
              <a:tblPr firstRow="1" firstCol="1" bandRow="1"/>
              <a:tblGrid>
                <a:gridCol w="616722"/>
                <a:gridCol w="2232248"/>
                <a:gridCol w="3024335"/>
                <a:gridCol w="2232250"/>
              </a:tblGrid>
              <a:tr h="694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разделов или тем по тематическому плану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 самостоятельной работы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Форма контроля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980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Программы обучения, организационные модели   Школы здоровья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83820" algn="l"/>
                          <a:tab pos="426720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учебного проекта «Школа здоровья»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820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Требования и критерии оценки к защите проекта «Школа здоровья»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98120" algn="l"/>
                          <a:tab pos="426720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электронных презентаций по теме «Школа здоровья»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8120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Требования и критерии оценки к оформлению электронных презентации «Школа здоровья»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98120" algn="l"/>
                          <a:tab pos="426720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санитарных бюллетеней «Школа здоровья»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812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Calibri"/>
                        </a:rPr>
                        <a:t>3. Требования и критерии оценки к оформлению санитарного бюллетеня  «Школа здоровья»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1317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31440"/>
            <a:ext cx="8229600" cy="16002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/>
                </a:solidFill>
                <a:latin typeface="Times New Roman"/>
                <a:ea typeface="Calibri"/>
              </a:rPr>
              <a:t>Задания для самостоятельной работы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571500" indent="-571500" algn="just">
              <a:lnSpc>
                <a:spcPct val="115000"/>
              </a:lnSpc>
              <a:spcAft>
                <a:spcPts val="1000"/>
              </a:spcAft>
              <a:buAutoNum type="romanUcPeriod"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Подготовка учебного проекта «Школа здоровья»</a:t>
            </a:r>
          </a:p>
          <a:p>
            <a:pPr marL="571500" indent="-571500" algn="just">
              <a:lnSpc>
                <a:spcPct val="115000"/>
              </a:lnSpc>
              <a:spcAft>
                <a:spcPts val="1000"/>
              </a:spcAft>
              <a:buAutoNum type="romanUcPeriod"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Подготовка электронных презентаций для  Школы здоровья</a:t>
            </a:r>
            <a:endParaRPr lang="ru-RU" sz="2000" dirty="0">
              <a:ea typeface="Calibri"/>
              <a:cs typeface="Calibri"/>
            </a:endParaRPr>
          </a:p>
          <a:p>
            <a:pPr marL="571500" indent="-571500" algn="just">
              <a:lnSpc>
                <a:spcPct val="115000"/>
              </a:lnSpc>
              <a:spcAft>
                <a:spcPts val="1000"/>
              </a:spcAft>
              <a:buAutoNum type="romanUcPeriod"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Calibri"/>
              </a:rPr>
              <a:t>Подготовка санитарных бюллетеней «Школа здоровья»</a:t>
            </a:r>
            <a:endParaRPr lang="ru-RU" sz="2000" dirty="0" smtClean="0">
              <a:ea typeface="Calibri"/>
              <a:cs typeface="Calibri"/>
            </a:endParaRP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romanUcPeriod"/>
            </a:pP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94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675456"/>
            <a:ext cx="8229600" cy="1600200"/>
          </a:xfrm>
        </p:spPr>
        <p:txBody>
          <a:bodyPr/>
          <a:lstStyle/>
          <a:p>
            <a:r>
              <a:rPr lang="ru-RU" sz="3200" b="1" dirty="0"/>
              <a:t>Программа «Школа здоровья»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357106" cy="52149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Программа «Школа здоровья» должна включать следующие элементы: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Цели «Школы здоровья»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Задачи «Школы здоровья»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Общие положения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Помещение для проведения занятий в «Школах здоровья»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Оборудование «Школы здоровья»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Программу обучения пациентов   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Школы здоровья»</a:t>
            </a:r>
          </a:p>
          <a:p>
            <a:pPr>
              <a:lnSpc>
                <a:spcPct val="150000"/>
              </a:lnSpc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531440"/>
            <a:ext cx="8229600" cy="1600200"/>
          </a:xfrm>
        </p:spPr>
        <p:txBody>
          <a:bodyPr/>
          <a:lstStyle/>
          <a:p>
            <a:r>
              <a:rPr lang="ru-RU" sz="3200" b="1" dirty="0">
                <a:solidFill>
                  <a:srgbClr val="2F5897"/>
                </a:solidFill>
              </a:rPr>
              <a:t>Программа «Школа здоровья»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86766" cy="576899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«Школа здоровья» организуется приказом руководителя медицинского учреждения. </a:t>
            </a:r>
          </a:p>
          <a:p>
            <a:pPr algn="just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приказе утверждаются: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Ответственные лица за выполнение этого вида медицинских услуг.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2. Инструкции, порядок и формы направления пациентов на обучение в Школе.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3. Статистические формы регистрации и учета.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4. План и график работы.</a:t>
            </a:r>
          </a:p>
          <a:p>
            <a:pPr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5. Закрепление помещения для проведения занятий, перечень оборудования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5184576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ПРОЕКТ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«Школа здоровья для беременных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»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400" b="1" cap="all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ПМ.04 «П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рофилактическая деятельность»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МДК. 04. 01, раздел   «Организация и проведение занятий в Школах здоровья с различными заболеваниями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»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4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Специальность  31.02.0 1 Лечебное дело  углубленной </a:t>
            </a:r>
            <a:r>
              <a:rPr lang="ru-RU" sz="1400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подготовки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                                                          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Выполнила:        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                                                             Ф.И.О. ______      студентка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                                                             курс № __     группа № ____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                                                             Руководитель: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                                                             Ф.И.О.,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преподаватель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endParaRPr lang="ru-RU" sz="1400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ctr">
              <a:spcAft>
                <a:spcPts val="1000"/>
              </a:spcAft>
              <a:buNone/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Самара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20_______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endParaRPr lang="ru-RU" sz="1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404664"/>
            <a:ext cx="9001000" cy="9087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Пример разработки проекта «Школы здоровья»</a:t>
            </a:r>
          </a:p>
        </p:txBody>
      </p:sp>
    </p:spTree>
    <p:extLst>
      <p:ext uri="{BB962C8B-B14F-4D97-AF65-F5344CB8AC3E}">
        <p14:creationId xmlns:p14="http://schemas.microsoft.com/office/powerpoint/2010/main" xmlns="" val="99936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17632" cy="1052736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Проект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«Школа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1. Общие положения 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«Школы 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здоровья 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беременных»</a:t>
            </a:r>
            <a:endParaRPr lang="ru-RU" sz="32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 Основная цель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«Школы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беременных»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оптимизация, совершенствование доступности и улучшение качества оказания медицинской профилактической помощи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«Школа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беременных»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(далее Школа) создается на базе амбулаторно-поликлинического отделения (учреждения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1.3. Школа организуется приказом главного врача учреждения здравоохранения. В приказе утверждается руководитель Школы, порядок работы, программа обучения, техническое оснащение и формы направления на обучение в Школе, график проведения Школы на год. 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1.4. Информация о проведении Школы здоровья должна быть представлена в виде объявления в регистратуре и на информационном стенде учреждения, по возможности, освещена в средствах массовой информации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1.5. Руководство Школой осуществляет врач или медицинская сестра, имеющая специальность «управление сестринской деятельностью». 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1.6. Работа Школы осуществляется в соответствии с настоящим Положением.</a:t>
            </a:r>
          </a:p>
          <a:p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650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1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. Общие положения  «Школы здоровья беременных»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1.7. Занятия в Школе имеют право проводить медицинские работники,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врач, фельдшер, инструктор по гигиеническому воспитанию, медицинская сестра, имеющие документ о прохождении цикла тематического усовершенствования, дающего право на обучение.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Периодичность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на цикле тематического усовершенствования – не реже 1 раза в 5 лет. Ответственность за подготовку специалистов для проведения Школ несет руководитель ЛПУ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1.8. Обучение по групповой методике не проводится беременным со значительной потерей зрения, слуха, с интеллектуально-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мнестическими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эмоционально-психическими расстройствами.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1.9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Цикл обучения в Школе включает в себя 8 занятий по 90 минут. Частота занятий – 1 раз в неделю в амбулаторно-поликлиническом учреждении.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54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1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. Общие положения  «Школы здоровья беременных»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1.10. Структура занятий: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30 % - лекционный материал;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40 % - практические занятия;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20 % - ответы на вопросы, обсуждение, дискуссия;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10 % - индивидуальное консультирование.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1.11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Рекомендуемая численность в группе –  8-10 человек.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1.12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Время проведения занятия: вторая половина дня (17:00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1.13. Беременные женщины направляются на занятия в Школе лечащим врачом, врачом центра здоровья или специалистами любого профиля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1.14. Во время занятий обучаемые ведут записи и дневник самоконтроля предложенного образца в соответствии с направлением Школы здоровья.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22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Составители: Бессонова Ольга Владимировна, Ковригина Людмила Валентиновна, преподаватели ГБПОУ «Самарский медицинский колледж им. Н. </a:t>
            </a:r>
            <a:r>
              <a:rPr lang="ru-RU" sz="400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Ляпиной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lang="ru-RU" sz="4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</a:t>
            </a: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Рассмотрено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 заседании                                                       </a:t>
            </a: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Утверждено на заседании</a:t>
            </a:r>
            <a:endParaRPr lang="ru-RU" sz="3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ЦМК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Сестринского дела (клиническая)</a:t>
            </a:r>
            <a:endParaRPr lang="ru-RU" sz="3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                                                   </a:t>
            </a: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Методического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совета</a:t>
            </a:r>
            <a:endParaRPr lang="ru-RU" sz="3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Протокол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№____                                                                        Протокол №_____</a:t>
            </a:r>
            <a:endParaRPr lang="ru-RU" sz="3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  от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«___» _____        </a:t>
            </a: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</a:t>
            </a: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                                                           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от «___» ___________</a:t>
            </a: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2021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г.</a:t>
            </a:r>
            <a:endParaRPr lang="ru-RU" sz="3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                                                            Руководитель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МО</a:t>
            </a:r>
            <a:endParaRPr lang="ru-RU" sz="3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_____________И.В.. </a:t>
            </a:r>
            <a:r>
              <a:rPr lang="ru-RU" sz="30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Саяпина</a:t>
            </a:r>
            <a:r>
              <a:rPr lang="ru-RU" sz="30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            </a:t>
            </a:r>
            <a:r>
              <a:rPr lang="ru-RU" sz="30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____________ В.А. Давыдова</a:t>
            </a:r>
            <a:endParaRPr lang="ru-RU" sz="30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600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Аннотация</a:t>
            </a:r>
            <a:endParaRPr lang="ru-RU" sz="4000" dirty="0" smtClean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Calibri"/>
              </a:rPr>
              <a:t>  </a:t>
            </a:r>
            <a:r>
              <a:rPr lang="ru-RU" sz="4000" dirty="0">
                <a:solidFill>
                  <a:srgbClr val="000000"/>
                </a:solidFill>
                <a:latin typeface="Times New Roman"/>
                <a:ea typeface="Calibri"/>
              </a:rPr>
              <a:t>Методические указания разработаны на основе Федерального государственного образовательного стандарта среднего профессионального образования по специальности 31.02.01 Лечебное дело, утвержденного приказом Министерства образования и науки РФ от «12» мая 2014 г. № </a:t>
            </a: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Calibri"/>
              </a:rPr>
              <a:t>502.</a:t>
            </a:r>
            <a:endParaRPr lang="ru-RU" sz="4000" b="1" dirty="0" smtClean="0">
              <a:latin typeface="Arial"/>
              <a:ea typeface="Calibri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0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Содержание </a:t>
            </a:r>
            <a:r>
              <a:rPr lang="ru-RU" sz="40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программы реализуется в процессе освоения студентами основной профессиональной образовательной программы по специальности 31.02.01 Лечебное дело  углубленной подготовки в соответствии с требованиями  ФГОС СПО. </a:t>
            </a:r>
            <a:r>
              <a:rPr lang="ru-RU" sz="4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4000" dirty="0">
              <a:ea typeface="Calibri"/>
              <a:cs typeface="Times New Roman"/>
            </a:endParaRPr>
          </a:p>
          <a:p>
            <a:pPr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800" dirty="0"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9000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1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. Общие положения  «Школы здоровья беременных»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1.15. Организационные модели Школы здоровья могут включать две схемы: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бучение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пациентов на всех занятиях курса проводит один специалист;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пациентов проводится различными специалистами в зависимости от их наличия и квалификации.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В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соответствии с тематикой Школы здоровья и конкретного занятия могут принимать участие участковый (семейный) врач, кардиолог, диетолог, врач или инструктор по ЛФК,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психотерапевт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психолог. 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1.16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Анализ деятельности и контроль качества обучения в Школе осуществляется руководителем Школы.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1.17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Отчет о работе Школы ежегодно предоставляется в период сдачи годового статистического отчета ЛПУ в форме № 30 «Сведения о лечебно-профилактическом учреждении» и во Временной форме статистической отчетности лечебно-профилактических учреждений и кабинетов медицинской профилактики по гигиеническому воспитанию и образованию населения.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09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2. Цели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«Школы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здоровья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беременных»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Целями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«Школы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беременных»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1.Повышение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информированности о течении беременности,  о факторах риска, влияющих на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беременность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2.Формирование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беременных умений и навыков по самоконтролю за состоянием здоровья, здоровья плода,  по снижению неблагоприятного влияния поведенческих факторов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риска.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2.Повышение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ответственности беременных женщин за сохранение своего здоровья,  рождение здорового ребенка, приверженности к выполнению рекомендаций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029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3. Задачи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«Школы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здоровья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беременных»</a:t>
            </a:r>
            <a:endParaRPr lang="ru-RU" sz="2000" dirty="0">
              <a:solidFill>
                <a:prstClr val="black">
                  <a:lumMod val="50000"/>
                  <a:lumOff val="50000"/>
                </a:prstClr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2565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Основными задачами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«Школы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беременных»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являются: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1.Повысить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информированность о беременности и факторах риска, влияющих на течение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беременности.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2.Формировать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рациональное и активное отношение женщин к беременности, мотивации к рождению здорового ребенка, приверженности к выполнению рекомендаций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врача.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3.Формировать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беременных умения и навыки по самоконтролю за состоянием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4.Формировать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беременных навыки и умения по снижению неблагоприятного влияния на их здоровье и здоровье ребенка  поведенческих факторов риска (питание, двигательная активность, управление стрессом, отказ от вредных привычек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5.Повысить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ответственность беременных женщин за сохранение своего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5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0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4. Табель оснащения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«Школы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здоровья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беременных»</a:t>
            </a:r>
            <a:endParaRPr lang="ru-RU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4.1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Обязательное оборудование Школы: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помещение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занятий площадью 4 м2 на 1 место, не менее 24 м2,  освещенное, утепленное, регулярно проветриваемое, находящееся на 1 этаже ЛПУ;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столы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стулья в количестве 15 штук;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доска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мелки, бумага, фломастеры, ручки, карандаши;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информационные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(дневники, памятки, буклеты, плакаты и пр.).</a:t>
            </a: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4.2. Дополнительное оборудование Школы здоровья для беременных: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проектор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(мультимедиа), компьютер (ноутбук), экран;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принтер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ксерокс, программное обеспечение для создания и обновления базы данных на прошедших обучение;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аудио-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видеоаппаратура и аудио- и видеоматериалы;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кукла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набор по уходу за ребенком;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ЛФК.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259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5. Структура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занятий «Школы для беременных»</a:t>
            </a:r>
            <a:endParaRPr lang="ru-RU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Школе имеют единую структуру: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вводная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- 10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минут;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информационная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 - 20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минут;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активные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обучения (практическая часть)  - 40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минут;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заключительная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занятия - 20 минут.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 проведения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занятия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90 минут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Итого: 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занятий  - 720 минут (12 часов).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слушателей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8 человек.</a:t>
            </a: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535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План проведения занятий 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«Школы 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здоровья 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беременных»</a:t>
            </a:r>
            <a:endParaRPr lang="ru-RU" sz="24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6991239"/>
              </p:ext>
            </p:extLst>
          </p:nvPr>
        </p:nvGraphicFramePr>
        <p:xfrm>
          <a:off x="755576" y="1124744"/>
          <a:ext cx="7632845" cy="5591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/>
                <a:gridCol w="4457072"/>
                <a:gridCol w="316822"/>
                <a:gridCol w="267994"/>
                <a:gridCol w="287748"/>
                <a:gridCol w="287748"/>
                <a:gridCol w="287748"/>
                <a:gridCol w="287748"/>
                <a:gridCol w="287748"/>
                <a:gridCol w="288121"/>
              </a:tblGrid>
              <a:tr h="294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занятия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08.04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06.05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13.05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/>
                </a:tc>
              </a:tr>
              <a:tr h="860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такое репродуктивная система женщины и многие другие секреты женского организма.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Физиологические изменения при  беременности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</a:tr>
              <a:tr h="408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Гигиена, режим беременной женщины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</a:tr>
              <a:tr h="271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Рациональное питание во время беременности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</a:tr>
              <a:tr h="271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Уход за молочными железами во время беременности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</a:tr>
              <a:tr h="271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Физические упражнения и беременность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</a:tr>
              <a:tr h="545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такое </a:t>
                      </a:r>
                      <a:r>
                        <a:rPr lang="ru-RU" sz="12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родовый</a:t>
                      </a: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сертификат?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Обменная карта: вопросы и ответы.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взять в роддом?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</a:tr>
              <a:tr h="907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Роды, или встреча с долгожданным ребенком.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Если правила поведения в родах, первое прикладывание к груди.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</a:tr>
              <a:tr h="498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Талантливые родители – талантливый малыш!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274" marR="2527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44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ПРИМЕР</a:t>
            </a:r>
            <a:r>
              <a:rPr lang="ru-RU" sz="20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ЗАНЯТИЯ  №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I</a:t>
            </a:r>
            <a:endParaRPr lang="en-US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256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занятия: </a:t>
            </a:r>
          </a:p>
          <a:p>
            <a:pPr marL="0" indent="0" algn="ctr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репродуктивная система женщины и многие другие секреты женского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организма. Физиологические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при  беременности»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занятия: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1.Повышение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информированности беременных женщин о репродуктивной системе и её роли в оплодотворении, физиологии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беременности.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Формирование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беременных умений и навыков по самоконтролю за состоянием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 ( ведение дневника самоконтроля).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3.Мотивирование ответственности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беременных женщин за сохранение своего здоровья и здоровья своего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56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ПРИМЕР</a:t>
            </a:r>
            <a:r>
              <a:rPr lang="ru-RU" sz="20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ЗАНЯТИЯ  №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I</a:t>
            </a:r>
            <a:endParaRPr lang="en-US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256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занятия: </a:t>
            </a:r>
          </a:p>
          <a:p>
            <a:pPr marL="0" indent="0" algn="ctr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репродуктивная система женщины и многие другие секреты женского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организма. Физиологические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при  беременности»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занятия: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1.Повысить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информированность беременных женщин о репродуктивной системе и её роли в оплодотворении, физиологии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беременности.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2.Формировать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беременных умения и навыки по самоконтролю за состоянием здоровья (ведение дневника самоконтроля).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3.Мотивировать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ответственность беременных женщин за сохранение своего здоровья и здоровья своего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466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ПРИМЕР</a:t>
            </a:r>
            <a:r>
              <a:rPr lang="ru-RU" sz="20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ЗАНЯТИЯ  №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I</a:t>
            </a:r>
            <a:endParaRPr lang="en-US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944" cy="5256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занятия: </a:t>
            </a:r>
          </a:p>
          <a:p>
            <a:pPr marL="0" indent="0" algn="ctr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репродуктивная система женщины и многие другие секреты женского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организма. Физиологические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при  беременности»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Оснащение: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доска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мелки, бумага, фломастеры, ручки,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карандаши.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информационные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(дневники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беременных,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памятки по гигиене и питанию беременных, плакаты по репродуктивной системе мужчины и женщины и периодам развития плода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ультимедийная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на тему «Репродуктивная система мужчины и женщины. Физиология беременности. Периоды развития плода».</a:t>
            </a:r>
          </a:p>
          <a:p>
            <a:pPr marL="0" indent="0" algn="just">
              <a:buNone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154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ПРИМЕР</a:t>
            </a:r>
            <a:r>
              <a:rPr lang="ru-RU" sz="20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ЗАНЯТИЯ  №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I</a:t>
            </a:r>
            <a:endParaRPr lang="en-US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547260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занятия: </a:t>
            </a:r>
          </a:p>
          <a:p>
            <a:pPr marL="0" indent="0" algn="ctr">
              <a:buNone/>
            </a:pP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репродуктивная система женщины и многие другие секреты женского </a:t>
            </a: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организма.   Физиологические </a:t>
            </a:r>
            <a:r>
              <a:rPr lang="ru-RU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при  беременности»</a:t>
            </a:r>
          </a:p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ТЕОРЕТИЧЕСКАЯ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ЗАНЯТИЯ</a:t>
            </a:r>
          </a:p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занятия (конспекты лекции прилагаются)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Знакомство со слушателями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II. Анкетирование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III. Лекция</a:t>
            </a:r>
          </a:p>
          <a:p>
            <a:pPr marL="0" indent="0" algn="just">
              <a:buNone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1.Репродуктивная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женщины и мужчины, её роль при оплодотворении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 Строение, функция мужских половых органов.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1.2.Строение, функция женских половых органов.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1.3 Чудо зарождения новой жизни (Как наступает беременность?)    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 Периоды развития плода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2.1. Эмбриональный период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2.2 Плодный период 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3. Физиологические изменения организма матери во время беременности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3.1Сердечно – сосудистая система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3.2. Дыхательная система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3.3. Мочевыделительная система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3.4. Пищеварительная система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3.5. Репродуктивные органы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3.9. Иммунная система.</a:t>
            </a:r>
          </a:p>
          <a:p>
            <a:pPr marL="0" indent="0" algn="just">
              <a:buNone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932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Педагогическое обоснование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805264"/>
          </a:xfrm>
        </p:spPr>
        <p:txBody>
          <a:bodyPr>
            <a:normAutofit/>
          </a:bodyPr>
          <a:lstStyle/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        Методические рекомендации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 организации внеаудиторной</a:t>
            </a:r>
            <a:r>
              <a:rPr lang="ru-RU" sz="1900" i="1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работы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студентов</a:t>
            </a:r>
            <a:r>
              <a:rPr lang="ru-RU" sz="1900" i="1" dirty="0" smtClean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специальности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31.02.01 Лечебное дело,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МДК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. 04. 01. «Профилактика заболеваний и санитарно – гигиеническое образование населения», раздел  «Организация и проведение занятий в Школах здоровья с различными заболеваниями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»,</a:t>
            </a:r>
            <a:r>
              <a:rPr lang="ru-RU" sz="1900" cap="all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900" cap="all" dirty="0">
                <a:solidFill>
                  <a:srgbClr val="000000"/>
                </a:solidFill>
                <a:latin typeface="Times New Roman"/>
                <a:ea typeface="Times New Roman"/>
              </a:rPr>
              <a:t>ПМ.04 «П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рофилактическая деятельность».</a:t>
            </a:r>
            <a:r>
              <a:rPr lang="ru-RU" sz="1900" cap="all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1900" i="1" dirty="0" smtClean="0">
              <a:latin typeface="Arial"/>
              <a:ea typeface="Times New Roman"/>
            </a:endParaRP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</a:t>
            </a: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В 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методических рекомендациях отражена  роль, цель, задачи самостоятельной работы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обучающихся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 образовательном процессе,  описана</a:t>
            </a:r>
            <a:r>
              <a:rPr lang="ru-RU" sz="19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деятельность студентов по формированию и развитию навыков учебной  самостоятельной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работы.</a:t>
            </a:r>
            <a:endParaRPr lang="ru-RU" sz="1900" dirty="0" smtClean="0">
              <a:ea typeface="Calibri"/>
              <a:cs typeface="Times New Roman"/>
            </a:endParaRP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</a:t>
            </a: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Даны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практические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указания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обучающимся при создании проекта типовой программы «Школа здоровья». Проект создается  при  прохождении учебной практики,  защита  проходит на итоговом занятии. Защита проекта моделирует одно из занятий в Школе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здоровья.</a:t>
            </a:r>
            <a:endParaRPr lang="ru-RU" sz="1900" dirty="0" smtClean="0">
              <a:ea typeface="Calibri"/>
              <a:cs typeface="Times New Roman"/>
            </a:endParaRP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2092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ПРИМЕР</a:t>
            </a:r>
            <a:r>
              <a:rPr lang="ru-RU" sz="20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ЗАНЯТИЯ  №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+mn-cs"/>
              </a:rPr>
              <a:t>I</a:t>
            </a:r>
            <a:endParaRPr lang="en-US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54726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занятия: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репродуктивная система женщины и многие другие секреты женского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организма.   Физиологические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при  беременности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 algn="ctr">
              <a:buNone/>
            </a:pP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ПРАКТИЧЕСКАЯ ЧАСТЬ ЗАНЯТИЯ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практического занятия прилагается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ведению дневника наблюдения за беременностью.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2.Обучение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ведения дневника питания при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беременности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3.Образовательный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фильм на тему «Жизнь до рождения: Человек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Тестирование по теме занятия (сложить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пазлы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Проведение ЛФК в игровой форме.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2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endParaRPr lang="en-US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496944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Образец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дневника самоконтроля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7947377"/>
              </p:ext>
            </p:extLst>
          </p:nvPr>
        </p:nvGraphicFramePr>
        <p:xfrm>
          <a:off x="827584" y="1124744"/>
          <a:ext cx="7488832" cy="53487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50904"/>
                <a:gridCol w="975973"/>
                <a:gridCol w="650904"/>
                <a:gridCol w="975208"/>
                <a:gridCol w="1084583"/>
                <a:gridCol w="975973"/>
                <a:gridCol w="1303336"/>
                <a:gridCol w="871951"/>
              </a:tblGrid>
              <a:tr h="690068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Дневник самоконтроля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 физиологическом течении беременности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Жалобы 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Сон 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Питание 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Прогулки 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ЛФК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Посещение врача/анализы </a:t>
                      </a:r>
                      <a:endPara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Заметки 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359" marR="57359" marT="0" marB="0"/>
                </a:tc>
              </a:tr>
              <a:tr h="710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</a:tr>
              <a:tr h="712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</a:tr>
              <a:tr h="710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</a:tr>
              <a:tr h="710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</a:tr>
              <a:tr h="855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59" marR="5735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906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endParaRPr lang="en-US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496944" cy="597666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5600" b="1" dirty="0">
                <a:solidFill>
                  <a:srgbClr val="000000"/>
                </a:solidFill>
                <a:latin typeface="Times New Roman"/>
                <a:ea typeface="Times New Roman"/>
              </a:rPr>
              <a:t>АНКЕТА</a:t>
            </a:r>
            <a:endParaRPr lang="ru-RU" sz="56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Для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слушательниц  «Школы здоровья для беременных»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предварительное тестирование на 1 занятии)</a:t>
            </a:r>
          </a:p>
          <a:p>
            <a:pPr marL="0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ru-RU" sz="5600" b="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b="1" dirty="0">
                <a:solidFill>
                  <a:srgbClr val="000000"/>
                </a:solidFill>
                <a:latin typeface="Times New Roman"/>
                <a:ea typeface="Times New Roman"/>
              </a:rPr>
              <a:t>Инструкция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: отвечайте, пожалуйста, искренне, это в интересах Вашего здоровья. </a:t>
            </a:r>
            <a:endParaRPr lang="ru-RU" sz="56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ru-RU" sz="5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Обведите </a:t>
            </a:r>
            <a:r>
              <a:rPr lang="ru-RU" sz="5600" b="1" dirty="0">
                <a:solidFill>
                  <a:srgbClr val="000000"/>
                </a:solidFill>
                <a:latin typeface="Times New Roman"/>
                <a:ea typeface="Times New Roman"/>
              </a:rPr>
              <a:t>кружком варианты Вашего ответа</a:t>
            </a:r>
            <a:r>
              <a:rPr lang="ru-RU" sz="5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1. 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Ваш возраст:</a:t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01.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18-  25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02.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26-35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03. свыше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36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3. Какое Ваше семейное положение?</a:t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01.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Замужем</a:t>
            </a:r>
          </a:p>
          <a:p>
            <a:pPr marL="0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02. Живете 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в гражданском браке</a:t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02.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не замужем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03.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вдова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04.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разведена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4. Ваше образование:</a:t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01. неполное среднее</a:t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02. среднее, среднее-специальное</a:t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03. высшее</a:t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5.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Это Ваша первая беременность?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01. да</a:t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02. нет</a:t>
            </a:r>
            <a:endParaRPr lang="ru-RU" sz="5600" dirty="0">
              <a:latin typeface="Times New Roman"/>
              <a:ea typeface="Times New Roman"/>
            </a:endParaRPr>
          </a:p>
          <a:p>
            <a:pPr marL="0" indent="0">
              <a:spcBef>
                <a:spcPts val="500"/>
              </a:spcBef>
              <a:spcAft>
                <a:spcPts val="0"/>
              </a:spcAft>
              <a:buNone/>
            </a:pPr>
            <a:endParaRPr lang="ru-RU" sz="56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spcBef>
                <a:spcPts val="500"/>
              </a:spcBef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. Посещали Вы раньше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«Школу для беременных»?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01. да</a:t>
            </a:r>
            <a:b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5600" dirty="0">
                <a:solidFill>
                  <a:srgbClr val="000000"/>
                </a:solidFill>
                <a:latin typeface="Times New Roman"/>
                <a:ea typeface="Times New Roman"/>
              </a:rPr>
              <a:t>02. нет</a:t>
            </a:r>
            <a:endParaRPr lang="ru-RU" sz="56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5600" b="1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56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5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9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17632" cy="90872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ct val="20000"/>
              </a:spcBef>
            </a:pP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Проект</a:t>
            </a:r>
            <a:r>
              <a:rPr lang="ru-RU" sz="3200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6076B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«Школа здоровья для беременных» 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1400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endParaRPr lang="en-US" sz="2000" b="1" dirty="0">
              <a:solidFill>
                <a:srgbClr val="000000"/>
              </a:solidFill>
              <a:effectLst/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09" y="692696"/>
            <a:ext cx="9109191" cy="597666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ВОПРОСНИК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</a:rPr>
              <a:t>по оценке обучения в Школе 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здоровья  (на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</a:rPr>
              <a:t>заключительном занятии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endParaRPr lang="ru-RU" sz="18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Дата «_____» ________________ 20______ г.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Уважаемый(</a:t>
            </a:r>
            <a:r>
              <a:rPr lang="ru-RU" sz="1400" dirty="0" err="1">
                <a:solidFill>
                  <a:srgbClr val="000000"/>
                </a:solidFill>
                <a:latin typeface="Times New Roman"/>
                <a:ea typeface="Times New Roman"/>
              </a:rPr>
              <a:t>ая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) слушатель Школы здоровья, просим Вас заполнить эту анкету. Ваши ответы помогут определить, насколько полезным и интересным было для Вас посещение Школы, а Ваши советы и пожелания помогут нам улучшить качество дальнейшего обучения.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В соответствии с Вашим личным мнением дайте оценку по пятибалльной системе: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1 (низшая оценка) до 5 (высшая оценка), напротив каждого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утверждения. На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последний вопрос дайте, пожалуйста, развернутый ответ. </a:t>
            </a:r>
            <a:endParaRPr lang="ru-RU" sz="1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                                                                                   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Критерии 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оценки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организации и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                                                                                    качества 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обучения в Школе по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мнению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                                                                                     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пациента: </a:t>
            </a:r>
            <a:endParaRPr lang="ru-RU" sz="1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                                                                                  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1.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Менее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30 баллов –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неудовлетворительная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                                                                                       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оценка </a:t>
            </a:r>
            <a:endParaRPr lang="ru-RU" sz="1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                                                                                      2. 30–40 – удовлетворительная оценка </a:t>
            </a:r>
            <a:endParaRPr lang="ru-RU" sz="1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                                                                                      3. более 40 баллов – хорошая оценка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1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5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1595931"/>
              </p:ext>
            </p:extLst>
          </p:nvPr>
        </p:nvGraphicFramePr>
        <p:xfrm>
          <a:off x="107504" y="2996952"/>
          <a:ext cx="5040560" cy="3627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638"/>
                <a:gridCol w="3932842"/>
                <a:gridCol w="720080"/>
              </a:tblGrid>
              <a:tr h="42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№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Утверждения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Баллы (оценка) 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обучения в Школе здоровья в целом </a:t>
                      </a:r>
                      <a:endParaRPr lang="ru-RU" sz="1200" b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Численность </a:t>
                      </a:r>
                      <a:r>
                        <a:rPr lang="ru-RU" sz="1400" dirty="0" smtClean="0">
                          <a:effectLst/>
                        </a:rPr>
                        <a:t>группы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Время проведения занятий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Продолжительность занятий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Частота занятий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Было много новой информации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Обучение в Школе здоровья было для Вас полезным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 удовлетворены обучением в целом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Заниматься было интересно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Советы, полученные в Школе здоровья, выполнимы для Вас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11.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Ваши пожелания по обучению в Школе здоровья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856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58204" cy="8683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2"/>
                </a:solidFill>
              </a:rPr>
              <a:t>Программа «Школа здоровья»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358246" cy="469742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Презентация – это визуальная поддержка речи или доклада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создания презентации</a:t>
            </a:r>
          </a:p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Построения содержания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Правило 1. Содержание должно быть структурировано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Правило 2. Оптимальным объемом презентации</a:t>
            </a:r>
          </a:p>
          <a:p>
            <a:pPr marL="0" indent="0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Создания слайдов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Правило 1. Выбор фона  и шрифта.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Правило 2. Последовательность и единство оформления.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Правило 3. Количество текста на слайдах минимальное.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Правило 4. Спецэффекты отвлекают слушателей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402220" cy="7200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>
                <a:solidFill>
                  <a:schemeClr val="tx2"/>
                </a:solidFill>
              </a:rPr>
              <a:t>ТРЕБОВАНИЯ И КРИТЕРИИ К </a:t>
            </a:r>
            <a:r>
              <a:rPr lang="ru-RU" sz="2200" b="1" dirty="0" smtClean="0">
                <a:solidFill>
                  <a:schemeClr val="tx2"/>
                </a:solidFill>
              </a:rPr>
              <a:t>ОФОРМЛЕНИЮ</a:t>
            </a:r>
            <a:endParaRPr lang="ru-RU" sz="22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358246" cy="469742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5805956"/>
              </p:ext>
            </p:extLst>
          </p:nvPr>
        </p:nvGraphicFramePr>
        <p:xfrm>
          <a:off x="323528" y="530815"/>
          <a:ext cx="8424936" cy="61729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48072"/>
                <a:gridCol w="6264696"/>
                <a:gridCol w="792088"/>
                <a:gridCol w="72008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 rowSpan="2">
                  <a:txBody>
                    <a:bodyPr/>
                    <a:lstStyle/>
                    <a:p>
                      <a:pPr marL="11950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Баллы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0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</a:tr>
              <a:tr h="656382">
                <a:tc>
                  <a:txBody>
                    <a:bodyPr/>
                    <a:lstStyle/>
                    <a:p>
                      <a:pPr indent="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 marL="15875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содержанию: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Структурированное – 1 балл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Неструктурированное – 0 баллов 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</a:tr>
              <a:tr h="656382">
                <a:tc>
                  <a:txBody>
                    <a:bodyPr/>
                    <a:lstStyle/>
                    <a:p>
                      <a:pPr indent="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объему презентации: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Оптимальный объем (12-24 слайда) – 1 балл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3434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Несоответствие -  0 баллов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</a:tr>
              <a:tr h="795270">
                <a:tc>
                  <a:txBody>
                    <a:bodyPr/>
                    <a:lstStyle/>
                    <a:p>
                      <a:pPr indent="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шрифту: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0165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шрифта текста должен быть не менее 16-    – 1 балл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0165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Несоответствие -  0 баллов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</a:tr>
              <a:tr h="795270">
                <a:tc>
                  <a:txBody>
                    <a:bodyPr/>
                    <a:lstStyle/>
                    <a:p>
                      <a:pPr indent="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фону: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Соответствует правилам (светлый фон, темный шрифт) – 1 балл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Несоответствие -  0 баллов</a:t>
                      </a:r>
                      <a:endParaRPr lang="ru-RU" sz="12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</a:tr>
              <a:tr h="656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тексту: </a:t>
                      </a: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текста на слайдах не более 35% - балл</a:t>
                      </a: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Несоответствие -  0 баллов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</a:tr>
              <a:tr h="656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орфографии и опечаткам: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0292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ошибок в орфографии и опечаток – 1 балл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0292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ошибок правописания и опечаток – 0 баллов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</a:tr>
              <a:tr h="6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7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иллюстрациям: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0292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Красочные, соответствующие теме презентации – 1 балл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502920" algn="l"/>
                        </a:tabLst>
                      </a:pPr>
                      <a:r>
                        <a:rPr lang="ru-RU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Несоответствие -  0 баллов</a:t>
                      </a:r>
                      <a:endParaRPr lang="ru-RU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826" marR="4882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974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58204" cy="8683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2"/>
                </a:solidFill>
              </a:rPr>
              <a:t>Программа «Школа здоровья»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28736"/>
            <a:ext cx="8391306" cy="469742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Санитарный бюллетень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форма санитарной стенной печати (газеты). </a:t>
            </a:r>
          </a:p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Он может быть посвящен только медицинской теме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Требования и критерии оценки к оформлению  санитарного бюллетеня «Школа здоровья»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5889565"/>
              </p:ext>
            </p:extLst>
          </p:nvPr>
        </p:nvGraphicFramePr>
        <p:xfrm>
          <a:off x="1301432" y="3276060"/>
          <a:ext cx="6541135" cy="23851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00100"/>
                <a:gridCol w="3997325"/>
                <a:gridCol w="871855"/>
                <a:gridCol w="871855"/>
              </a:tblGrid>
              <a:tr h="49256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</a:rPr>
                        <a:t>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</a:rPr>
                        <a:t>Критерии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</a:rPr>
                        <a:t>Баллы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25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Требования к названию: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26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1. Крупное, меткое и яркое, бюллетень должен выделяться и привлекать внимание.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1941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58204" cy="8683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2"/>
                </a:solidFill>
              </a:rPr>
              <a:t>Программа «Школа здоровья»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391306" cy="469742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Требования и критерии оценки к оформлению  санитарного бюллетеня «Школа здоровья»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0172242"/>
              </p:ext>
            </p:extLst>
          </p:nvPr>
        </p:nvGraphicFramePr>
        <p:xfrm>
          <a:off x="251521" y="1196752"/>
          <a:ext cx="8640959" cy="51350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76804"/>
                <a:gridCol w="6007971"/>
                <a:gridCol w="882578"/>
                <a:gridCol w="773606"/>
              </a:tblGrid>
              <a:tr h="189710"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 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Требования к тексту: 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Баллы :  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189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Написан доступным языком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5510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6002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2.Состоит </a:t>
                      </a:r>
                      <a:r>
                        <a:rPr lang="ru-RU" sz="1200" b="1" dirty="0">
                          <a:effectLst/>
                        </a:rPr>
                        <a:t>из введения, основной части и заключения (введение знакомит читателя с проблемой, основная часть раскрывает её суть)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5510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6002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3.</a:t>
                      </a:r>
                      <a:r>
                        <a:rPr lang="ru-RU" sz="1200" b="1" baseline="0" dirty="0" smtClean="0">
                          <a:effectLst/>
                        </a:rPr>
                        <a:t> </a:t>
                      </a:r>
                      <a:r>
                        <a:rPr lang="ru-RU" sz="1200" b="1" dirty="0" smtClean="0">
                          <a:effectLst/>
                        </a:rPr>
                        <a:t>Если </a:t>
                      </a:r>
                      <a:r>
                        <a:rPr lang="ru-RU" sz="1200" b="1" dirty="0">
                          <a:effectLst/>
                        </a:rPr>
                        <a:t>текст один, то он обязательно разбивается на фрагменты, каждый из которых должен быть озаглавлен соответственно содержанию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367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432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4. Заключение </a:t>
                      </a:r>
                      <a:r>
                        <a:rPr lang="ru-RU" sz="1200" b="1" dirty="0">
                          <a:effectLst/>
                        </a:rPr>
                        <a:t>состоит из вопросов и ответов или просто выводов автора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367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432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5. Текст </a:t>
                      </a:r>
                      <a:r>
                        <a:rPr lang="ru-RU" sz="1200" b="1" dirty="0">
                          <a:effectLst/>
                        </a:rPr>
                        <a:t>заканчивается лозунгом, призывом, вытекающим из темы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367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432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6. Человек </a:t>
                      </a:r>
                      <a:r>
                        <a:rPr lang="ru-RU" sz="1200" b="1" dirty="0">
                          <a:effectLst/>
                        </a:rPr>
                        <a:t>должен приглашаться к немедленному действию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367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effectLst/>
                        </a:rPr>
                        <a:t>7. Латинские </a:t>
                      </a:r>
                      <a:r>
                        <a:rPr lang="ru-RU" sz="1200" b="1" dirty="0">
                          <a:effectLst/>
                        </a:rPr>
                        <a:t>и сленговые термины использовать не рекомендуется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5510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432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8. Язык </a:t>
                      </a:r>
                      <a:r>
                        <a:rPr lang="ru-RU" sz="1200" b="1" dirty="0">
                          <a:effectLst/>
                        </a:rPr>
                        <a:t>статей должен быть лаконичен, нужно избегать длинных трудночитаемых предложений, непонятной медицинской терминологии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367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4320" algn="l"/>
                        </a:tabLst>
                      </a:pPr>
                      <a:r>
                        <a:rPr lang="ru-RU" sz="1200" b="1" dirty="0" smtClean="0">
                          <a:effectLst/>
                        </a:rPr>
                        <a:t>9. Изложение </a:t>
                      </a:r>
                      <a:r>
                        <a:rPr lang="ru-RU" sz="1200" b="1" dirty="0">
                          <a:effectLst/>
                        </a:rPr>
                        <a:t>может быть в виде рассказа, очерка, интервью, открытого письма.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  <a:tr h="1171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Оценка: соответствует требованию - 1 балл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Не соответствует требованию -  0 баллов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</a:rPr>
                        <a:t>Максимальная сумма по показателю </a:t>
                      </a:r>
                      <a:r>
                        <a:rPr lang="ru-RU" sz="1200" b="1" dirty="0" smtClean="0">
                          <a:effectLst/>
                        </a:rPr>
                        <a:t>–</a:t>
                      </a:r>
                      <a:r>
                        <a:rPr lang="ru-RU" sz="1200" b="1" baseline="0" dirty="0" smtClean="0">
                          <a:effectLst/>
                        </a:rPr>
                        <a:t>   </a:t>
                      </a:r>
                      <a:r>
                        <a:rPr lang="ru-RU" sz="1200" b="1" dirty="0" smtClean="0">
                          <a:effectLst/>
                        </a:rPr>
                        <a:t>9 </a:t>
                      </a:r>
                      <a:r>
                        <a:rPr lang="ru-RU" sz="1200" b="1" dirty="0">
                          <a:effectLst/>
                        </a:rPr>
                        <a:t>баллов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077" marR="5107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167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58204" cy="8683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2"/>
                </a:solidFill>
              </a:rPr>
              <a:t>Программа «Школа здоровья»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391306" cy="469742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1659200"/>
              </p:ext>
            </p:extLst>
          </p:nvPr>
        </p:nvGraphicFramePr>
        <p:xfrm>
          <a:off x="395536" y="1196752"/>
          <a:ext cx="8424935" cy="54005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2048"/>
                <a:gridCol w="6264696"/>
                <a:gridCol w="936104"/>
                <a:gridCol w="792087"/>
              </a:tblGrid>
              <a:tr h="661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Требования к содержанию: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Баллы:  0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</a:tr>
              <a:tr h="4656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Санитарный бюллетень должен иметь профилактическую направленность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</a:tr>
              <a:tr h="4656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432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Меры профилактики должны быть изложены четко и конкретно 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</a:tr>
              <a:tr h="857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Клинические вопросы подробно не излагаются, вопросы лечения исключаются, так как это наталкивает на мысль о самолечении 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</a:tr>
              <a:tr h="6984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Пациенту необходимо знать лишь первые признаки заболевания, чтобы он смог обратиться за квалифицированной медицинской помощью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</a:tr>
              <a:tr h="4656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содержания должна быть понятна польза предлагаемой информации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</a:tr>
              <a:tr h="4656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71145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Сложные медицинские термины использовать не рекомендуется.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</a:tr>
              <a:tr h="13205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Оценка: соответствует требованию - 1 балл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соответствует требованию -  0 баллов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Максимальная сумма по показателю –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 баллов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01" marR="659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057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58204" cy="8683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2"/>
                </a:solidFill>
              </a:rPr>
              <a:t>Программа «Школа здоровья»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391306" cy="469742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2136837"/>
              </p:ext>
            </p:extLst>
          </p:nvPr>
        </p:nvGraphicFramePr>
        <p:xfrm>
          <a:off x="395536" y="1268760"/>
          <a:ext cx="8352928" cy="22870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9300"/>
                <a:gridCol w="5983428"/>
                <a:gridCol w="1152128"/>
                <a:gridCol w="64807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Требования к оформлению: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</a:rPr>
                        <a:t>Баллы:   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</a:rPr>
                        <a:t>      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1. Слово «санитарный бюллетень» пишется обычно мелким шрифтом (а не большими буквами) в правом нижнем углу газеты, где указываются выходные данные, а также фамилия, имя, отчество ответственных за выпуск.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Оценка: соответствует требованию - 1 балл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Не соответствует требованию -  0 баллов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Максимальная сумма по показателю </a:t>
                      </a:r>
                      <a:r>
                        <a:rPr lang="ru-RU" sz="1400" b="1" dirty="0" smtClean="0">
                          <a:effectLst/>
                        </a:rPr>
                        <a:t>–</a:t>
                      </a:r>
                      <a:r>
                        <a:rPr lang="ru-RU" sz="1400" b="1" baseline="0" dirty="0" smtClean="0">
                          <a:effectLst/>
                        </a:rPr>
                        <a:t>   </a:t>
                      </a:r>
                      <a:r>
                        <a:rPr lang="ru-RU" sz="1400" b="1" dirty="0" smtClean="0">
                          <a:effectLst/>
                        </a:rPr>
                        <a:t>1 </a:t>
                      </a:r>
                      <a:r>
                        <a:rPr lang="ru-RU" sz="1400" b="1" dirty="0">
                          <a:effectLst/>
                        </a:rPr>
                        <a:t>балл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9171363"/>
              </p:ext>
            </p:extLst>
          </p:nvPr>
        </p:nvGraphicFramePr>
        <p:xfrm>
          <a:off x="395536" y="3645024"/>
          <a:ext cx="8424936" cy="29845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424936"/>
              </a:tblGrid>
              <a:tr h="2832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Максимальное количество баллов по всему заданию: 17 баллов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9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 ОЦЕНКИ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Оценочная шкала: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17 до 15 баллов «отлично»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14 до 12 баллов - «хорошо»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11 до 9 баллов – «удовлетворительно»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 баллов и менее - «неудовлетворительно»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72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Педагогическое обоснование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16624"/>
          </a:xfrm>
        </p:spPr>
        <p:txBody>
          <a:bodyPr>
            <a:normAutofit lnSpcReduction="10000"/>
          </a:bodyPr>
          <a:lstStyle/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Оригинальным и практически значимым является то, что  слушателями Школы здоровья могут выступать, как пациенты ЛПУ, так и  обучающиеся колледжа, для которых актуальны темы занятий  «Школа здорового образа жизни». </a:t>
            </a: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Учитывая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современные требования в обучении, внедрение в учебный процесс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ЭОР, предлагается 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выполнить проект типовой программы «Школа здоровья» в виде электронной презентации, использовать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анкетирование слушателей,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контроль знаний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провести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Times New Roman"/>
              </a:rPr>
              <a:t>через компьютерную программу в виде вопросов и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ответов.</a:t>
            </a:r>
            <a:endParaRPr lang="ru-RU" sz="1900" i="1" dirty="0">
              <a:latin typeface="Arial"/>
              <a:ea typeface="Times New Roman"/>
            </a:endParaRP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endParaRPr lang="ru-RU" sz="1900" i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В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методических рекомендациях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пример типового проекта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«Школа здоровья беременных», а также рекомендации по составлению санитарного бюллетеня и электронной презентации для слушателей Школы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здоровья.</a:t>
            </a:r>
            <a:endParaRPr lang="ru-RU" sz="1900" dirty="0">
              <a:ea typeface="Calibri"/>
              <a:cs typeface="Times New Roman"/>
            </a:endParaRP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</a:t>
            </a:r>
          </a:p>
          <a:p>
            <a:pPr marL="863600" indent="0" algn="just">
              <a:spcBef>
                <a:spcPts val="400"/>
              </a:spcBef>
              <a:spcAft>
                <a:spcPts val="0"/>
              </a:spcAft>
              <a:buNone/>
            </a:pP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Методические </a:t>
            </a:r>
            <a:r>
              <a:rPr lang="ru-RU" sz="19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рекомендации будут способствовать формированию у обучающихся необходимых для профессиональной деятельности умений и знаний, необходимых для  освоения основного вида профессиональной деятельности (ВПД): 4.3.4. «Профилактическая деятельность».</a:t>
            </a:r>
            <a:endParaRPr lang="ru-RU" sz="1900" dirty="0">
              <a:ea typeface="Calibri"/>
              <a:cs typeface="Times New Roman"/>
            </a:endParaRPr>
          </a:p>
          <a:p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xmlns="" val="331136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58204" cy="8683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2"/>
                </a:solidFill>
              </a:rPr>
              <a:t>Программа «Школа здоровья»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391306" cy="5184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Требования и критерии оценки к защите проекта «Школа здоровья»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Проект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«Школа здоровья …………………………………………………….»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R="22542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cap="all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marR="225425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cap="all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ПМ.04 «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Профилактическая   деятельность»,</a:t>
            </a:r>
            <a:r>
              <a:rPr lang="ru-RU" sz="2000" b="1" cap="all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МДК. 04. 01. «Профилактика заболеваний и санитарно – гигиеническое образование населения»,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раздел 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«Организация и проведение занятий в Школах здоровья с различными заболеваниями»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студента 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_____________________курса ______________группы        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специальность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31.02.01 Лечебное дело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уровень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подготовки: 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углубленной подготовки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	    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Ф.И.О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студента: ___________________________________________________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6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58204" cy="5760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2"/>
                </a:solidFill>
              </a:rPr>
              <a:t>Программа «Школа здоровья»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7279976"/>
              </p:ext>
            </p:extLst>
          </p:nvPr>
        </p:nvGraphicFramePr>
        <p:xfrm>
          <a:off x="395536" y="1134036"/>
          <a:ext cx="8280919" cy="51165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0078"/>
                <a:gridCol w="3528392"/>
                <a:gridCol w="1080120"/>
                <a:gridCol w="960547"/>
                <a:gridCol w="1383764"/>
                <a:gridCol w="608018"/>
              </a:tblGrid>
              <a:tr h="487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№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Показатель оценки результата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Баллы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Самооценка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Оценка группы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Оценка преподавателя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Итог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39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Готовность пакета документов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  <a:endParaRPr lang="ru-RU" sz="1200" b="1" dirty="0">
                        <a:effectLst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433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Наличие презентации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  <a:endParaRPr lang="ru-RU" sz="1200" b="1" dirty="0">
                        <a:effectLst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4765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Качество презентации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  <a:endParaRPr lang="ru-RU" sz="1200" b="1" dirty="0">
                        <a:effectLst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366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Подача материала при защите проекта.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360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Наличие раздаточного материала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  <a:endParaRPr lang="ru-RU" sz="1200" b="1" dirty="0">
                        <a:effectLst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348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Качество  раздаточного материала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  <a:endParaRPr lang="ru-RU" sz="1200" b="1" dirty="0">
                        <a:effectLst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337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Информационный материал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  <a:endParaRPr lang="ru-RU" sz="1200" b="1" dirty="0">
                        <a:effectLst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183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Практическая часть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  <a:endParaRPr lang="ru-RU" sz="1200" b="1" dirty="0" smtClean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 smtClean="0">
                        <a:effectLst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183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Наличие анкеты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  <a:tr h="301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10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Ответы на вопросы</a:t>
                      </a:r>
                      <a:r>
                        <a:rPr lang="ru-RU" sz="1200" b="1" dirty="0" smtClean="0">
                          <a:effectLst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81" marR="59681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764704"/>
            <a:ext cx="79928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и критерии оценки к защите проекта «Школа здоровья» </a:t>
            </a:r>
          </a:p>
        </p:txBody>
      </p:sp>
    </p:spTree>
    <p:extLst>
      <p:ext uri="{BB962C8B-B14F-4D97-AF65-F5344CB8AC3E}">
        <p14:creationId xmlns:p14="http://schemas.microsoft.com/office/powerpoint/2010/main" xmlns="" val="215112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58204" cy="5760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>
                <a:solidFill>
                  <a:schemeClr val="tx2"/>
                </a:solidFill>
              </a:rPr>
              <a:t>Программа «Школа здоровья»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6294" y="988670"/>
            <a:ext cx="82089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Требования и критерии оценки к защите проекта «Школа здоровья»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556" y="1484784"/>
            <a:ext cx="822960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Оценка: выполнено 1 б, не выполнено 0 б.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Максимальная сумма баллов по показателю: 1 балл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Максимальное количество баллов по всему заданию: 30  баллов</a:t>
            </a:r>
          </a:p>
          <a:p>
            <a:pPr marL="0" indent="0">
              <a:buNone/>
            </a:pP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Оценочная шкала: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 -   27 баллов - «отлично»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   -   23 баллов - «хорошо»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  –  19 баллов – «удовлетворительно»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   баллов и менее  - «неудовлетворительно»</a:t>
            </a: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  20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        Подпись преподавателя  _______     / ФИО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/________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848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58204" cy="9361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K:\фото для сайта\12.10.18. ГП14 СОЛНЫШКО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45130" y="1484313"/>
            <a:ext cx="6625166" cy="4968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295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sz="32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Педагогическое обоснование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 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целью овладения указанным видом профессиональной деятельности и соответствующими профессиональными компетенциями обучающиеся в ходе внеаудиторной самостоятельной работы  должны:</a:t>
            </a:r>
            <a:endParaRPr lang="ru-RU" sz="2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2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иметь практический опыт:</a:t>
            </a:r>
            <a:endParaRPr lang="ru-RU" sz="22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определения групп риска развития различных заболеваний;</a:t>
            </a:r>
            <a:endParaRPr lang="ru-RU" sz="22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формирования диспансерных групп;</a:t>
            </a:r>
            <a:endParaRPr lang="ru-RU" sz="22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проведения специфической и неспецифической профилактики;</a:t>
            </a:r>
            <a:endParaRPr lang="ru-RU" sz="22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организации работы Школ здоровья, проведения занятий для пациентов с различными </a:t>
            </a: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заболеваниями;</a:t>
            </a:r>
            <a:endParaRPr lang="ru-RU" sz="22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200" dirty="0" smtClean="0">
                <a:solidFill>
                  <a:srgbClr val="000000"/>
                </a:solidFill>
                <a:latin typeface="Times New Roman"/>
                <a:ea typeface="Calibri"/>
              </a:rPr>
              <a:t>проведения </a:t>
            </a:r>
            <a:r>
              <a:rPr lang="ru-RU" sz="2200" dirty="0">
                <a:solidFill>
                  <a:srgbClr val="000000"/>
                </a:solidFill>
                <a:latin typeface="Times New Roman"/>
                <a:ea typeface="Calibri"/>
              </a:rPr>
              <a:t>санитарно-гигиенического просвещения населения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34317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03001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уметь:</a:t>
            </a:r>
            <a:endParaRPr lang="ru-RU" sz="20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организовывать и проводить занятия в школах здоровья для пациентов с различными заболеваниями;</a:t>
            </a:r>
            <a:endParaRPr lang="ru-RU" sz="20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применять в практической деятельности нормы и принципы профессиональной этики;</a:t>
            </a:r>
            <a:endParaRPr lang="ru-RU" sz="20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обучать пациента и его окружение сохранять и поддерживать максимально возможный уровень здоровья;</a:t>
            </a:r>
            <a:endParaRPr lang="ru-RU" sz="20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обучать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пациента и его окружение вопросам формированию здорового образа жизни; </a:t>
            </a:r>
            <a:endParaRPr lang="ru-RU" sz="20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проводить санитарно-гигиеническое просвещение населения различных возрастов;</a:t>
            </a:r>
            <a:endParaRPr lang="ru-RU" sz="20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организовывать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 поддерживать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здоровьесберегающую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среду.</a:t>
            </a:r>
            <a:endParaRPr lang="ru-RU" sz="2000" dirty="0">
              <a:ea typeface="Calibri"/>
              <a:cs typeface="Times New Roman"/>
            </a:endParaRPr>
          </a:p>
          <a:p>
            <a:pPr algn="just"/>
            <a:endParaRPr lang="ru-RU" sz="2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80728"/>
          </a:xfrm>
        </p:spPr>
        <p:txBody>
          <a:bodyPr/>
          <a:lstStyle/>
          <a:p>
            <a:r>
              <a:rPr lang="ru-RU" sz="32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Педагогическое обоснование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872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03001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8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знать:</a:t>
            </a:r>
            <a:endParaRPr lang="ru-RU" sz="80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роль фельдшера в сохранении здоровья человека и общества;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факторы риска развития заболеваний в России и регионе;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роль и значение диспансерного наблюдения, принципы организации групп диспансерного наблюдения;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виды профилактики заболеваний;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роль фельдшера в организации и проведении профилактических осмотров у населения разных возрастных групп и профессий; 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закономерности влияния факторов окружающей среды на здоровье человека;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методику санитарно-гигиенического просвещения;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значение иммунитета;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принципы организации прививочной работы с учетом особенностей региона;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пути формирования здорового образа жизни населения; </a:t>
            </a:r>
            <a:endParaRPr lang="ru-RU" sz="7200" dirty="0" smtClean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600"/>
              </a:spcAft>
              <a:buFont typeface="Wingdings"/>
              <a:buChar char=""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нормативные документы, регламентирующие профилактическую деятельность в здравоохранении</a:t>
            </a:r>
            <a:endParaRPr lang="ru-RU" sz="7200" dirty="0" smtClean="0">
              <a:ea typeface="Calibri"/>
              <a:cs typeface="Times New Roman"/>
            </a:endParaRPr>
          </a:p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383" y="-99392"/>
            <a:ext cx="8229600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541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348" y="1124744"/>
            <a:ext cx="8229600" cy="1161248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Внеаудиторная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самостоятельная работа   </a:t>
            </a:r>
            <a:r>
              <a:rPr lang="ru-RU" sz="2000" spc="-4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должна способствовать  овладению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профессиональными</a:t>
            </a:r>
            <a:r>
              <a:rPr lang="ru-RU" sz="200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ru-RU" sz="2000" spc="-4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компетенциями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(ПК) и общими компетенциями (ОК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):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0059528"/>
              </p:ext>
            </p:extLst>
          </p:nvPr>
        </p:nvGraphicFramePr>
        <p:xfrm>
          <a:off x="413972" y="2428867"/>
          <a:ext cx="8140720" cy="392909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77148"/>
                <a:gridCol w="6963572"/>
              </a:tblGrid>
              <a:tr h="375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результата обучения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1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 4.1.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Организовывать диспансеризацию населения и участвовать </a:t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ее проведении.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 4.3.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Проводить санитарно-гигиеническое просвещение населения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1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 4.6.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Проводить мероприятия по сохранению и укреплению здоровья различных возрастных групп населения.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 4.7.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Организовывать здоровье  сберегающую среду.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9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 4.8.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Организовывать и проводить работу школ здоровья для пациентов и их окружения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ПК 4.9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Оформлять медицинскую документацию.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45348" y="188640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Педагогическое обоснование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544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ru-RU" sz="2800" b="1" dirty="0">
                <a:solidFill>
                  <a:srgbClr val="6076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методических указаний </a:t>
            </a:r>
            <a:r>
              <a:rPr lang="ru-RU" sz="2800" b="1" dirty="0">
                <a:solidFill>
                  <a:srgbClr val="6076B4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6076B4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329642" cy="54832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Тематический план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Содержание самостоятельной работы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Характеристика и описание заданий для самостоятельной работы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Приложение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Рекомендуемые источники  основной и дополнительной литературы,   ресурсы Интернета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351</TotalTime>
  <Words>3440</Words>
  <Application>Microsoft Office PowerPoint</Application>
  <PresentationFormat>Экран (4:3)</PresentationFormat>
  <Paragraphs>927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Исполнительная</vt:lpstr>
      <vt:lpstr>               ГБПОУ «Самарский медицинский колледж им. Н. Ляпиной»</vt:lpstr>
      <vt:lpstr>Слайд 2</vt:lpstr>
      <vt:lpstr>Педагогическое обоснование  </vt:lpstr>
      <vt:lpstr>Педагогическое обоснование</vt:lpstr>
      <vt:lpstr>Педагогическое обоснование</vt:lpstr>
      <vt:lpstr>Педагогическое обоснование</vt:lpstr>
      <vt:lpstr>Слайд 7</vt:lpstr>
      <vt:lpstr>       Внеаудиторная самостоятельная работа   должна способствовать  овладению профессиональными компетенциями (ПК) и общими компетенциями (ОК):</vt:lpstr>
      <vt:lpstr>Структура методических указаний  </vt:lpstr>
      <vt:lpstr>Пояснительная записка </vt:lpstr>
      <vt:lpstr>Тематический план МДК. 04. 01. </vt:lpstr>
      <vt:lpstr>Содержание самостоятельной работы  </vt:lpstr>
      <vt:lpstr>Задания для самостоятельной работы</vt:lpstr>
      <vt:lpstr>Программа «Школа здоровья» </vt:lpstr>
      <vt:lpstr>Программа «Школа здоровья» </vt:lpstr>
      <vt:lpstr>Пример разработки проекта «Школы здоровья»</vt:lpstr>
      <vt:lpstr>Проект «Школа здоровья для беременных»  </vt:lpstr>
      <vt:lpstr>Проект «Школа здоровья для беременных»   1. Общие положения  «Школы здоровья беременных»</vt:lpstr>
      <vt:lpstr>Проект «Школа здоровья для беременных»   1. Общие положения  «Школы здоровья беременных»</vt:lpstr>
      <vt:lpstr>Проект «Школа здоровья для беременных»   1. Общие положения  «Школы здоровья беременных»</vt:lpstr>
      <vt:lpstr>Проект «Школа здоровья для беременных»   2. Цели «Школы здоровья беременных»</vt:lpstr>
      <vt:lpstr>Проект «Школа здоровья для беременных»   3. Задачи «Школы здоровья беременных»</vt:lpstr>
      <vt:lpstr>Проект «Школа здоровья для беременных»   4. Табель оснащения «Школы здоровья беременных»</vt:lpstr>
      <vt:lpstr>Проект «Школа здоровья для беременных»   5. Структура занятий «Школы для беременных»</vt:lpstr>
      <vt:lpstr>Проект «Школа здоровья для беременных»   План проведения занятий  «Школы здоровья беременных»</vt:lpstr>
      <vt:lpstr>Проект «Школа здоровья для беременных»   ПРИМЕР ЗАНЯТИЯ  №I</vt:lpstr>
      <vt:lpstr>Проект «Школа здоровья для беременных»   ПРИМЕР ЗАНЯТИЯ  №I</vt:lpstr>
      <vt:lpstr>Проект «Школа здоровья для беременных»   ПРИМЕР ЗАНЯТИЯ  №I</vt:lpstr>
      <vt:lpstr>Проект «Школа здоровья для беременных»   ПРИМЕР ЗАНЯТИЯ  №I</vt:lpstr>
      <vt:lpstr>Проект «Школа здоровья для беременных»   ПРИМЕР ЗАНЯТИЯ  №I</vt:lpstr>
      <vt:lpstr>Проект «Школа здоровья для беременных»   </vt:lpstr>
      <vt:lpstr>Проект «Школа здоровья для беременных»   </vt:lpstr>
      <vt:lpstr>Проект «Школа здоровья для беременных»   </vt:lpstr>
      <vt:lpstr>  Программа «Школа здоровья» </vt:lpstr>
      <vt:lpstr>  ТРЕБОВАНИЯ И КРИТЕРИИ К ОФОРМЛЕНИЮ</vt:lpstr>
      <vt:lpstr>  Программа «Школа здоровья» </vt:lpstr>
      <vt:lpstr>  Программа «Школа здоровья» </vt:lpstr>
      <vt:lpstr>  Программа «Школа здоровья» </vt:lpstr>
      <vt:lpstr>  Программа «Школа здоровья» </vt:lpstr>
      <vt:lpstr>  Программа «Школа здоровья» </vt:lpstr>
      <vt:lpstr>  Программа «Школа здоровья» </vt:lpstr>
      <vt:lpstr>  Программа «Школа здоровья» </vt:lpstr>
      <vt:lpstr>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профессиональное образовательное учреждение «Самарский медицинский колледж им. Н. Ляпиной»</dc:title>
  <dc:creator>Настя</dc:creator>
  <cp:lastModifiedBy>ZAOCH</cp:lastModifiedBy>
  <cp:revision>69</cp:revision>
  <dcterms:created xsi:type="dcterms:W3CDTF">2021-05-16T12:53:13Z</dcterms:created>
  <dcterms:modified xsi:type="dcterms:W3CDTF">2022-02-25T07:14:03Z</dcterms:modified>
</cp:coreProperties>
</file>