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notesMasterIdLst>
    <p:notesMasterId r:id="rId106"/>
  </p:notesMasterIdLst>
  <p:handoutMasterIdLst>
    <p:handoutMasterId r:id="rId107"/>
  </p:handoutMasterIdLst>
  <p:sldIdLst>
    <p:sldId id="256" r:id="rId2"/>
    <p:sldId id="502" r:id="rId3"/>
    <p:sldId id="503" r:id="rId4"/>
    <p:sldId id="504" r:id="rId5"/>
    <p:sldId id="505" r:id="rId6"/>
    <p:sldId id="506" r:id="rId7"/>
    <p:sldId id="434" r:id="rId8"/>
    <p:sldId id="418" r:id="rId9"/>
    <p:sldId id="435" r:id="rId10"/>
    <p:sldId id="436" r:id="rId11"/>
    <p:sldId id="499" r:id="rId12"/>
    <p:sldId id="437" r:id="rId13"/>
    <p:sldId id="438" r:id="rId14"/>
    <p:sldId id="421" r:id="rId15"/>
    <p:sldId id="439" r:id="rId16"/>
    <p:sldId id="424" r:id="rId17"/>
    <p:sldId id="425" r:id="rId18"/>
    <p:sldId id="426" r:id="rId19"/>
    <p:sldId id="427" r:id="rId20"/>
    <p:sldId id="390" r:id="rId21"/>
    <p:sldId id="440" r:id="rId22"/>
    <p:sldId id="441" r:id="rId23"/>
    <p:sldId id="442" r:id="rId24"/>
    <p:sldId id="481" r:id="rId25"/>
    <p:sldId id="478" r:id="rId26"/>
    <p:sldId id="480" r:id="rId27"/>
    <p:sldId id="479" r:id="rId28"/>
    <p:sldId id="482" r:id="rId29"/>
    <p:sldId id="391" r:id="rId30"/>
    <p:sldId id="443" r:id="rId31"/>
    <p:sldId id="444" r:id="rId32"/>
    <p:sldId id="446" r:id="rId33"/>
    <p:sldId id="451" r:id="rId34"/>
    <p:sldId id="448" r:id="rId35"/>
    <p:sldId id="449" r:id="rId36"/>
    <p:sldId id="450" r:id="rId37"/>
    <p:sldId id="452" r:id="rId38"/>
    <p:sldId id="453" r:id="rId39"/>
    <p:sldId id="454" r:id="rId40"/>
    <p:sldId id="455" r:id="rId41"/>
    <p:sldId id="456" r:id="rId42"/>
    <p:sldId id="457" r:id="rId43"/>
    <p:sldId id="458" r:id="rId44"/>
    <p:sldId id="465" r:id="rId45"/>
    <p:sldId id="466" r:id="rId46"/>
    <p:sldId id="467" r:id="rId47"/>
    <p:sldId id="464" r:id="rId48"/>
    <p:sldId id="461" r:id="rId49"/>
    <p:sldId id="462" r:id="rId50"/>
    <p:sldId id="463" r:id="rId51"/>
    <p:sldId id="468" r:id="rId52"/>
    <p:sldId id="469" r:id="rId53"/>
    <p:sldId id="470" r:id="rId54"/>
    <p:sldId id="471" r:id="rId55"/>
    <p:sldId id="472" r:id="rId56"/>
    <p:sldId id="476" r:id="rId57"/>
    <p:sldId id="393" r:id="rId58"/>
    <p:sldId id="394" r:id="rId59"/>
    <p:sldId id="395" r:id="rId60"/>
    <p:sldId id="396" r:id="rId61"/>
    <p:sldId id="397" r:id="rId62"/>
    <p:sldId id="500" r:id="rId63"/>
    <p:sldId id="501" r:id="rId64"/>
    <p:sldId id="475" r:id="rId65"/>
    <p:sldId id="338" r:id="rId66"/>
    <p:sldId id="361" r:id="rId67"/>
    <p:sldId id="362" r:id="rId68"/>
    <p:sldId id="363" r:id="rId69"/>
    <p:sldId id="406" r:id="rId70"/>
    <p:sldId id="411" r:id="rId71"/>
    <p:sldId id="412" r:id="rId72"/>
    <p:sldId id="413" r:id="rId73"/>
    <p:sldId id="414" r:id="rId74"/>
    <p:sldId id="415" r:id="rId75"/>
    <p:sldId id="416" r:id="rId76"/>
    <p:sldId id="484" r:id="rId77"/>
    <p:sldId id="417" r:id="rId78"/>
    <p:sldId id="507" r:id="rId79"/>
    <p:sldId id="323" r:id="rId80"/>
    <p:sldId id="495" r:id="rId81"/>
    <p:sldId id="347" r:id="rId82"/>
    <p:sldId id="485" r:id="rId83"/>
    <p:sldId id="486" r:id="rId84"/>
    <p:sldId id="487" r:id="rId85"/>
    <p:sldId id="488" r:id="rId86"/>
    <p:sldId id="489" r:id="rId87"/>
    <p:sldId id="365" r:id="rId88"/>
    <p:sldId id="348" r:id="rId89"/>
    <p:sldId id="490" r:id="rId90"/>
    <p:sldId id="491" r:id="rId91"/>
    <p:sldId id="492" r:id="rId92"/>
    <p:sldId id="493" r:id="rId93"/>
    <p:sldId id="494" r:id="rId94"/>
    <p:sldId id="496" r:id="rId95"/>
    <p:sldId id="497" r:id="rId96"/>
    <p:sldId id="498" r:id="rId97"/>
    <p:sldId id="367" r:id="rId98"/>
    <p:sldId id="368" r:id="rId99"/>
    <p:sldId id="369" r:id="rId100"/>
    <p:sldId id="370" r:id="rId101"/>
    <p:sldId id="371" r:id="rId102"/>
    <p:sldId id="372" r:id="rId103"/>
    <p:sldId id="373" r:id="rId104"/>
    <p:sldId id="350" r:id="rId105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F6FBB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5501" autoAdjust="0"/>
  </p:normalViewPr>
  <p:slideViewPr>
    <p:cSldViewPr snapToGrid="0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61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6"/>
    </p:cViewPr>
  </p:sorterViewPr>
  <p:notesViewPr>
    <p:cSldViewPr snapToGrid="0">
      <p:cViewPr varScale="1">
        <p:scale>
          <a:sx n="62" d="100"/>
          <a:sy n="62" d="100"/>
        </p:scale>
        <p:origin x="3360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9F000-ACB4-4B6B-9717-31F6F364D37A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B4348-8B68-4E23-9019-FB820AF28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1296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209AA-69C4-4F6A-A3A4-D8076EEA9EF9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C0CD0-693F-449A-AE51-1843E72E45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856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DF164-32AC-4661-93FC-0E29A06D2D4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1019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889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7577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387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6084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2725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7021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358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5926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23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1842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1471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CDD9E-FB38-4334-A2B9-E1937813D63C}" type="datetimeFigureOut">
              <a:rPr lang="ru-RU" smtClean="0"/>
              <a:pPr/>
              <a:t>22.03.2026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910B8-F8C3-492E-BDC4-8ED9C3323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62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ultant.ru/document/cons_doc_LAW_140174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dic.academic.ru/dic.nsf/es/59520/%D1%83%D1%87%D0%B5%D0%B1%D0%BD%D1%8B%D0%B9" TargetMode="External"/><Relationship Id="rId2" Type="http://schemas.openxmlformats.org/officeDocument/2006/relationships/hyperlink" Target="https://methodological_terms.academic.ru/2183/%D0%A3%D0%A7%D0%95%D0%91%D0%9D%D0%90%D0%AF_%D0%94%D0%98%D0%A1%D0%A6%D0%98%D0%9F%D0%9B%D0%98%D0%9D%D0%90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normativ.kontur.ru/document?moduleid=1&amp;documentid=477204" TargetMode="Externa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58368"/>
            <a:ext cx="11795760" cy="5485376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t">
            <a:normAutofit/>
          </a:bodyPr>
          <a:lstStyle/>
          <a:p>
            <a:r>
              <a:rPr lang="ru-RU" sz="4400" b="1" dirty="0" smtClean="0">
                <a:solidFill>
                  <a:schemeClr val="tx2"/>
                </a:solidFill>
              </a:rPr>
              <a:t/>
            </a:r>
            <a:br>
              <a:rPr lang="ru-RU" sz="4400" b="1" dirty="0" smtClean="0">
                <a:solidFill>
                  <a:schemeClr val="tx2"/>
                </a:solidFill>
              </a:rPr>
            </a:br>
            <a:r>
              <a:rPr lang="ru-RU" sz="4400" b="1" dirty="0">
                <a:solidFill>
                  <a:schemeClr val="tx2"/>
                </a:solidFill>
              </a:rPr>
              <a:t>Курсы повышения квалификации Дополнительная профессиональная программа</a:t>
            </a:r>
            <a:br>
              <a:rPr lang="ru-RU" sz="4400" b="1" dirty="0">
                <a:solidFill>
                  <a:schemeClr val="tx2"/>
                </a:solidFill>
              </a:rPr>
            </a:br>
            <a:r>
              <a:rPr lang="ru-RU" sz="4400" b="1" dirty="0" smtClean="0">
                <a:solidFill>
                  <a:schemeClr val="tx2"/>
                </a:solidFill>
              </a:rPr>
              <a:t/>
            </a:r>
            <a:br>
              <a:rPr lang="ru-RU" sz="4400" b="1" dirty="0" smtClean="0">
                <a:solidFill>
                  <a:schemeClr val="tx2"/>
                </a:solidFill>
              </a:rPr>
            </a:br>
            <a:r>
              <a:rPr lang="ru-RU" sz="4400" b="1" dirty="0">
                <a:solidFill>
                  <a:schemeClr val="tx2"/>
                </a:solidFill>
              </a:rPr>
              <a:t/>
            </a:r>
            <a:br>
              <a:rPr lang="ru-RU" sz="4400" b="1" dirty="0">
                <a:solidFill>
                  <a:schemeClr val="tx2"/>
                </a:solidFill>
              </a:rPr>
            </a:br>
            <a:r>
              <a:rPr lang="ru-RU" sz="3200" b="1" dirty="0" smtClean="0">
                <a:solidFill>
                  <a:schemeClr val="tx2"/>
                </a:solidFill>
              </a:rPr>
              <a:t>Технология </a:t>
            </a:r>
            <a:r>
              <a:rPr lang="ru-RU" sz="3200" b="1" dirty="0">
                <a:solidFill>
                  <a:schemeClr val="tx2"/>
                </a:solidFill>
              </a:rPr>
              <a:t>разработки рабочих программ учебных предметов, дисциплин (модулей) образовательных программ среднего профессионального образования</a:t>
            </a:r>
            <a:br>
              <a:rPr lang="ru-RU" sz="3200" b="1" dirty="0">
                <a:solidFill>
                  <a:schemeClr val="tx2"/>
                </a:solidFill>
              </a:rPr>
            </a:br>
            <a:r>
              <a:rPr lang="ru-RU" sz="2000" b="1" dirty="0" smtClean="0">
                <a:solidFill>
                  <a:schemeClr val="tx2"/>
                </a:solidFill>
              </a:rPr>
              <a:t>Вьюшкова </a:t>
            </a:r>
            <a:r>
              <a:rPr lang="ru-RU" sz="2000" b="1" dirty="0">
                <a:solidFill>
                  <a:schemeClr val="tx2"/>
                </a:solidFill>
              </a:rPr>
              <a:t>Любовь Александровна</a:t>
            </a:r>
            <a:br>
              <a:rPr lang="ru-RU" sz="2000" b="1" dirty="0">
                <a:solidFill>
                  <a:schemeClr val="tx2"/>
                </a:solidFill>
              </a:rPr>
            </a:br>
            <a:r>
              <a:rPr lang="ru-RU" sz="2000" b="1" dirty="0">
                <a:solidFill>
                  <a:schemeClr val="tx2"/>
                </a:solidFill>
              </a:rPr>
              <a:t>методист отдела образовательных программ и технологий ЦПО Самарской области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15835" y="6364941"/>
            <a:ext cx="3621741" cy="3765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tx1"/>
                </a:solidFill>
              </a:rPr>
              <a:t>Март </a:t>
            </a:r>
            <a:r>
              <a:rPr lang="ru-RU" dirty="0" smtClean="0">
                <a:solidFill>
                  <a:schemeClr val="tx1"/>
                </a:solidFill>
              </a:rPr>
              <a:t>2026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023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821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Государственная политика в сфере образования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ru-RU" b="1" dirty="0"/>
              <a:t>Статья 68. Среднее профессиональное образование</a:t>
            </a:r>
          </a:p>
          <a:p>
            <a:r>
              <a:rPr lang="ru-RU" dirty="0"/>
              <a:t>1. Среднее профессиональное образование направлено на решение задач интеллектуального, культурного и профессионального развития человека и имеет целью подготовку квалифицированных рабочих или служащих и специалистов среднего звена по всем основным направлениям общественно полезной деятельности в соответствии с потребностями общества и государства, а также удовлетворение потребностей личности в углублении и расширении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3570276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587" y="188150"/>
            <a:ext cx="11357937" cy="94869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Государственная политика в сфере образования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587" y="1146266"/>
            <a:ext cx="11776383" cy="559286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/>
              <a:t>Основные </a:t>
            </a:r>
            <a:r>
              <a:rPr lang="ru-RU" sz="2400" dirty="0"/>
              <a:t>направления государственной и региональной политики в сфере образования. Приоритеты развития системы СПО в </a:t>
            </a:r>
            <a:r>
              <a:rPr lang="ru-RU" sz="2400" dirty="0" smtClean="0"/>
              <a:t>Российской Федерации.</a:t>
            </a:r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2951" y="2079173"/>
            <a:ext cx="3494314" cy="761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ВСЁ БОЛЬШЕ ВЫПУСКНИКОВ ШКОЛ ВЫБИРАЮТ СПО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90854" y="2705492"/>
            <a:ext cx="3803338" cy="36293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Обеспечение прикладного характера </a:t>
            </a:r>
            <a:r>
              <a:rPr lang="ru-RU" b="1" dirty="0" smtClean="0">
                <a:solidFill>
                  <a:schemeClr val="tx1"/>
                </a:solidFill>
              </a:rPr>
              <a:t>подготовки.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Приближение </a:t>
            </a:r>
            <a:r>
              <a:rPr lang="ru-RU" dirty="0">
                <a:solidFill>
                  <a:schemeClr val="tx1"/>
                </a:solidFill>
              </a:rPr>
              <a:t>содержания обучения к реалиям производства. Например, демонстрационный экзамен предполагает моделирование реальных производственных условий для решения практических задач.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02475" y="2079174"/>
            <a:ext cx="2788049" cy="11636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Усиление </a:t>
            </a:r>
            <a:r>
              <a:rPr lang="ru-RU" b="1" dirty="0" smtClean="0">
                <a:solidFill>
                  <a:schemeClr val="tx1"/>
                </a:solidFill>
              </a:rPr>
              <a:t>воспитательного компонента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8458" y="3082566"/>
            <a:ext cx="3543300" cy="8798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Повышение качества общеобразовательной подготовки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30705" y="4232635"/>
            <a:ext cx="3494313" cy="54483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Цифровая трансформация </a:t>
            </a:r>
            <a:r>
              <a:rPr lang="ru-RU" b="1" dirty="0" smtClean="0">
                <a:solidFill>
                  <a:schemeClr val="tx1"/>
                </a:solidFill>
              </a:rPr>
              <a:t>колледжей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702475" y="3337089"/>
            <a:ext cx="2788048" cy="13386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Обновление материально-технической базы</a:t>
            </a:r>
            <a:r>
              <a:rPr lang="ru-RU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812638" y="5260157"/>
            <a:ext cx="2677886" cy="143805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ФП </a:t>
            </a:r>
            <a:r>
              <a:rPr lang="ru-RU" sz="2000" b="1" dirty="0" err="1" smtClean="0">
                <a:solidFill>
                  <a:srgbClr val="FF0000"/>
                </a:solidFill>
              </a:rPr>
              <a:t>Профессионалитет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8458" y="5105100"/>
            <a:ext cx="3469820" cy="15931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Развитие кадрового потенциала колледжей</a:t>
            </a:r>
            <a:r>
              <a:rPr lang="ru-RU" dirty="0">
                <a:solidFill>
                  <a:schemeClr val="tx1"/>
                </a:solidFill>
              </a:rPr>
              <a:t>.</a:t>
            </a:r>
            <a:r>
              <a:rPr lang="ru-RU" dirty="0"/>
              <a:t>  </a:t>
            </a:r>
            <a:endParaRPr lang="ru-RU" dirty="0" smtClean="0"/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Повышать </a:t>
            </a:r>
            <a:r>
              <a:rPr lang="ru-RU" dirty="0">
                <a:solidFill>
                  <a:schemeClr val="tx1"/>
                </a:solidFill>
              </a:rPr>
              <a:t>квалификацию преподавателей и мастеров производственного обучения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425825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76200"/>
            <a:ext cx="9144000" cy="1207851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 </a:t>
            </a:r>
            <a:r>
              <a:rPr lang="ru-RU" sz="3200" dirty="0">
                <a:latin typeface="+mn-lt"/>
              </a:rPr>
              <a:t>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948543"/>
            <a:ext cx="10602686" cy="4321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</a:rPr>
              <a:t>– Федеральный закон от 29 декабря 2012 г. №273-ФЗ «Об образовании в Российской Федерации»; </a:t>
            </a:r>
          </a:p>
          <a:p>
            <a:r>
              <a:rPr lang="ru-RU" sz="1600" dirty="0">
                <a:solidFill>
                  <a:schemeClr val="tx1"/>
                </a:solidFill>
              </a:rPr>
              <a:t>– </a:t>
            </a:r>
            <a:r>
              <a:rPr lang="ru-RU" sz="1600" dirty="0" smtClean="0">
                <a:solidFill>
                  <a:schemeClr val="tx1"/>
                </a:solidFill>
              </a:rPr>
              <a:t>Приказ </a:t>
            </a:r>
            <a:r>
              <a:rPr lang="ru-RU" sz="1600" dirty="0" err="1">
                <a:solidFill>
                  <a:schemeClr val="tx1"/>
                </a:solidFill>
              </a:rPr>
              <a:t>Минобрнауки</a:t>
            </a:r>
            <a:r>
              <a:rPr lang="ru-RU" sz="1600" dirty="0">
                <a:solidFill>
                  <a:schemeClr val="tx1"/>
                </a:solidFill>
              </a:rPr>
              <a:t> России от 08 апреля 2021 г. № 153 «Об утверждении Порядка разработки </a:t>
            </a:r>
            <a:r>
              <a:rPr lang="ru-RU" sz="1600" u="sng" dirty="0">
                <a:solidFill>
                  <a:schemeClr val="tx1"/>
                </a:solidFill>
              </a:rPr>
              <a:t>примерных</a:t>
            </a:r>
            <a:r>
              <a:rPr lang="ru-RU" sz="1600" dirty="0">
                <a:solidFill>
                  <a:schemeClr val="tx1"/>
                </a:solidFill>
              </a:rPr>
              <a:t> основных образовательных программ, проведения их экспертизы и ведения реестра примерных основных образовательных программ среднего профессионального образования»; </a:t>
            </a:r>
          </a:p>
          <a:p>
            <a:r>
              <a:rPr lang="ru-RU" sz="1600" dirty="0">
                <a:solidFill>
                  <a:schemeClr val="tx1"/>
                </a:solidFill>
              </a:rPr>
              <a:t>– </a:t>
            </a:r>
            <a:r>
              <a:rPr lang="ru-RU" sz="1600" dirty="0">
                <a:solidFill>
                  <a:srgbClr val="FF0000"/>
                </a:solidFill>
              </a:rPr>
              <a:t>П</a:t>
            </a:r>
            <a:r>
              <a:rPr lang="ru-RU" sz="1600" dirty="0" smtClean="0">
                <a:solidFill>
                  <a:srgbClr val="FF0000"/>
                </a:solidFill>
              </a:rPr>
              <a:t>риказ </a:t>
            </a:r>
            <a:r>
              <a:rPr lang="ru-RU" sz="1600" dirty="0" err="1">
                <a:solidFill>
                  <a:srgbClr val="FF0000"/>
                </a:solidFill>
              </a:rPr>
              <a:t>Минпросвещения</a:t>
            </a:r>
            <a:r>
              <a:rPr lang="ru-RU" sz="1600" dirty="0">
                <a:solidFill>
                  <a:srgbClr val="FF0000"/>
                </a:solidFill>
              </a:rPr>
              <a:t> России от 24 августа 2022 г. № 762 «Об утверждении Порядка организации и осуществления образовательной деятельности по образовательным программам среднего профессионального образования» (далее – Порядок организации образовательной деятельности); </a:t>
            </a:r>
          </a:p>
          <a:p>
            <a:r>
              <a:rPr lang="ru-RU" sz="1600" dirty="0">
                <a:solidFill>
                  <a:schemeClr val="tx1"/>
                </a:solidFill>
              </a:rPr>
              <a:t>– </a:t>
            </a:r>
            <a:r>
              <a:rPr lang="ru-RU" sz="1600" dirty="0" smtClean="0">
                <a:solidFill>
                  <a:schemeClr val="tx1"/>
                </a:solidFill>
              </a:rPr>
              <a:t>Приказ </a:t>
            </a:r>
            <a:r>
              <a:rPr lang="ru-RU" sz="1600" dirty="0" err="1">
                <a:solidFill>
                  <a:schemeClr val="tx1"/>
                </a:solidFill>
              </a:rPr>
              <a:t>Минпросвещения</a:t>
            </a:r>
            <a:r>
              <a:rPr lang="ru-RU" sz="1600" dirty="0">
                <a:solidFill>
                  <a:schemeClr val="tx1"/>
                </a:solidFill>
              </a:rPr>
              <a:t> России от 08 ноября 2021 г. № 800 «Об утверждении Порядка проведения государственной итоговой аттестации по образовательным программам среднего профессионального образования; 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 Приказ  </a:t>
            </a:r>
            <a:r>
              <a:rPr lang="ru-RU" sz="1600" dirty="0">
                <a:solidFill>
                  <a:schemeClr val="tx1"/>
                </a:solidFill>
              </a:rPr>
              <a:t>министерства просвещения РФ от </a:t>
            </a:r>
            <a:r>
              <a:rPr lang="ru-RU" sz="1600" dirty="0" smtClean="0">
                <a:solidFill>
                  <a:schemeClr val="tx1"/>
                </a:solidFill>
              </a:rPr>
              <a:t>18 мая 2023 </a:t>
            </a:r>
            <a:r>
              <a:rPr lang="ru-RU" sz="1600" dirty="0">
                <a:solidFill>
                  <a:schemeClr val="tx1"/>
                </a:solidFill>
              </a:rPr>
              <a:t>года № </a:t>
            </a:r>
            <a:r>
              <a:rPr lang="ru-RU" sz="1600" dirty="0" smtClean="0">
                <a:solidFill>
                  <a:schemeClr val="tx1"/>
                </a:solidFill>
              </a:rPr>
              <a:t>371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«Об утверждении федеральной образовательной программы среднего общего образования»; </a:t>
            </a:r>
            <a:r>
              <a:rPr lang="ru-RU" sz="1600" dirty="0" smtClean="0">
                <a:solidFill>
                  <a:schemeClr val="tx1"/>
                </a:solidFill>
              </a:rPr>
              <a:t>ФОП (изменения от 2024 года, от 2025  года)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Письмо министерства просвещения РФ от 14 июня 2024 г. N 05-1971    о направлении рекомендаций «Рекомендации по реализации среднего общего образования в пределах освоения образовательной программы среднего профессионального образования»</a:t>
            </a:r>
          </a:p>
          <a:p>
            <a:endParaRPr lang="ru-RU" sz="1600" b="1" dirty="0" smtClean="0">
              <a:solidFill>
                <a:schemeClr val="tx1"/>
              </a:solidFill>
            </a:endParaRPr>
          </a:p>
          <a:p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6854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 </a:t>
            </a:r>
            <a:r>
              <a:rPr lang="ru-RU" sz="3200" b="1" dirty="0">
                <a:latin typeface="+mn-lt"/>
              </a:rPr>
              <a:t>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679802"/>
            <a:ext cx="10515600" cy="49387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Приказ Министерства просвещения Российской Федерации от 17.05.2022 № 336 «Об утверждении перечней профессий и специальностей среднего профессионального образования и установлении соответствия отдельных профессий и специальностей среднего профессионального образования, указанных в этих перечнях, профессиям и специальностям среднего профессионального образования, перечни которых утверждены приказом Министерства образования и науки Российской Федерации от 29.10.2013 № 1199 «Об утверждении перечней профессий и специальностей среднего профессионального образования»; 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Приказ Министерства просвещения Российской Федерации от 22.03.2021 № 115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начального общего, основного общего и среднего общего образования»; </a:t>
            </a:r>
          </a:p>
          <a:p>
            <a:r>
              <a:rPr lang="ru-RU" sz="1600" dirty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rgbClr val="FF0000"/>
                </a:solidFill>
              </a:rPr>
              <a:t>Приказ Министерства науки и высшего образования Российской Федерации № 885, Министерства просвещения Российской Федерации № 390 от 05.08.2020 «О практической подготовке обучающихся</a:t>
            </a:r>
            <a:r>
              <a:rPr lang="ru-RU" sz="1600" dirty="0" smtClean="0">
                <a:solidFill>
                  <a:srgbClr val="FF0000"/>
                </a:solidFill>
              </a:rPr>
              <a:t>»;</a:t>
            </a:r>
          </a:p>
          <a:p>
            <a:r>
              <a:rPr lang="ru-RU" sz="1600" dirty="0">
                <a:solidFill>
                  <a:schemeClr val="tx1"/>
                </a:solidFill>
              </a:rPr>
              <a:t>− Письмо Министерства просвещения Российской Федерации от 08.04.2021 № 05–369 «О направлении рекомендаций, содержащих общие подходы к реализации образовательных программ среднего профессионального образования (отдельных их частей) в форме практической подготовки».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-Распоряжение </a:t>
            </a:r>
            <a:r>
              <a:rPr lang="ru-RU" sz="1600" dirty="0" err="1">
                <a:solidFill>
                  <a:schemeClr val="tx1"/>
                </a:solidFill>
              </a:rPr>
              <a:t>Минпросвещения</a:t>
            </a:r>
            <a:r>
              <a:rPr lang="ru-RU" sz="1600" dirty="0">
                <a:solidFill>
                  <a:schemeClr val="tx1"/>
                </a:solidFill>
              </a:rPr>
              <a:t> России от </a:t>
            </a:r>
            <a:r>
              <a:rPr lang="en-US" sz="1600" dirty="0">
                <a:solidFill>
                  <a:schemeClr val="tx1"/>
                </a:solidFill>
              </a:rPr>
              <a:t>30.04.2021 N </a:t>
            </a:r>
            <a:r>
              <a:rPr lang="ru-RU" sz="1600" dirty="0">
                <a:solidFill>
                  <a:schemeClr val="tx1"/>
                </a:solidFill>
              </a:rPr>
              <a:t>Р-98 "Об утверждении Концепции преподавания</a:t>
            </a:r>
          </a:p>
          <a:p>
            <a:r>
              <a:rPr lang="ru-RU" sz="1600" dirty="0">
                <a:solidFill>
                  <a:schemeClr val="tx1"/>
                </a:solidFill>
              </a:rPr>
              <a:t>общеобразовательных дисциплин с учетом профессиональной направленности программ</a:t>
            </a:r>
          </a:p>
          <a:p>
            <a:r>
              <a:rPr lang="ru-RU" sz="1600" dirty="0">
                <a:solidFill>
                  <a:schemeClr val="tx1"/>
                </a:solidFill>
              </a:rPr>
              <a:t>среднего профессионального образования, реализуемых на базе основного общего образования"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– </a:t>
            </a:r>
            <a:r>
              <a:rPr lang="ru-RU" sz="1600" b="1" dirty="0">
                <a:solidFill>
                  <a:srgbClr val="FF0000"/>
                </a:solidFill>
              </a:rPr>
              <a:t>ФГОС СПО, ФГОС </a:t>
            </a:r>
            <a:r>
              <a:rPr lang="ru-RU" sz="1600" b="1" dirty="0" smtClean="0">
                <a:solidFill>
                  <a:srgbClr val="FF0000"/>
                </a:solidFill>
              </a:rPr>
              <a:t>СОО, ФОП СОО</a:t>
            </a:r>
            <a:endParaRPr lang="ru-RU" sz="1600" b="1" dirty="0">
              <a:solidFill>
                <a:srgbClr val="FF0000"/>
              </a:solidFill>
            </a:endParaRPr>
          </a:p>
          <a:p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6618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6187"/>
            <a:ext cx="10515600" cy="1554501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/>
              <a:t>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896894"/>
            <a:ext cx="10183238" cy="489301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</a:rPr>
              <a:t> </a:t>
            </a:r>
          </a:p>
          <a:p>
            <a:endParaRPr lang="ru-RU" sz="1600" dirty="0" smtClean="0">
              <a:solidFill>
                <a:srgbClr val="FF0000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-</a:t>
            </a:r>
            <a:r>
              <a:rPr lang="ru-RU" sz="1600" dirty="0">
                <a:solidFill>
                  <a:schemeClr val="tx1"/>
                </a:solidFill>
              </a:rPr>
              <a:t>Приказ министерства просвещения </a:t>
            </a:r>
            <a:r>
              <a:rPr lang="ru-RU" sz="1600" dirty="0" smtClean="0">
                <a:solidFill>
                  <a:schemeClr val="tx1"/>
                </a:solidFill>
              </a:rPr>
              <a:t>Российской Федерации от </a:t>
            </a:r>
            <a:r>
              <a:rPr lang="ru-RU" sz="1600" dirty="0">
                <a:solidFill>
                  <a:schemeClr val="tx1"/>
                </a:solidFill>
              </a:rPr>
              <a:t>1 сентября 2022 г. № 796, «О внесении изменений в федеральные государственные образовательные стандарты среднего профессионального образования»</a:t>
            </a:r>
          </a:p>
          <a:p>
            <a:r>
              <a:rPr lang="ru-RU" sz="1600" dirty="0">
                <a:solidFill>
                  <a:schemeClr val="tx1"/>
                </a:solidFill>
              </a:rPr>
              <a:t>-Приказ министерства просвещения </a:t>
            </a:r>
            <a:r>
              <a:rPr lang="ru-RU" sz="1600" dirty="0" smtClean="0">
                <a:solidFill>
                  <a:schemeClr val="tx1"/>
                </a:solidFill>
              </a:rPr>
              <a:t>Российской Федерации от </a:t>
            </a:r>
            <a:r>
              <a:rPr lang="ru-RU" sz="1600" dirty="0">
                <a:solidFill>
                  <a:schemeClr val="tx1"/>
                </a:solidFill>
              </a:rPr>
              <a:t>3 июля  2024 г. № 464, «О внесении изменений в федеральные государственные образовательные стандарты среднего профессионального образования»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Приказ министерства просвещения </a:t>
            </a:r>
            <a:r>
              <a:rPr lang="ru-RU" sz="1600" dirty="0" smtClean="0">
                <a:solidFill>
                  <a:schemeClr val="tx1"/>
                </a:solidFill>
              </a:rPr>
              <a:t>Российской Федерации от </a:t>
            </a:r>
            <a:r>
              <a:rPr lang="ru-RU" sz="1600" b="1" dirty="0">
                <a:solidFill>
                  <a:schemeClr val="tx1"/>
                </a:solidFill>
              </a:rPr>
              <a:t>27 марта 2025 г. № 239, </a:t>
            </a:r>
            <a:r>
              <a:rPr lang="ru-RU" sz="1600" dirty="0">
                <a:solidFill>
                  <a:schemeClr val="tx1"/>
                </a:solidFill>
              </a:rPr>
              <a:t>«О внесении изменений в федеральные государственные образовательные стандарты среднего профессионального образования</a:t>
            </a:r>
            <a:r>
              <a:rPr lang="ru-RU" sz="1600" dirty="0" smtClean="0">
                <a:solidFill>
                  <a:schemeClr val="tx1"/>
                </a:solidFill>
              </a:rPr>
              <a:t>»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Приказ министерства труда и социальной защиты РФ от </a:t>
            </a:r>
            <a:r>
              <a:rPr lang="ru-RU" sz="1600" b="1" i="1" dirty="0" smtClean="0">
                <a:solidFill>
                  <a:srgbClr val="FF0000"/>
                </a:solidFill>
              </a:rPr>
              <a:t>21 марта 2025 </a:t>
            </a:r>
            <a:r>
              <a:rPr lang="ru-RU" sz="1600" dirty="0" smtClean="0">
                <a:solidFill>
                  <a:srgbClr val="FF0000"/>
                </a:solidFill>
              </a:rPr>
              <a:t>года  №136н «Об утверждении профессионального стандарта «Педагог профессионального обучения, среднего профессионального образования»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Приказ </a:t>
            </a:r>
            <a:r>
              <a:rPr lang="ru-RU" sz="1600" dirty="0">
                <a:solidFill>
                  <a:srgbClr val="FF0000"/>
                </a:solidFill>
              </a:rPr>
              <a:t>министерства просвещения </a:t>
            </a:r>
            <a:r>
              <a:rPr lang="ru-RU" sz="1600" dirty="0" smtClean="0">
                <a:solidFill>
                  <a:srgbClr val="FF0000"/>
                </a:solidFill>
              </a:rPr>
              <a:t>Российской Федерации от </a:t>
            </a:r>
            <a:r>
              <a:rPr lang="ru-RU" sz="1600" b="1" i="1" dirty="0">
                <a:solidFill>
                  <a:srgbClr val="FF0000"/>
                </a:solidFill>
              </a:rPr>
              <a:t>06.11.2024 </a:t>
            </a:r>
            <a:r>
              <a:rPr lang="ru-RU" sz="1600" dirty="0">
                <a:solidFill>
                  <a:srgbClr val="FF0000"/>
                </a:solidFill>
              </a:rPr>
              <a:t>№ 779, «Об утверждении перечня документов, подготовка которых осуществляется педагогическими работниками при реализации основных общеобразовательных программ, образовательных программ среднего профессионального образования»</a:t>
            </a:r>
          </a:p>
          <a:p>
            <a:endParaRPr lang="ru-RU" sz="1600" dirty="0" smtClean="0">
              <a:solidFill>
                <a:srgbClr val="FF0000"/>
              </a:solidFill>
            </a:endParaRPr>
          </a:p>
          <a:p>
            <a:r>
              <a:rPr lang="ru-RU" sz="1600" dirty="0" smtClean="0">
                <a:solidFill>
                  <a:srgbClr val="FF0000"/>
                </a:solidFill>
              </a:rPr>
              <a:t>Приказ </a:t>
            </a:r>
            <a:r>
              <a:rPr lang="ru-RU" sz="1600" dirty="0">
                <a:solidFill>
                  <a:srgbClr val="FF0000"/>
                </a:solidFill>
              </a:rPr>
              <a:t>министерства просвещения Российской Федерации от </a:t>
            </a:r>
            <a:r>
              <a:rPr lang="ru-RU" sz="1600" dirty="0" smtClean="0">
                <a:solidFill>
                  <a:srgbClr val="FF0000"/>
                </a:solidFill>
              </a:rPr>
              <a:t>04.04.2025 </a:t>
            </a:r>
            <a:r>
              <a:rPr lang="ru-RU" sz="1600" dirty="0">
                <a:solidFill>
                  <a:srgbClr val="FF0000"/>
                </a:solidFill>
              </a:rPr>
              <a:t>№ </a:t>
            </a:r>
            <a:r>
              <a:rPr lang="ru-RU" sz="1600" dirty="0" smtClean="0">
                <a:solidFill>
                  <a:srgbClr val="FF0000"/>
                </a:solidFill>
              </a:rPr>
              <a:t>269, «О продолжительности рабочего времени(нормах часов педагогической работы за ставку заработной платы)»</a:t>
            </a:r>
            <a:endParaRPr lang="ru-RU" sz="1600" dirty="0">
              <a:solidFill>
                <a:srgbClr val="FF0000"/>
              </a:solidFill>
            </a:endParaRPr>
          </a:p>
          <a:p>
            <a:endParaRPr lang="ru-RU" sz="1600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  <a:p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0672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730" y="413310"/>
            <a:ext cx="11040034" cy="81485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dirty="0"/>
              <a:t> 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12991" y="1228165"/>
            <a:ext cx="9103244" cy="5190564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322730" y="2671483"/>
            <a:ext cx="1766047" cy="300317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Вступил в силу с 01 сентября 2025г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8643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61365"/>
            <a:ext cx="11049000" cy="71717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dirty="0"/>
              <a:t> 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3035" y="806823"/>
            <a:ext cx="10829365" cy="5441857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2594919" y="3649362"/>
            <a:ext cx="1869989" cy="1186249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17014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6152" y="436843"/>
            <a:ext cx="11165541" cy="70167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dirty="0"/>
              <a:t> 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15251" y="1138518"/>
            <a:ext cx="10327341" cy="489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1128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106" y="203761"/>
            <a:ext cx="10995212" cy="68374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dirty="0"/>
              <a:t> 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7153" y="1183340"/>
            <a:ext cx="10264588" cy="5522259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2796988" y="2725271"/>
            <a:ext cx="4751294" cy="183776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977154" y="4231338"/>
            <a:ext cx="1882588" cy="187362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Оценочные материалы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6468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4939553" y="2034988"/>
            <a:ext cx="2483223" cy="287767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62477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56160"/>
            <a:ext cx="11183471" cy="90786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dirty="0"/>
              <a:t> 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8094" y="1664261"/>
            <a:ext cx="9439835" cy="4826186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3723503" y="5684108"/>
            <a:ext cx="2702011" cy="5025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3856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049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199" y="365126"/>
            <a:ext cx="10448365" cy="58118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48"/>
            <a:ext cx="12192000" cy="6858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403412" y="1690688"/>
            <a:ext cx="4186517" cy="24241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5647765" y="3062288"/>
            <a:ext cx="3964641" cy="20744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1016000" y="5601062"/>
            <a:ext cx="2493819" cy="5194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8266545" y="1570182"/>
            <a:ext cx="969819" cy="3971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453721" y="4616825"/>
            <a:ext cx="3944470" cy="1165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0809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6"/>
            <a:ext cx="10959353" cy="73753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dirty="0"/>
              <a:t> 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0282" y="1219200"/>
            <a:ext cx="11501718" cy="56388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3505200" y="3316941"/>
            <a:ext cx="2303929" cy="23128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18157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7529" y="365125"/>
            <a:ext cx="10726271" cy="5811838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412376" y="3271044"/>
            <a:ext cx="1819835" cy="237564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Вступает в силу с 01 марта 2025г.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143435" y="3388659"/>
            <a:ext cx="1380565" cy="307489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Вступил в силу с 01 марта 2025г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5347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9247" y="365125"/>
            <a:ext cx="10883153" cy="58118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823" y="188259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xmlns="" val="682242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1048871" y="3854824"/>
            <a:ext cx="1712258" cy="19005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Вступил  в силу с 01 сентября 2025г.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7483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08211" y="365125"/>
            <a:ext cx="11017623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1638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89024" cy="98854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mtClean="0"/>
              <a:t>(ЕКС-</a:t>
            </a:r>
            <a:r>
              <a:rPr lang="ru-RU" sz="2000" smtClean="0"/>
              <a:t>Единый </a:t>
            </a:r>
            <a:r>
              <a:rPr lang="ru-RU" sz="2000" dirty="0" smtClean="0"/>
              <a:t>квалификационный справочник представляет собой свод характеристик основных видов работ по профессиям, относящимся к разным сферам экономики)</a:t>
            </a:r>
            <a:endParaRPr lang="ru-RU" dirty="0" smtClean="0"/>
          </a:p>
          <a:p>
            <a:pPr>
              <a:buNone/>
            </a:pPr>
            <a:r>
              <a:rPr lang="ru-RU" dirty="0"/>
              <a:t>Должностные обязанности преподавателя  по </a:t>
            </a:r>
            <a:r>
              <a:rPr lang="ru-RU" dirty="0" smtClean="0"/>
              <a:t>ЕКС:</a:t>
            </a:r>
          </a:p>
          <a:p>
            <a:r>
              <a:rPr lang="ru-RU" dirty="0" smtClean="0"/>
              <a:t>Разрабатывает </a:t>
            </a:r>
            <a:r>
              <a:rPr lang="ru-RU" dirty="0" smtClean="0">
                <a:solidFill>
                  <a:srgbClr val="FF0000"/>
                </a:solidFill>
              </a:rPr>
              <a:t>рабочие программы </a:t>
            </a:r>
            <a:r>
              <a:rPr lang="ru-RU" dirty="0" smtClean="0"/>
              <a:t>учебных дисциплин (модулей) по своей дисциплине и</a:t>
            </a:r>
            <a:r>
              <a:rPr lang="ru-RU" dirty="0" smtClean="0">
                <a:solidFill>
                  <a:srgbClr val="FF0000"/>
                </a:solidFill>
              </a:rPr>
              <a:t> другие материалы, обеспечивающие воспитание и качество подготовки обучающихся.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b="1" dirty="0" smtClean="0">
                <a:solidFill>
                  <a:srgbClr val="FF0000"/>
                </a:solidFill>
              </a:rPr>
              <a:t>Какие материалы ?????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68318" cy="85407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Обратимся к </a:t>
            </a:r>
            <a:r>
              <a:rPr lang="ru-RU" dirty="0">
                <a:solidFill>
                  <a:srgbClr val="FF0000"/>
                </a:solidFill>
              </a:rPr>
              <a:t>статье 2 </a:t>
            </a:r>
            <a:r>
              <a:rPr lang="ru-RU" dirty="0"/>
              <a:t>Федерального закона от 29.12.2012 г. № </a:t>
            </a:r>
            <a:r>
              <a:rPr lang="ru-RU" dirty="0">
                <a:solidFill>
                  <a:srgbClr val="FF0000"/>
                </a:solidFill>
              </a:rPr>
              <a:t>273-ФЗ</a:t>
            </a:r>
            <a:r>
              <a:rPr lang="ru-RU" dirty="0"/>
              <a:t> «Об образовании в Российской Федерации» (далее – Закон </a:t>
            </a:r>
            <a:r>
              <a:rPr lang="ru-RU" dirty="0" smtClean="0"/>
              <a:t>об </a:t>
            </a:r>
            <a:r>
              <a:rPr lang="ru-RU" dirty="0"/>
              <a:t>образовании). Здесь сказано, что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b="1" dirty="0"/>
              <a:t>образование</a:t>
            </a:r>
            <a:r>
              <a:rPr lang="ru-RU" dirty="0"/>
              <a:t> - единый целенаправленный </a:t>
            </a:r>
            <a:r>
              <a:rPr lang="ru-RU" u="sng" dirty="0"/>
              <a:t>процесс воспитания и обучения</a:t>
            </a:r>
            <a:r>
              <a:rPr lang="ru-RU" dirty="0"/>
              <a:t>, являющийся общественно значимым благом и осуществляемый в интересах человека, семьи, общества и государства, а также совокупность приобретаемых </a:t>
            </a:r>
            <a:r>
              <a:rPr lang="ru-RU" dirty="0">
                <a:solidFill>
                  <a:srgbClr val="FF0000"/>
                </a:solidFill>
              </a:rPr>
              <a:t>знаний, умений, навыков</a:t>
            </a:r>
            <a:r>
              <a:rPr lang="ru-RU" dirty="0"/>
              <a:t>, ценностных установок, опыта деятельности и </a:t>
            </a:r>
            <a:r>
              <a:rPr lang="ru-RU" dirty="0">
                <a:solidFill>
                  <a:srgbClr val="FF0000"/>
                </a:solidFill>
              </a:rPr>
              <a:t>компетенции</a:t>
            </a:r>
            <a:r>
              <a:rPr lang="ru-RU" dirty="0"/>
              <a:t> определенных объема и сложности в целях интеллектуального, духовно-нравственного, творческого, физического и (или) профессионального развития человека, удовлетворения его образовательных потребностей и интересов</a:t>
            </a:r>
          </a:p>
        </p:txBody>
      </p:sp>
    </p:spTree>
    <p:extLst>
      <p:ext uri="{BB962C8B-B14F-4D97-AF65-F5344CB8AC3E}">
        <p14:creationId xmlns:p14="http://schemas.microsoft.com/office/powerpoint/2010/main" xmlns="" val="337480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40659"/>
            <a:ext cx="10726271" cy="90543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воспитание</a:t>
            </a:r>
            <a:r>
              <a:rPr lang="ru-RU" dirty="0"/>
              <a:t> - деятельность, направленная на развитие личности, формирование у обучающихся трудолюбия, ответственного отношения к труду и его результатам, создание условий для самоопределения и социализации обучающихся на основе социокультурных, традиционных российских духовно-нравственных ценностей и принятых в российском обществе правил и норм поведения в интересах человека, семьи, общества и государства, формирование у обучающихся чувства патриотизма, гражданственности, уважения к памяти защитников Отечества и подвигам Героев Отечества, закону и правопорядку, человеку труда и старшему поколению, взаимного уважения, бережного отношения к культурному наследию и традициям многонационального народа Российской Федерации, природе и окружающей среде</a:t>
            </a:r>
          </a:p>
        </p:txBody>
      </p:sp>
      <p:sp>
        <p:nvSpPr>
          <p:cNvPr id="4" name="Овал 3"/>
          <p:cNvSpPr/>
          <p:nvPr/>
        </p:nvSpPr>
        <p:spPr>
          <a:xfrm>
            <a:off x="6021859" y="5593492"/>
            <a:ext cx="3023286" cy="107091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ЛР ????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6993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896600" cy="81821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обучение</a:t>
            </a:r>
            <a:r>
              <a:rPr lang="ru-RU" dirty="0"/>
              <a:t> - целенаправленный процесс организации деятельности обучающихся по овладению</a:t>
            </a:r>
            <a:r>
              <a:rPr lang="ru-RU" dirty="0">
                <a:solidFill>
                  <a:srgbClr val="FF0000"/>
                </a:solidFill>
              </a:rPr>
              <a:t> знаниями, умениями, навыками </a:t>
            </a:r>
            <a:r>
              <a:rPr lang="ru-RU" dirty="0"/>
              <a:t>и </a:t>
            </a:r>
            <a:r>
              <a:rPr lang="ru-RU" dirty="0">
                <a:solidFill>
                  <a:srgbClr val="FF0000"/>
                </a:solidFill>
              </a:rPr>
              <a:t>компетенцией</a:t>
            </a:r>
            <a:r>
              <a:rPr lang="ru-RU" dirty="0"/>
              <a:t>, приобретению опыта деятельности, развитию способностей, приобретению опыта применения знаний в повседневной жизни и формированию у обучающихся мотивации </a:t>
            </a:r>
            <a:r>
              <a:rPr lang="ru-RU" dirty="0">
                <a:solidFill>
                  <a:srgbClr val="FF0000"/>
                </a:solidFill>
              </a:rPr>
              <a:t>получения образования в течение всей жизни</a:t>
            </a:r>
          </a:p>
        </p:txBody>
      </p:sp>
    </p:spTree>
    <p:extLst>
      <p:ext uri="{BB962C8B-B14F-4D97-AF65-F5344CB8AC3E}">
        <p14:creationId xmlns:p14="http://schemas.microsoft.com/office/powerpoint/2010/main" xmlns="" val="3972966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81447" cy="1051299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Общие компетенции среднего профессионального образования (СПО)</a:t>
            </a:r>
            <a:r>
              <a:rPr lang="ru-RU" dirty="0"/>
              <a:t> — это универсальные способы деятельности, единые для большинства профессий и специальностей, направленные на решение профессионально-трудовых задач и являющиеся условием интеграции выпускника в социально-трудовые отношения на рынке труда. </a:t>
            </a:r>
            <a:endParaRPr lang="ru-RU" dirty="0" smtClean="0"/>
          </a:p>
          <a:p>
            <a:r>
              <a:rPr lang="ru-RU" b="1" dirty="0" smtClean="0"/>
              <a:t>Пример :ОК </a:t>
            </a:r>
            <a:r>
              <a:rPr lang="ru-RU" b="1" dirty="0"/>
              <a:t>03</a:t>
            </a:r>
            <a:r>
              <a:rPr lang="ru-RU" dirty="0"/>
              <a:t> — планировать и реализовывать собственное профессиональное и личностное развитие, предпринимательскую деятельность в профессиональной сфере, использовать знания по финансовой грамотности в различных жизненных ситуациях;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73956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0306" y="313765"/>
            <a:ext cx="11349317" cy="726141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2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9953" y="1577788"/>
            <a:ext cx="10883153" cy="467061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В Федеральном государственном образовательном стандарте среднего профессионального образования </a:t>
            </a:r>
            <a:r>
              <a:rPr lang="ru-RU" b="1" dirty="0" smtClean="0"/>
              <a:t>сформулированы </a:t>
            </a:r>
            <a:r>
              <a:rPr lang="ru-RU" b="1" dirty="0"/>
              <a:t>общие компетенции (ОК)</a:t>
            </a:r>
            <a:r>
              <a:rPr lang="ru-RU" dirty="0"/>
              <a:t>, которые должны быть сформированы у выпускника, освоившего образовательную программу. </a:t>
            </a:r>
            <a:r>
              <a:rPr lang="ru-RU" dirty="0">
                <a:solidFill>
                  <a:srgbClr val="FF0000"/>
                </a:solidFill>
              </a:rPr>
              <a:t>Эти компетенции — универсальные способы деятельности, общие для многих профессий и </a:t>
            </a:r>
            <a:r>
              <a:rPr lang="ru-RU" dirty="0" smtClean="0">
                <a:solidFill>
                  <a:srgbClr val="FF0000"/>
                </a:solidFill>
              </a:rPr>
              <a:t>специальностей.</a:t>
            </a:r>
          </a:p>
          <a:p>
            <a:r>
              <a:rPr lang="ru-RU" b="1" dirty="0"/>
              <a:t>Знание</a:t>
            </a:r>
            <a:r>
              <a:rPr lang="ru-RU" dirty="0"/>
              <a:t> — это </a:t>
            </a:r>
            <a:r>
              <a:rPr lang="ru-RU" b="1" dirty="0"/>
              <a:t>осведомлённость или понимание чего-либо</a:t>
            </a:r>
            <a:r>
              <a:rPr lang="ru-RU" dirty="0"/>
              <a:t>, что можно логически или фактически обосновать и практически проверить </a:t>
            </a:r>
            <a:r>
              <a:rPr lang="ru-RU" dirty="0" smtClean="0"/>
              <a:t>опытом.</a:t>
            </a:r>
          </a:p>
          <a:p>
            <a:r>
              <a:rPr lang="ru-RU" b="1" dirty="0"/>
              <a:t>Умение</a:t>
            </a:r>
            <a:r>
              <a:rPr lang="ru-RU" dirty="0"/>
              <a:t> — это освоенный субъектом способ выполнения действия, обеспечиваемый совокупностью приобретённых знаний и навыков. Оно создаёт возможность выполнять действие не только в привычных, но и в изменившихся условиях</a:t>
            </a:r>
            <a:r>
              <a:rPr lang="ru-RU" dirty="0" smtClean="0"/>
              <a:t>.</a:t>
            </a:r>
          </a:p>
          <a:p>
            <a:r>
              <a:rPr lang="ru-RU" b="1" dirty="0"/>
              <a:t>Навыки</a:t>
            </a:r>
            <a:r>
              <a:rPr lang="ru-RU" dirty="0"/>
              <a:t> — это умения и способности, которые помогают человеку успешно выполнять задачи и достигать целей. Иногда их называют «</a:t>
            </a:r>
            <a:r>
              <a:rPr lang="ru-RU" dirty="0" err="1"/>
              <a:t>скилы</a:t>
            </a:r>
            <a:r>
              <a:rPr lang="ru-RU" dirty="0"/>
              <a:t>». </a:t>
            </a:r>
            <a:endParaRPr lang="ru-RU" dirty="0" smtClean="0"/>
          </a:p>
          <a:p>
            <a:r>
              <a:rPr lang="ru-RU" b="1" dirty="0" smtClean="0"/>
              <a:t>Определение</a:t>
            </a:r>
            <a:r>
              <a:rPr lang="ru-RU" dirty="0"/>
              <a:t>: навык — это действие, доведённое до автоматизма путём многократных повторений. Особенность выполнения такого действия — оно не требует постоянного внимания и контроля: человек действует быстро, точно и с минимальными энергетическими затратами.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726141" y="5065059"/>
            <a:ext cx="2581835" cy="130884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76200" y="6069106"/>
            <a:ext cx="1093694" cy="6096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ДЭ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868706" y="5931243"/>
            <a:ext cx="5692588" cy="92675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чего нам </a:t>
            </a:r>
            <a:r>
              <a:rPr lang="ru-RU" dirty="0" smtClean="0">
                <a:solidFill>
                  <a:schemeClr val="tx1"/>
                </a:solidFill>
              </a:rPr>
              <a:t>нужно? Где отрабатываем??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92950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529" y="365126"/>
            <a:ext cx="10726271" cy="56720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sz="2300" dirty="0"/>
              <a:t>Выпускник, освоивший образовательную программу, должен обладать следующими общими компетенциями (далее - ОК):</a:t>
            </a:r>
          </a:p>
          <a:p>
            <a:pPr fontAlgn="base"/>
            <a:r>
              <a:rPr lang="ru-RU" sz="2300" dirty="0"/>
              <a:t>ОК 01. Выбирать способы решения задач профессиональной деятельности применительно к различным контекстам;</a:t>
            </a:r>
          </a:p>
          <a:p>
            <a:pPr fontAlgn="base"/>
            <a:r>
              <a:rPr lang="ru-RU" sz="2300" dirty="0"/>
              <a:t>ОК 02. Использовать современные средства поиска, анализа и интерпретации информации и информационные технологии для выполнения задач профессиональной деятельности;</a:t>
            </a:r>
          </a:p>
          <a:p>
            <a:pPr fontAlgn="base"/>
            <a:r>
              <a:rPr lang="ru-RU" sz="2300" dirty="0"/>
              <a:t>ОК 03. Планировать и реализовывать собственное профессиональное и личностное развитие, предпринимательскую деятельность в профессиональной сфере, использовать знания по правовой и финансовой грамотности в различных жизненных ситуациях;</a:t>
            </a:r>
          </a:p>
          <a:p>
            <a:pPr fontAlgn="base"/>
            <a:r>
              <a:rPr lang="ru-RU" sz="2300" dirty="0"/>
              <a:t>ОК 04. Эффективно взаимодействовать и работать в коллективе и команде;</a:t>
            </a:r>
          </a:p>
          <a:p>
            <a:pPr fontAlgn="base"/>
            <a:r>
              <a:rPr lang="ru-RU" sz="2300" dirty="0"/>
              <a:t>ОК 05. Осуществлять устную и письменную коммуникацию на государственном языке Российской Федерации с учетом особенностей социального и культурного контекста;</a:t>
            </a:r>
          </a:p>
          <a:p>
            <a:pPr fontAlgn="base"/>
            <a:r>
              <a:rPr lang="ru-RU" sz="2300" dirty="0" smtClean="0"/>
              <a:t>ОК </a:t>
            </a:r>
            <a:r>
              <a:rPr lang="ru-RU" sz="2300" dirty="0"/>
              <a:t>06. Проявлять гражданско-патриотическую позицию, демонстрировать осознанное поведение на основе традиционных российских духовно-нравственных ценностей, в том числе с учетом гармонизации межнациональных и межрелигиозных отношений, применять стандарты антикоррупционного поведения;</a:t>
            </a:r>
          </a:p>
          <a:p>
            <a:pPr fontAlgn="base"/>
            <a:r>
              <a:rPr lang="ru-RU" sz="2300" dirty="0"/>
              <a:t>ОК 07. Содействовать сохранению окружающей среды, ресурсосбережению, применять знания об изменении климата, принципы бережливого производства, эффективно действовать в чрезвычайных ситуациях;</a:t>
            </a:r>
          </a:p>
          <a:p>
            <a:pPr fontAlgn="base"/>
            <a:r>
              <a:rPr lang="ru-RU" sz="2300" dirty="0"/>
              <a:t>ОК 08. Использовать средства физической культуры для сохранения и укрепления здоровья в процессе профессиональной деятельности и поддержания необходимого уровня физической подготовленности;</a:t>
            </a:r>
          </a:p>
          <a:p>
            <a:pPr fontAlgn="base"/>
            <a:r>
              <a:rPr lang="ru-RU" sz="2300" dirty="0"/>
              <a:t>ОК 09. Пользоваться профессиональной документацией на государственном и иностранном языках.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16974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33847" cy="898899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Профессиональные компетенции (ПК) в системе среднего профессионального образования (СПО</a:t>
            </a:r>
            <a:r>
              <a:rPr lang="ru-RU" b="1" dirty="0" smtClean="0"/>
              <a:t>)</a:t>
            </a:r>
            <a:r>
              <a:rPr lang="ru-RU" dirty="0" smtClean="0"/>
              <a:t>— </a:t>
            </a:r>
            <a:r>
              <a:rPr lang="ru-RU" dirty="0"/>
              <a:t>это способности выпускника, освоившего образовательную программу, </a:t>
            </a:r>
            <a:r>
              <a:rPr lang="ru-RU" dirty="0">
                <a:solidFill>
                  <a:srgbClr val="FF0000"/>
                </a:solidFill>
              </a:rPr>
              <a:t>соответствовать</a:t>
            </a:r>
            <a:r>
              <a:rPr lang="ru-RU" dirty="0"/>
              <a:t> выбранным </a:t>
            </a:r>
            <a:r>
              <a:rPr lang="ru-RU" dirty="0">
                <a:solidFill>
                  <a:srgbClr val="FF0000"/>
                </a:solidFill>
              </a:rPr>
              <a:t>видам деятельности</a:t>
            </a:r>
            <a:r>
              <a:rPr lang="ru-RU" dirty="0"/>
              <a:t>, предусмотренным пунктом </a:t>
            </a:r>
            <a:r>
              <a:rPr lang="ru-RU" dirty="0" smtClean="0"/>
              <a:t>2.4 ФГОС СПО. </a:t>
            </a:r>
            <a:r>
              <a:rPr lang="ru-RU" dirty="0"/>
              <a:t>Компетенции формируются в том числе на основе профессиональных стандартов (при наличии), указанных в программе.</a:t>
            </a:r>
          </a:p>
        </p:txBody>
      </p:sp>
    </p:spTree>
    <p:extLst>
      <p:ext uri="{BB962C8B-B14F-4D97-AF65-F5344CB8AC3E}">
        <p14:creationId xmlns:p14="http://schemas.microsoft.com/office/powerpoint/2010/main" xmlns="" val="6175650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717306" cy="97061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/>
              <a:t>Профессиональные компетенции в системе среднего профессионального образования (СПО)</a:t>
            </a:r>
            <a:r>
              <a:rPr lang="ru-RU" dirty="0"/>
              <a:t> — это способность </a:t>
            </a:r>
            <a:r>
              <a:rPr lang="ru-RU" dirty="0">
                <a:solidFill>
                  <a:srgbClr val="FF0000"/>
                </a:solidFill>
              </a:rPr>
              <a:t>действовать </a:t>
            </a:r>
            <a:r>
              <a:rPr lang="ru-RU" dirty="0"/>
              <a:t>на основе имеющихся умений, знаний и практического </a:t>
            </a:r>
            <a:r>
              <a:rPr lang="ru-RU" dirty="0" smtClean="0"/>
              <a:t>опыта/навыка </a:t>
            </a:r>
            <a:r>
              <a:rPr lang="ru-RU" dirty="0"/>
              <a:t>в определённой профессиональной деятельности. </a:t>
            </a:r>
            <a:endParaRPr lang="ru-RU" dirty="0" smtClean="0"/>
          </a:p>
          <a:p>
            <a:r>
              <a:rPr lang="ru-RU" dirty="0" smtClean="0"/>
              <a:t>Требования </a:t>
            </a:r>
            <a:r>
              <a:rPr lang="ru-RU" dirty="0"/>
              <a:t>к результатам освоения образовательных программ СПО представлены в федеральных государственных образовательных стандартах (ФГОС СПО) общими и профессиональными компетенциями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Профессиональные </a:t>
            </a:r>
            <a:r>
              <a:rPr lang="ru-RU" dirty="0"/>
              <a:t>компетенции служат для будущего специалиста в качестве </a:t>
            </a:r>
            <a:r>
              <a:rPr lang="ru-RU" dirty="0">
                <a:solidFill>
                  <a:srgbClr val="FF0000"/>
                </a:solidFill>
              </a:rPr>
              <a:t>алгоритма построения деятельности </a:t>
            </a:r>
            <a:r>
              <a:rPr lang="ru-RU" dirty="0"/>
              <a:t>в той или иной профессиональной ситуации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78737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83056"/>
            <a:ext cx="10874189" cy="97061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ru-RU" b="1" dirty="0" smtClean="0"/>
              <a:t>Структура и содержание </a:t>
            </a:r>
            <a:r>
              <a:rPr lang="ru-RU" b="1" u="sng" dirty="0" smtClean="0">
                <a:solidFill>
                  <a:srgbClr val="FF0000"/>
                </a:solidFill>
              </a:rPr>
              <a:t>образовательной программы </a:t>
            </a:r>
            <a:r>
              <a:rPr lang="ru-RU" b="1" dirty="0" smtClean="0"/>
              <a:t>СПО в рамках требований </a:t>
            </a:r>
            <a:r>
              <a:rPr lang="ru-RU" b="1" dirty="0" smtClean="0">
                <a:solidFill>
                  <a:srgbClr val="FF0000"/>
                </a:solidFill>
              </a:rPr>
              <a:t>ФГОС СОО, ФГОС СПО, </a:t>
            </a:r>
            <a:r>
              <a:rPr lang="ru-RU" b="1" dirty="0" smtClean="0"/>
              <a:t>примерных основных образовательных программ СПО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FF0000"/>
                </a:solidFill>
              </a:rPr>
              <a:t>Статья 2, Пункт 9</a:t>
            </a:r>
            <a:endParaRPr lang="ru-RU" sz="20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FF0000"/>
                </a:solidFill>
              </a:rPr>
              <a:t>Образовательная программа </a:t>
            </a:r>
            <a:r>
              <a:rPr lang="ru-RU" sz="2000" dirty="0" smtClean="0">
                <a:solidFill>
                  <a:srgbClr val="FF0000"/>
                </a:solidFill>
              </a:rPr>
              <a:t>- комплекс основных характеристик образования (</a:t>
            </a:r>
            <a:r>
              <a:rPr lang="ru-RU" sz="2000" u="sng" dirty="0" smtClean="0">
                <a:solidFill>
                  <a:srgbClr val="FF0000"/>
                </a:solidFill>
              </a:rPr>
              <a:t>объем, содержание, планируемые результаты</a:t>
            </a:r>
            <a:r>
              <a:rPr lang="ru-RU" sz="2000" dirty="0" smtClean="0">
                <a:solidFill>
                  <a:srgbClr val="FF0000"/>
                </a:solidFill>
              </a:rPr>
              <a:t>) и </a:t>
            </a:r>
            <a:r>
              <a:rPr lang="ru-RU" sz="2000" u="sng" dirty="0" smtClean="0">
                <a:solidFill>
                  <a:srgbClr val="FF0000"/>
                </a:solidFill>
              </a:rPr>
              <a:t>организационно-педагогических условий</a:t>
            </a:r>
            <a:r>
              <a:rPr lang="ru-RU" sz="2000" dirty="0" smtClean="0">
                <a:solidFill>
                  <a:srgbClr val="FF0000"/>
                </a:solidFill>
              </a:rPr>
              <a:t>, который представлен в виде: </a:t>
            </a:r>
          </a:p>
          <a:p>
            <a:pPr indent="671513">
              <a:lnSpc>
                <a:spcPct val="110000"/>
              </a:lnSpc>
              <a:spcBef>
                <a:spcPts val="0"/>
              </a:spcBef>
            </a:pPr>
            <a:r>
              <a:rPr lang="ru-RU" sz="2000" u="sng" dirty="0" smtClean="0"/>
              <a:t>учебного плана, </a:t>
            </a:r>
          </a:p>
          <a:p>
            <a:pPr indent="671513">
              <a:lnSpc>
                <a:spcPct val="110000"/>
              </a:lnSpc>
              <a:spcBef>
                <a:spcPts val="0"/>
              </a:spcBef>
            </a:pPr>
            <a:r>
              <a:rPr lang="ru-RU" sz="2000" u="sng" dirty="0" smtClean="0"/>
              <a:t>календарного учебного графика, </a:t>
            </a:r>
          </a:p>
          <a:p>
            <a:pPr indent="671513">
              <a:lnSpc>
                <a:spcPct val="110000"/>
              </a:lnSpc>
              <a:spcBef>
                <a:spcPts val="0"/>
              </a:spcBef>
            </a:pPr>
            <a:r>
              <a:rPr lang="ru-RU" sz="2000" b="1" u="sng" dirty="0" smtClean="0">
                <a:solidFill>
                  <a:srgbClr val="FF0000"/>
                </a:solidFill>
              </a:rPr>
              <a:t>рабочих программ учебных предметов, курсов, дисциплин    (модулей), </a:t>
            </a:r>
            <a:r>
              <a:rPr lang="ru-RU" sz="2000" u="sng" dirty="0" smtClean="0"/>
              <a:t>иных компонентов,</a:t>
            </a:r>
          </a:p>
          <a:p>
            <a:pPr indent="671513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/>
              <a:t>оценочных и методических материалов, </a:t>
            </a:r>
          </a:p>
          <a:p>
            <a:pPr indent="671513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/>
              <a:t>рабочей программы воспитания, </a:t>
            </a:r>
          </a:p>
          <a:p>
            <a:pPr indent="671513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/>
              <a:t>календарного плана воспитательной работы,</a:t>
            </a:r>
          </a:p>
          <a:p>
            <a:pPr indent="671513"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/>
              <a:t>форм аттестации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( ФЕДЕРАЛЬНЫЙ ЗАКОН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ОБ ОБРАЗОВАНИИ В РОССИЙСКОЙ ФЕДЕРАЦИИ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От 29 декабря 2012 года № 273 –ФЗ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u="sng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(с изменениями и дополнениями)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012" y="1"/>
            <a:ext cx="11017623" cy="59167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365" y="744070"/>
            <a:ext cx="11510683" cy="59436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1400" b="1" dirty="0" smtClean="0">
                <a:hlinkClick r:id="rId2"/>
              </a:rPr>
              <a:t>Федеральный закон от 29.12.2012 N 273-ФЗ (ред. от 29.12.2025) "Об образовании в Российской Федерации" (с изм. и доп., вступ. в силу с 01.01.2026)</a:t>
            </a:r>
          </a:p>
          <a:p>
            <a:r>
              <a:rPr lang="ru-RU" sz="1600" b="1" dirty="0" smtClean="0"/>
              <a:t>Статья </a:t>
            </a:r>
            <a:r>
              <a:rPr lang="ru-RU" sz="1600" b="1" dirty="0"/>
              <a:t>12. </a:t>
            </a:r>
            <a:r>
              <a:rPr lang="ru-RU" sz="1600" b="1" dirty="0" smtClean="0"/>
              <a:t>Образовательные программы</a:t>
            </a:r>
          </a:p>
          <a:p>
            <a:r>
              <a:rPr lang="ru-RU" sz="1500" dirty="0"/>
              <a:t>1. Образовательные программы определяют содержание образования. Содержание образования должно содействовать взаимопониманию и сотрудничеству между людьми, народами независимо от расовой, национальной, этнической, религиозной и социальной принадлежности, учитывать разнообразие мировоззренческих подходов, способствовать реализации права обучающихся на свободный выбор мнений и убеждений, обеспечивать развитие способностей каждого человека, формирование и развитие его личности в соответствии с принятыми в семье и обществе традиционными российскими духовно-нравственными и социокультурными ценностями. Содержание профессионального образования и профессионального обучения должно обеспечивать получение квалификации</a:t>
            </a:r>
            <a:r>
              <a:rPr lang="ru-RU" sz="1500" dirty="0" smtClean="0"/>
              <a:t>.</a:t>
            </a:r>
          </a:p>
          <a:p>
            <a:r>
              <a:rPr lang="ru-RU" sz="1500" dirty="0"/>
              <a:t>2. В Российской Федерации по уровням общего и профессионального образования, по профессиональному обучению реализуются </a:t>
            </a:r>
            <a:r>
              <a:rPr lang="ru-RU" sz="1500" dirty="0">
                <a:solidFill>
                  <a:srgbClr val="FF0000"/>
                </a:solidFill>
              </a:rPr>
              <a:t>основные образовательные программы</a:t>
            </a:r>
            <a:r>
              <a:rPr lang="ru-RU" sz="1500" dirty="0"/>
              <a:t>, по дополнительному образованию - </a:t>
            </a:r>
            <a:r>
              <a:rPr lang="ru-RU" sz="1500" dirty="0">
                <a:solidFill>
                  <a:srgbClr val="FF0000"/>
                </a:solidFill>
              </a:rPr>
              <a:t>дополнительные образовательные программы.</a:t>
            </a:r>
          </a:p>
          <a:p>
            <a:r>
              <a:rPr lang="ru-RU" sz="1500" dirty="0"/>
              <a:t>3. К основным образовательным программам относятся:</a:t>
            </a:r>
          </a:p>
          <a:p>
            <a:r>
              <a:rPr lang="ru-RU" sz="1500" dirty="0"/>
              <a:t>1) основные общеобразовательные программы - образовательные программы дошкольного образования, образовательные программы начального общего образования, образовательные программы основного общего образования, образовательные программы среднего общего образования;</a:t>
            </a:r>
          </a:p>
          <a:p>
            <a:r>
              <a:rPr lang="ru-RU" sz="1500" dirty="0"/>
              <a:t>2) </a:t>
            </a:r>
            <a:r>
              <a:rPr lang="ru-RU" sz="1700" dirty="0"/>
              <a:t>основные профессиональные образовательные программы:</a:t>
            </a:r>
          </a:p>
          <a:p>
            <a:r>
              <a:rPr lang="ru-RU" sz="1500" dirty="0"/>
              <a:t>а) </a:t>
            </a:r>
            <a:r>
              <a:rPr lang="ru-RU" sz="1700" dirty="0">
                <a:solidFill>
                  <a:srgbClr val="FF0000"/>
                </a:solidFill>
              </a:rPr>
              <a:t>образовательные программы среднего профессионального образования - программы подготовки квалифицированных рабочих, служащих, программы подготовки специалистов среднего звена</a:t>
            </a:r>
            <a:r>
              <a:rPr lang="ru-RU" sz="1500" dirty="0" smtClean="0"/>
              <a:t>;</a:t>
            </a:r>
          </a:p>
          <a:p>
            <a:r>
              <a:rPr lang="ru-RU" sz="1500" dirty="0"/>
              <a:t>б) образовательные программы высшего образования - программы </a:t>
            </a:r>
            <a:r>
              <a:rPr lang="ru-RU" sz="1500" dirty="0" err="1"/>
              <a:t>бакалавриата</a:t>
            </a:r>
            <a:r>
              <a:rPr lang="ru-RU" sz="1500" dirty="0"/>
              <a:t>, программы </a:t>
            </a:r>
            <a:r>
              <a:rPr lang="ru-RU" sz="1500" dirty="0" err="1"/>
              <a:t>специалитета</a:t>
            </a:r>
            <a:r>
              <a:rPr lang="ru-RU" sz="1500" dirty="0"/>
              <a:t>, программы магистратуры, программы подготовки научных и научно-педагогических кадров в аспирантуре (адъюнктуре), программы ординатуры, программы </a:t>
            </a:r>
            <a:r>
              <a:rPr lang="ru-RU" sz="1500" dirty="0" err="1"/>
              <a:t>ассистентуры</a:t>
            </a:r>
            <a:r>
              <a:rPr lang="ru-RU" sz="1500" dirty="0"/>
              <a:t>-стажировки;</a:t>
            </a:r>
          </a:p>
          <a:p>
            <a:r>
              <a:rPr lang="ru-RU" sz="1500" dirty="0" smtClean="0"/>
              <a:t>3</a:t>
            </a:r>
            <a:r>
              <a:rPr lang="ru-RU" sz="1500" dirty="0"/>
              <a:t>) </a:t>
            </a:r>
            <a:r>
              <a:rPr lang="ru-RU" sz="1500" dirty="0">
                <a:solidFill>
                  <a:srgbClr val="FF0000"/>
                </a:solidFill>
              </a:rPr>
              <a:t>основные программы профессионального обучения </a:t>
            </a:r>
            <a:r>
              <a:rPr lang="ru-RU" sz="1500" dirty="0"/>
              <a:t>- программы профессиональной подготовки по профессиям рабочих, должностям служащих, программы переподготовки рабочих, служащих, программы повышения квалификации рабочих, служащих</a:t>
            </a:r>
            <a:r>
              <a:rPr lang="ru-RU" sz="1500" dirty="0" smtClean="0"/>
              <a:t>.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xmlns="" val="4159138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741" y="573742"/>
            <a:ext cx="10780059" cy="70821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4. К </a:t>
            </a:r>
            <a:r>
              <a:rPr lang="ru-RU" dirty="0">
                <a:solidFill>
                  <a:srgbClr val="FF0000"/>
                </a:solidFill>
              </a:rPr>
              <a:t>дополнительным</a:t>
            </a:r>
            <a:r>
              <a:rPr lang="ru-RU" dirty="0"/>
              <a:t> образовательным программам относятся:</a:t>
            </a:r>
          </a:p>
          <a:p>
            <a:r>
              <a:rPr lang="ru-RU" dirty="0"/>
              <a:t>1) дополнительные общеобразовательные программы - дополнительные общеразвивающие программы, дополнительные предпрофессиональные программы в области искусств, дополнительные образовательные программы спортивной подготовки.</a:t>
            </a:r>
          </a:p>
          <a:p>
            <a:r>
              <a:rPr lang="ru-RU" dirty="0" smtClean="0"/>
              <a:t>2</a:t>
            </a:r>
            <a:r>
              <a:rPr lang="ru-RU" dirty="0"/>
              <a:t>) дополнительные профессиональные программы - программы повышения квалификации, программы профессиональной переподготовки.</a:t>
            </a:r>
          </a:p>
          <a:p>
            <a:r>
              <a:rPr lang="ru-RU" dirty="0">
                <a:solidFill>
                  <a:srgbClr val="FF0000"/>
                </a:solidFill>
              </a:rPr>
              <a:t>5. Образовательные программы самостоятельно разрабатываются и утверждаются организацией, осуществляющей образовательную деятельность, если настоящим Федеральным законом не установлено иное.</a:t>
            </a:r>
          </a:p>
        </p:txBody>
      </p:sp>
    </p:spTree>
    <p:extLst>
      <p:ext uri="{BB962C8B-B14F-4D97-AF65-F5344CB8AC3E}">
        <p14:creationId xmlns:p14="http://schemas.microsoft.com/office/powerpoint/2010/main" xmlns="" val="1968123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6"/>
            <a:ext cx="11057965" cy="88993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7. Организации, осуществляющие образовательную деятельность по имеющим государственную аккредитацию образовательным программам среднего профессионального образования, разрабатывают образовательные программы в соответствии с </a:t>
            </a:r>
            <a:r>
              <a:rPr lang="ru-RU" u="sng" dirty="0">
                <a:solidFill>
                  <a:srgbClr val="FF0000"/>
                </a:solidFill>
              </a:rPr>
              <a:t>федеральными государственными образовательными стандартами </a:t>
            </a:r>
            <a:r>
              <a:rPr lang="ru-RU" dirty="0">
                <a:solidFill>
                  <a:srgbClr val="FF0000"/>
                </a:solidFill>
              </a:rPr>
              <a:t>и с учетом </a:t>
            </a:r>
            <a:r>
              <a:rPr lang="ru-RU" u="sng" dirty="0">
                <a:solidFill>
                  <a:srgbClr val="FF0000"/>
                </a:solidFill>
              </a:rPr>
              <a:t>соответствующих примерных </a:t>
            </a:r>
            <a:r>
              <a:rPr lang="ru-RU" dirty="0">
                <a:solidFill>
                  <a:srgbClr val="FF0000"/>
                </a:solidFill>
              </a:rPr>
              <a:t>образовательных программ среднего профессионального </a:t>
            </a:r>
            <a:r>
              <a:rPr lang="ru-RU" dirty="0" smtClean="0">
                <a:solidFill>
                  <a:srgbClr val="FF0000"/>
                </a:solidFill>
              </a:rPr>
              <a:t>образования</a:t>
            </a:r>
            <a:r>
              <a:rPr lang="ru-RU" dirty="0">
                <a:solidFill>
                  <a:srgbClr val="FF0000"/>
                </a:solidFill>
              </a:rPr>
              <a:t>. 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?????? Где найти   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https://navigator.spolab.firpo.ru/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8586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-654424" y="2169459"/>
            <a:ext cx="2330824" cy="226807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093617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4329953" y="3070412"/>
            <a:ext cx="1999129" cy="49395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9037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45302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5082988" y="1506071"/>
            <a:ext cx="3594847" cy="8606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980937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9247" y="335846"/>
            <a:ext cx="974463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-apple-system"/>
              </a:rPr>
              <a:t>УГПС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 — </a:t>
            </a:r>
            <a:r>
              <a:rPr lang="ru-RU" b="1" dirty="0" err="1">
                <a:solidFill>
                  <a:srgbClr val="333333"/>
                </a:solidFill>
                <a:latin typeface="-apple-system"/>
              </a:rPr>
              <a:t>укрупённая</a:t>
            </a:r>
            <a:r>
              <a:rPr lang="ru-RU" b="1" dirty="0">
                <a:solidFill>
                  <a:srgbClr val="333333"/>
                </a:solidFill>
                <a:latin typeface="-apple-system"/>
              </a:rPr>
              <a:t> группа профессий и специальностей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 в системе среднего профессионального образования (СПО). Каждая укрупнённая группа имеет свой двузначный код и объединяет родственные по профилю направления подготовки. </a:t>
            </a:r>
            <a:r>
              <a:rPr lang="ru-RU" dirty="0" smtClean="0">
                <a:solidFill>
                  <a:srgbClr val="333333"/>
                </a:solidFill>
                <a:latin typeface="-apple-system"/>
              </a:rPr>
              <a:t>Такая 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система позволяет структурировать образовательные программы по отраслевому принципу, обеспечивает логическую связь между образовательными программами и секторами экономики. </a:t>
            </a:r>
            <a:endParaRPr lang="ru-RU" dirty="0" smtClean="0">
              <a:solidFill>
                <a:srgbClr val="333333"/>
              </a:solidFill>
              <a:latin typeface="-apple-system"/>
            </a:endParaRPr>
          </a:p>
          <a:p>
            <a:r>
              <a:rPr lang="ru-RU" dirty="0" smtClean="0">
                <a:solidFill>
                  <a:srgbClr val="333333"/>
                </a:solidFill>
                <a:latin typeface="-apple-system"/>
              </a:rPr>
              <a:t>Некоторые 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примеры УГПС в системе СПО: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-apple-system"/>
              </a:rPr>
              <a:t>01.00.00–05.00.00 — «Науки о земле, сельское и рыбное хозяйство, экология»;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-apple-system"/>
              </a:rPr>
              <a:t>07.00.00–08.00.00 — «Архитектура и строительство»;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-apple-system"/>
              </a:rPr>
              <a:t>09.00.00 — «Информатика и вычислительная техника»;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-apple-system"/>
              </a:rPr>
              <a:t>10.00.00 — «Информационная безопасность»;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-apple-system"/>
              </a:rPr>
              <a:t>11.00.00–12.00.00 — «Электроника, радиотехника, системы связи»;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-apple-system"/>
              </a:rPr>
              <a:t>13.00.00–29.00.00 — «Машиностроение, промышленная экология, технологии материалов»;</a:t>
            </a:r>
            <a:endParaRPr lang="ru-RU" b="0" i="0" dirty="0">
              <a:solidFill>
                <a:srgbClr val="333333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28031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4424" y="1166843"/>
            <a:ext cx="84895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-apple-system"/>
              </a:rPr>
              <a:t>Структура</a:t>
            </a:r>
          </a:p>
          <a:p>
            <a:r>
              <a:rPr lang="ru-RU" dirty="0">
                <a:solidFill>
                  <a:srgbClr val="333333"/>
                </a:solidFill>
                <a:latin typeface="-apple-system"/>
              </a:rPr>
              <a:t>Код специальности СПО имеет структуру: </a:t>
            </a:r>
            <a:r>
              <a:rPr lang="ru-RU" b="1" dirty="0">
                <a:solidFill>
                  <a:srgbClr val="333333"/>
                </a:solidFill>
                <a:latin typeface="-apple-system"/>
              </a:rPr>
              <a:t>ХХ.ХХ.ХХ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, где: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-apple-system"/>
              </a:rPr>
              <a:t>Первые две цифры (ХХ..) обозначают укрупнённую группу профессий/специальностей.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-apple-system"/>
              </a:rPr>
              <a:t>Вторые две цифры (. ХХ.) указывают на конкретное направление подготовки внутри укрупнённой группы.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-apple-system"/>
              </a:rPr>
              <a:t>Последние две цифры (..ХХ) определяют конкретную специальность внутри направления.</a:t>
            </a:r>
          </a:p>
          <a:p>
            <a:r>
              <a:rPr lang="ru-RU" dirty="0">
                <a:solidFill>
                  <a:srgbClr val="333333"/>
                </a:solidFill>
                <a:latin typeface="-apple-system"/>
              </a:rPr>
              <a:t> </a:t>
            </a:r>
          </a:p>
          <a:p>
            <a:r>
              <a:rPr lang="ru-RU" dirty="0">
                <a:solidFill>
                  <a:srgbClr val="333333"/>
                </a:solidFill>
                <a:latin typeface="-apple-system"/>
              </a:rPr>
              <a:t>Например, код </a:t>
            </a:r>
            <a:r>
              <a:rPr lang="ru-RU" dirty="0">
                <a:solidFill>
                  <a:srgbClr val="FF0000"/>
                </a:solidFill>
                <a:latin typeface="-apple-system"/>
              </a:rPr>
              <a:t>09.02.07 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расшифровывается следующим образом: 09 — укрупнённая группа «Информатика и вычислительная техника», 02 — направление подготовки </a:t>
            </a:r>
            <a:r>
              <a:rPr lang="ru-RU" dirty="0" smtClean="0">
                <a:solidFill>
                  <a:srgbClr val="333333"/>
                </a:solidFill>
                <a:latin typeface="-apple-system"/>
              </a:rPr>
              <a:t> ППССЗ,  07 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— конкретная специальность «Информационные системы и программирование</a:t>
            </a:r>
            <a:r>
              <a:rPr lang="ru-RU" dirty="0" smtClean="0">
                <a:solidFill>
                  <a:srgbClr val="333333"/>
                </a:solidFill>
                <a:latin typeface="-apple-system"/>
              </a:rPr>
              <a:t>»</a:t>
            </a:r>
          </a:p>
          <a:p>
            <a:endParaRPr lang="ru-RU" b="0" i="0" dirty="0">
              <a:solidFill>
                <a:srgbClr val="333333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30268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6639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50525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612" y="13447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2429435" y="2133600"/>
            <a:ext cx="4957483" cy="27252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9341224" y="2303930"/>
            <a:ext cx="2617693" cy="319143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Изменение ФГОС !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Квалификация !!!!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13805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1406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546847" y="2545976"/>
            <a:ext cx="2770094" cy="340658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Что значит ПОП? Для чего?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Что содержит?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65146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2753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443318" y="5029200"/>
            <a:ext cx="4482353" cy="10040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410465" y="1828800"/>
            <a:ext cx="4712043" cy="7908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59947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694329" y="1613647"/>
            <a:ext cx="4096871" cy="31645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410478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550508" y="3122141"/>
            <a:ext cx="5865341" cy="93911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74057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1022106" cy="94372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200" b="1" dirty="0">
                <a:hlinkClick r:id="rId2"/>
              </a:rPr>
              <a:t>Федеральный закон от 29.12.2012 N 273-ФЗ (ред. от 29.12.2025) "Об образовании в Российской Федерации" (с изм. и доп., вступ. в силу с 01.01.2026)</a:t>
            </a:r>
            <a:endParaRPr lang="ru-RU" sz="2200" b="1" dirty="0"/>
          </a:p>
          <a:p>
            <a:r>
              <a:rPr lang="ru-RU" b="1" dirty="0"/>
              <a:t>Статья 12. Образовательные программы</a:t>
            </a:r>
          </a:p>
          <a:p>
            <a:r>
              <a:rPr lang="ru-RU" dirty="0" smtClean="0"/>
              <a:t>7</a:t>
            </a:r>
            <a:r>
              <a:rPr lang="ru-RU" dirty="0"/>
              <a:t>. Организации, осуществляющие образовательную деятельность по имеющим государственную аккредитацию образовательным программам среднего профессионального образования, разрабатывают образовательные программы в соответствии с </a:t>
            </a:r>
            <a:r>
              <a:rPr lang="ru-RU" dirty="0">
                <a:solidFill>
                  <a:srgbClr val="FF0000"/>
                </a:solidFill>
              </a:rPr>
              <a:t>федеральными государственными образовательными стандартами </a:t>
            </a:r>
            <a:r>
              <a:rPr lang="ru-RU" dirty="0"/>
              <a:t>и </a:t>
            </a:r>
            <a:r>
              <a:rPr lang="ru-RU" dirty="0">
                <a:solidFill>
                  <a:srgbClr val="FF0000"/>
                </a:solidFill>
              </a:rPr>
              <a:t>с учетом соответствующих примерных </a:t>
            </a:r>
            <a:r>
              <a:rPr lang="ru-RU" dirty="0"/>
              <a:t>образовательных программ среднего профессионального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28072070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295835" y="1532966"/>
            <a:ext cx="3074893" cy="416858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Федеральный государственный образовательный стандарт </a:t>
            </a:r>
            <a:r>
              <a:rPr lang="ru-RU" sz="1400" dirty="0">
                <a:solidFill>
                  <a:schemeClr val="tx1"/>
                </a:solidFill>
              </a:rPr>
              <a:t>среднего профессионального образования по специальности 44.02.02 Преподавание в начальных классах</a:t>
            </a:r>
            <a:r>
              <a:rPr lang="ru-RU" sz="1400" i="1" dirty="0">
                <a:solidFill>
                  <a:schemeClr val="tx1"/>
                </a:solidFill>
              </a:rPr>
              <a:t>,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утвержден </a:t>
            </a:r>
            <a:r>
              <a:rPr lang="ru-RU" sz="1400" dirty="0">
                <a:solidFill>
                  <a:schemeClr val="tx1"/>
                </a:solidFill>
              </a:rPr>
              <a:t>Приказом </a:t>
            </a:r>
            <a:r>
              <a:rPr lang="ru-RU" sz="1400" dirty="0" err="1">
                <a:solidFill>
                  <a:schemeClr val="tx1"/>
                </a:solidFill>
              </a:rPr>
              <a:t>Минпросвещения</a:t>
            </a:r>
            <a:r>
              <a:rPr lang="ru-RU" sz="1400" dirty="0">
                <a:solidFill>
                  <a:schemeClr val="tx1"/>
                </a:solidFill>
              </a:rPr>
              <a:t> России от 17 августа 2022 г. № 742 (далее – ФГОС СПО).</a:t>
            </a:r>
          </a:p>
        </p:txBody>
      </p:sp>
    </p:spTree>
    <p:extLst>
      <p:ext uri="{BB962C8B-B14F-4D97-AF65-F5344CB8AC3E}">
        <p14:creationId xmlns:p14="http://schemas.microsoft.com/office/powerpoint/2010/main" xmlns="" val="892771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0895" y="1730712"/>
            <a:ext cx="83999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-apple-system"/>
              </a:rPr>
              <a:t>Федеральный государственный образовательный стандарт среднего профессионального образования (ФГОС СПО)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 — это совокупность обязательных требований к образованию по специальности или профессии, утверждённых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образования. </a:t>
            </a:r>
            <a:endParaRPr lang="ru-RU" dirty="0" smtClean="0">
              <a:solidFill>
                <a:srgbClr val="333333"/>
              </a:solidFill>
              <a:latin typeface="-apple-system"/>
            </a:endParaRPr>
          </a:p>
          <a:p>
            <a:r>
              <a:rPr lang="ru-RU" dirty="0" smtClean="0">
                <a:solidFill>
                  <a:srgbClr val="333333"/>
                </a:solidFill>
                <a:latin typeface="-apple-system"/>
              </a:rPr>
              <a:t>ФГОС 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СПО включает требования к </a:t>
            </a:r>
            <a:r>
              <a:rPr lang="ru-RU" u="sng" dirty="0">
                <a:solidFill>
                  <a:srgbClr val="333333"/>
                </a:solidFill>
                <a:latin typeface="-apple-system"/>
              </a:rPr>
              <a:t>результатам освоения </a:t>
            </a:r>
            <a:r>
              <a:rPr lang="ru-RU" dirty="0" smtClean="0">
                <a:solidFill>
                  <a:srgbClr val="333333"/>
                </a:solidFill>
                <a:latin typeface="-apple-system"/>
              </a:rPr>
              <a:t> 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образовательной программы, </a:t>
            </a:r>
            <a:r>
              <a:rPr lang="ru-RU" u="sng" dirty="0">
                <a:solidFill>
                  <a:srgbClr val="333333"/>
                </a:solidFill>
                <a:latin typeface="-apple-system"/>
              </a:rPr>
              <a:t>требования к структуре программы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, </a:t>
            </a:r>
            <a:r>
              <a:rPr lang="ru-RU" u="sng" dirty="0">
                <a:solidFill>
                  <a:srgbClr val="333333"/>
                </a:solidFill>
                <a:latin typeface="-apple-system"/>
              </a:rPr>
              <a:t>условия реализации и требования к оцениванию качества освоения программы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.</a:t>
            </a:r>
            <a:endParaRPr lang="ru-RU" b="0" dirty="0">
              <a:solidFill>
                <a:srgbClr val="333333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05309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02023" y="510990"/>
            <a:ext cx="11214848" cy="57374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02022" y="1434352"/>
            <a:ext cx="10443883" cy="47602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8000" dirty="0" smtClean="0"/>
              <a:t>Некоторые </a:t>
            </a:r>
            <a:r>
              <a:rPr lang="ru-RU" sz="8000" dirty="0"/>
              <a:t>другие элементы, которые могут быть в составе программы:</a:t>
            </a:r>
          </a:p>
          <a:p>
            <a:pPr lvl="0" algn="l"/>
            <a:r>
              <a:rPr lang="ru-RU" sz="8000" b="1" dirty="0"/>
              <a:t>Общая характеристика образовательной программы</a:t>
            </a:r>
            <a:r>
              <a:rPr lang="ru-RU" sz="8000" dirty="0"/>
              <a:t>. Содержит наименование присваиваемой квалификации, направленность, форму получения образования, нормативный срок реализации программы и другие данные.</a:t>
            </a:r>
          </a:p>
          <a:p>
            <a:pPr lvl="0" algn="l"/>
            <a:r>
              <a:rPr lang="ru-RU" sz="8000" b="1" dirty="0"/>
              <a:t>Характеристика профессиональной деятельности выпускника</a:t>
            </a:r>
            <a:r>
              <a:rPr lang="ru-RU" sz="8000" dirty="0"/>
              <a:t>. Отражает область профессиональной деятельности выпускников, соответствие </a:t>
            </a:r>
            <a:r>
              <a:rPr lang="ru-RU" sz="8000" dirty="0">
                <a:solidFill>
                  <a:srgbClr val="FF0000"/>
                </a:solidFill>
              </a:rPr>
              <a:t>видов деятельности </a:t>
            </a:r>
            <a:r>
              <a:rPr lang="ru-RU" sz="8000" dirty="0"/>
              <a:t>профессиональным модулям и присваиваемой квалификации, востребованность выпускников.</a:t>
            </a:r>
          </a:p>
          <a:p>
            <a:pPr lvl="0" algn="l"/>
            <a:r>
              <a:rPr lang="ru-RU" sz="8000" b="1" dirty="0"/>
              <a:t>Планируемые результаты освоения образовательной программы</a:t>
            </a:r>
            <a:r>
              <a:rPr lang="ru-RU" sz="8000" dirty="0"/>
              <a:t>. Включают </a:t>
            </a:r>
            <a:r>
              <a:rPr lang="ru-RU" sz="8000" dirty="0">
                <a:solidFill>
                  <a:srgbClr val="FF0000"/>
                </a:solidFill>
              </a:rPr>
              <a:t>личностные, </a:t>
            </a:r>
            <a:r>
              <a:rPr lang="ru-RU" sz="8000" dirty="0" err="1">
                <a:solidFill>
                  <a:srgbClr val="FF0000"/>
                </a:solidFill>
              </a:rPr>
              <a:t>метапредметные</a:t>
            </a:r>
            <a:r>
              <a:rPr lang="ru-RU" sz="8000" dirty="0"/>
              <a:t>, </a:t>
            </a:r>
            <a:r>
              <a:rPr lang="ru-RU" sz="8000" dirty="0">
                <a:solidFill>
                  <a:srgbClr val="FF0000"/>
                </a:solidFill>
              </a:rPr>
              <a:t>предметные</a:t>
            </a:r>
            <a:r>
              <a:rPr lang="ru-RU" sz="8000" dirty="0"/>
              <a:t> результаты, общие компетенции, профессиональные компетенции по видам деятельности и матрицу компетенций выпускника (при наличии).</a:t>
            </a:r>
          </a:p>
          <a:p>
            <a:pPr lvl="0" algn="l"/>
            <a:r>
              <a:rPr lang="ru-RU" sz="8000" b="1" dirty="0"/>
              <a:t>Рабочая программа воспитания</a:t>
            </a:r>
            <a:r>
              <a:rPr lang="ru-RU" sz="8000" dirty="0"/>
              <a:t>.</a:t>
            </a:r>
          </a:p>
          <a:p>
            <a:pPr lvl="0" algn="l"/>
            <a:r>
              <a:rPr lang="ru-RU" sz="8000" b="1" dirty="0"/>
              <a:t>Календарный план воспитательной работы</a:t>
            </a:r>
            <a:r>
              <a:rPr lang="ru-RU" sz="8000" dirty="0"/>
              <a:t>.</a:t>
            </a:r>
          </a:p>
          <a:p>
            <a:pPr lvl="0" algn="l"/>
            <a:r>
              <a:rPr lang="ru-RU" sz="8000" b="1" dirty="0"/>
              <a:t>Формы аттестации</a:t>
            </a:r>
            <a:r>
              <a:rPr lang="ru-RU" sz="8000" dirty="0"/>
              <a:t>.</a:t>
            </a:r>
          </a:p>
          <a:p>
            <a:pPr algn="l"/>
            <a:r>
              <a:rPr lang="ru-RU" sz="8000" dirty="0"/>
              <a:t> </a:t>
            </a:r>
            <a:r>
              <a:rPr lang="ru-RU" sz="8000" dirty="0">
                <a:solidFill>
                  <a:srgbClr val="FF0000"/>
                </a:solidFill>
              </a:rPr>
              <a:t>Программа должна обеспечивать достижение обучающимися результатов, установленных соответствующим федеральным государственным образовательным стандартом среднего профессионального образования (ФГОС </a:t>
            </a:r>
            <a:r>
              <a:rPr lang="ru-RU" sz="8000" dirty="0" smtClean="0">
                <a:solidFill>
                  <a:srgbClr val="FF0000"/>
                </a:solidFill>
              </a:rPr>
              <a:t>СПО)и  ФГОС СОО.</a:t>
            </a:r>
            <a:endParaRPr lang="ru-RU" sz="80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509857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699376" cy="81821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</a:p>
          <a:p>
            <a:r>
              <a:rPr lang="ru-RU" dirty="0" smtClean="0"/>
              <a:t>1.Знаем ФГОС-что это, для чего?</a:t>
            </a:r>
          </a:p>
          <a:p>
            <a:r>
              <a:rPr lang="ru-RU" dirty="0" smtClean="0"/>
              <a:t>2.ПОП –что это, для чего? Что содержит ПОП.</a:t>
            </a:r>
          </a:p>
          <a:p>
            <a:r>
              <a:rPr lang="ru-RU" dirty="0" smtClean="0"/>
              <a:t>3.ОП- что это, для чего нам нужно? Что содержит ОП.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66298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1156447" y="2402541"/>
            <a:ext cx="3263153" cy="25011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908192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365125"/>
            <a:ext cx="10591800" cy="5811838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H="1" flipV="1">
            <a:off x="6929718" y="3818965"/>
            <a:ext cx="4007223" cy="13357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918925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6518" y="365125"/>
            <a:ext cx="10977282" cy="5811838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1676400" y="3415553"/>
            <a:ext cx="4607859" cy="19722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143436" y="4545106"/>
            <a:ext cx="1882588" cy="117437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чего???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81290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365125"/>
            <a:ext cx="10672482" cy="6250828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923365" y="2599765"/>
            <a:ext cx="4876800" cy="25997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-259976" y="3872753"/>
            <a:ext cx="1783976" cy="203050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РП модуля, практики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34682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5154"/>
            <a:ext cx="10869706" cy="55581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56447"/>
            <a:ext cx="10515600" cy="502051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27. Объем образовательной программы среднего профессионального образования включает все виды учебной деятельности и устанавливается федеральным государственным образовательным стандартом среднего профессионального образования.</a:t>
            </a:r>
          </a:p>
          <a:p>
            <a:r>
              <a:rPr lang="ru-RU" dirty="0"/>
              <a:t>28. Учебная деятельность обучающихся предусматривает учебные занятия (</a:t>
            </a:r>
            <a:r>
              <a:rPr lang="ru-RU" dirty="0">
                <a:solidFill>
                  <a:srgbClr val="FF0000"/>
                </a:solidFill>
              </a:rPr>
              <a:t>урок, практическое занятие, лабораторное занятие, консультация, лекция, семинар), самостоятельную работу, выполнение курсового проекта (работы) (при освоении программ подготовки специалистов среднего звена), практику,</a:t>
            </a:r>
            <a:r>
              <a:rPr lang="ru-RU" dirty="0"/>
              <a:t> а также другие виды учебной деятельности, определенные учебным планом и календарным планом воспитательной работы.</a:t>
            </a:r>
          </a:p>
          <a:p>
            <a:r>
              <a:rPr lang="ru-RU" dirty="0"/>
              <a:t>Для всех видов учебных занятий академический час устанавливается продолжительностью 45 минут.</a:t>
            </a:r>
          </a:p>
          <a:p>
            <a:r>
              <a:rPr lang="ru-RU" dirty="0"/>
              <a:t>Объем учебных занятий и практики не должен превышать 36 академических часов в неделю</a:t>
            </a:r>
            <a:r>
              <a:rPr lang="ru-RU" dirty="0" smtClean="0"/>
              <a:t>.</a:t>
            </a:r>
          </a:p>
          <a:p>
            <a:r>
              <a:rPr lang="ru-RU" sz="1800" b="1" dirty="0" smtClean="0">
                <a:solidFill>
                  <a:srgbClr val="FF0000"/>
                </a:solidFill>
              </a:rPr>
              <a:t>(МИНИСТЕРСТВО </a:t>
            </a:r>
            <a:r>
              <a:rPr lang="ru-RU" sz="1800" b="1" dirty="0">
                <a:solidFill>
                  <a:srgbClr val="FF0000"/>
                </a:solidFill>
              </a:rPr>
              <a:t>ПРОСВЕЩЕНИЯ РОССИЙСКОЙ </a:t>
            </a:r>
            <a:r>
              <a:rPr lang="ru-RU" sz="1800" b="1" dirty="0" smtClean="0">
                <a:solidFill>
                  <a:srgbClr val="FF0000"/>
                </a:solidFill>
              </a:rPr>
              <a:t>ФЕДЕРАЦИИ ,ПРИКАЗ от </a:t>
            </a:r>
            <a:r>
              <a:rPr lang="ru-RU" sz="1800" b="1" dirty="0">
                <a:solidFill>
                  <a:srgbClr val="FF0000"/>
                </a:solidFill>
              </a:rPr>
              <a:t>24 августа 2022 г. N </a:t>
            </a:r>
            <a:r>
              <a:rPr lang="ru-RU" sz="1800" b="1" dirty="0" smtClean="0">
                <a:solidFill>
                  <a:srgbClr val="FF0000"/>
                </a:solidFill>
              </a:rPr>
              <a:t>762 ОБ </a:t>
            </a:r>
            <a:r>
              <a:rPr lang="ru-RU" sz="1800" b="1" dirty="0">
                <a:solidFill>
                  <a:srgbClr val="FF0000"/>
                </a:solidFill>
              </a:rPr>
              <a:t>УТВЕРЖДЕНИИ ПОРЯДКА</a:t>
            </a:r>
          </a:p>
          <a:p>
            <a:r>
              <a:rPr lang="ru-RU" sz="1800" b="1" dirty="0">
                <a:solidFill>
                  <a:srgbClr val="FF0000"/>
                </a:solidFill>
              </a:rPr>
              <a:t>ОРГАНИЗАЦИИ И ОСУЩЕСТВЛЕНИЯ ОБРАЗОВАТЕЛЬНОЙ </a:t>
            </a:r>
            <a:r>
              <a:rPr lang="ru-RU" sz="1800" b="1" dirty="0" smtClean="0">
                <a:solidFill>
                  <a:srgbClr val="FF0000"/>
                </a:solidFill>
              </a:rPr>
              <a:t>ДЕЯТЕЛЬНОСТИ ПО </a:t>
            </a:r>
            <a:r>
              <a:rPr lang="ru-RU" sz="1800" b="1" dirty="0">
                <a:solidFill>
                  <a:srgbClr val="FF0000"/>
                </a:solidFill>
              </a:rPr>
              <a:t>ОБРАЗОВАТЕЛЬНЫМ ПРОГРАММАМ СРЕДНЕГО</a:t>
            </a:r>
          </a:p>
          <a:p>
            <a:r>
              <a:rPr lang="ru-RU" sz="1800" b="1" dirty="0">
                <a:solidFill>
                  <a:srgbClr val="FF0000"/>
                </a:solidFill>
              </a:rPr>
              <a:t>ПРОФЕССИОНАЛЬНОГО </a:t>
            </a:r>
            <a:r>
              <a:rPr lang="ru-RU" sz="1800" b="1" dirty="0" smtClean="0">
                <a:solidFill>
                  <a:srgbClr val="FF0000"/>
                </a:solidFill>
              </a:rPr>
              <a:t>ОБРАЗОВАНИЯ)</a:t>
            </a:r>
            <a:endParaRPr lang="ru-RU" sz="18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167597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883" y="418914"/>
            <a:ext cx="11398623" cy="111405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Рабочая программа в среднем профессиональном образовании (СПО) — </a:t>
            </a:r>
            <a:r>
              <a:rPr lang="ru-RU" b="1" dirty="0" smtClean="0"/>
              <a:t>это документ, определяющий содержание образования, планируемые результаты освоения учебной дисциплины или профессионального модуля</a:t>
            </a:r>
            <a:r>
              <a:rPr lang="ru-RU" dirty="0" smtClean="0"/>
              <a:t> в соответствии с </a:t>
            </a:r>
            <a:r>
              <a:rPr lang="ru-RU" dirty="0" smtClean="0">
                <a:solidFill>
                  <a:srgbClr val="FF0000"/>
                </a:solidFill>
              </a:rPr>
              <a:t>ФГОС СПО.  </a:t>
            </a:r>
          </a:p>
          <a:p>
            <a:r>
              <a:rPr lang="ru-RU" dirty="0" smtClean="0"/>
              <a:t>Также в рабочей программе указываются </a:t>
            </a:r>
            <a:r>
              <a:rPr lang="ru-RU" b="1" dirty="0" smtClean="0"/>
              <a:t>условия реализации дисциплины или модуля</a:t>
            </a:r>
            <a:r>
              <a:rPr lang="ru-RU" dirty="0" smtClean="0"/>
              <a:t>, формы и методы контроля и оценки результатов обучения. </a:t>
            </a:r>
          </a:p>
          <a:p>
            <a:r>
              <a:rPr lang="ru-RU" dirty="0" smtClean="0"/>
              <a:t>Рабочая программа разрабатывается преподавателем или группой преподавателей в соответствии с </a:t>
            </a:r>
            <a:r>
              <a:rPr lang="ru-RU" dirty="0" smtClean="0">
                <a:solidFill>
                  <a:srgbClr val="FF0000"/>
                </a:solidFill>
              </a:rPr>
              <a:t>ФГОС СПО</a:t>
            </a:r>
            <a:r>
              <a:rPr lang="ru-RU" dirty="0" smtClean="0"/>
              <a:t>, учебным планом соответствующей специальности и примерной программой (при её наличии). </a:t>
            </a:r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Для чего??? </a:t>
            </a:r>
            <a:r>
              <a:rPr lang="ru-RU" b="1" dirty="0" smtClean="0"/>
              <a:t>Основные задачи рабочей программы</a:t>
            </a:r>
            <a:r>
              <a:rPr lang="ru-RU" dirty="0" smtClean="0"/>
              <a:t>:</a:t>
            </a:r>
            <a:endParaRPr lang="ru-RU" dirty="0" smtClean="0">
              <a:solidFill>
                <a:srgbClr val="FF0000"/>
              </a:solidFill>
            </a:endParaRPr>
          </a:p>
          <a:p>
            <a:pPr lvl="0"/>
            <a:r>
              <a:rPr lang="ru-RU" dirty="0" smtClean="0"/>
              <a:t>формирование совокупности знаний, умений, навыков, общекультурных и профессиональных компетенций, которыми студент должен овладеть в результате изучения дисциплины; </a:t>
            </a:r>
          </a:p>
          <a:p>
            <a:pPr lvl="0"/>
            <a:r>
              <a:rPr lang="ru-RU" dirty="0" smtClean="0"/>
              <a:t>раскрытие структуры и содержания учебного материала; </a:t>
            </a:r>
          </a:p>
          <a:p>
            <a:pPr lvl="0"/>
            <a:r>
              <a:rPr lang="ru-RU" dirty="0" smtClean="0"/>
              <a:t>распределение объёма часов по видам занятий, модулям и темам; </a:t>
            </a:r>
          </a:p>
          <a:p>
            <a:r>
              <a:rPr lang="ru-RU" dirty="0" smtClean="0"/>
              <a:t>определение форм и методов контроля уровня овладения учебным материалом по отдельным разделам дисциплины и курсу в целом. </a:t>
            </a:r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Общеобразовательный </a:t>
            </a:r>
            <a:r>
              <a:rPr lang="ru-RU" dirty="0" smtClean="0">
                <a:solidFill>
                  <a:srgbClr val="FF0000"/>
                </a:solidFill>
              </a:rPr>
              <a:t>цикл</a:t>
            </a:r>
            <a:r>
              <a:rPr lang="ru-RU" dirty="0" smtClean="0"/>
              <a:t> - обязательный раздел учебного плана ОПОП СПО на базе основного общего образования с получением среднего общего образования, содержащий общеобразовательные и дополнительные учебные дисциплины, часы на их изучение с учетом осваиваемой профессии СПО или специальности СПО.</a:t>
            </a:r>
          </a:p>
          <a:p>
            <a:r>
              <a:rPr lang="ru-RU" dirty="0" smtClean="0"/>
              <a:t>Общеобразовательные учебные дисциплины - учебные </a:t>
            </a:r>
            <a:r>
              <a:rPr lang="ru-RU" dirty="0" smtClean="0">
                <a:solidFill>
                  <a:srgbClr val="FF0000"/>
                </a:solidFill>
              </a:rPr>
              <a:t>предметы </a:t>
            </a:r>
            <a:r>
              <a:rPr lang="ru-RU" dirty="0" smtClean="0"/>
              <a:t>обязательных предметных областей ФГОС среднего общего образования, включенные в общеобразовательный цикл ОПОП СПО на базе основного общего образования с получением среднего общего образования с учетом осваиваемой профессии СПО или специальности СПО. Различают базовые и профильные учебные дисциплины.</a:t>
            </a:r>
          </a:p>
          <a:p>
            <a:r>
              <a:rPr lang="ru-RU" dirty="0" smtClean="0"/>
              <a:t>Базовые учебные дисциплины - общеобразовательные учебные дисциплины: общие и по выбору из обязательных предметных областей ФГОС среднего общего образования, изучаемые с учетом требований Стандарта на базовом уровне в пределах освоения ОПОП СПО на базе основного общего образования с получением среднего общего образования.</a:t>
            </a:r>
          </a:p>
          <a:p>
            <a:r>
              <a:rPr lang="ru-RU" dirty="0" smtClean="0"/>
              <a:t>Профильные учебные дисциплины - общеобразовательные учебные дисциплины, изучаемые в соответствии с требованиями ФГОС среднего общего образования на базовом уровне в пределах освоения ОПОП СПО на базе основного общего образования с получением среднего общего образования, но более </a:t>
            </a:r>
            <a:r>
              <a:rPr lang="ru-RU" dirty="0" smtClean="0">
                <a:solidFill>
                  <a:srgbClr val="FF0000"/>
                </a:solidFill>
              </a:rPr>
              <a:t>углубленно с учетом профиля </a:t>
            </a:r>
            <a:r>
              <a:rPr lang="ru-RU" dirty="0" smtClean="0"/>
              <a:t>профессионального образования, специфики осваиваемой профессии СПО или специальности СПО.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000" b="1" u="sng" dirty="0" smtClean="0">
                <a:hlinkClick r:id="rId2"/>
              </a:rPr>
              <a:t>УЧЕБНАЯ ДИСЦИПЛИНА</a:t>
            </a:r>
            <a:r>
              <a:rPr lang="ru-RU" sz="2000" dirty="0" smtClean="0"/>
              <a:t> — УЧЕБНАЯ ДИСЦИПЛИНА. То же, что учебный предмет. Курс, по которому в соответствии с программой и учебным планом ведется подготовка обучающихся в рамках профиля учебного заведения и избранной ими специальности.</a:t>
            </a:r>
          </a:p>
          <a:p>
            <a:r>
              <a:rPr lang="ru-RU" sz="2000" b="1" u="sng" dirty="0" smtClean="0">
                <a:hlinkClick r:id="rId3"/>
              </a:rPr>
              <a:t>учебный предмет</a:t>
            </a:r>
            <a:r>
              <a:rPr lang="ru-RU" sz="2000" dirty="0" smtClean="0"/>
              <a:t> — (учебная дисциплина), система знаний, умений и навыков, отобранных из определенной отрасли науки, техники, искусства, производственной деятельности для изучения в учебном заведении. </a:t>
            </a:r>
          </a:p>
          <a:p>
            <a:endParaRPr lang="ru-RU" sz="2000" dirty="0" smtClean="0"/>
          </a:p>
          <a:p>
            <a:r>
              <a:rPr lang="ru-RU" sz="2300" dirty="0"/>
              <a:t>Для изучения учебного предмета или дисциплины предполагается освоение большого количества информации. Чтобы освоение было результативным и не возникало переутомления обучающихся, учебный материал принято структурировать. Структурирование зависит от поставленных целей. Каждый элемент структурной части принято называть </a:t>
            </a:r>
            <a:r>
              <a:rPr lang="ru-RU" sz="2300" dirty="0">
                <a:solidFill>
                  <a:srgbClr val="FF0000"/>
                </a:solidFill>
              </a:rPr>
              <a:t>дидактической единицей. </a:t>
            </a:r>
            <a:r>
              <a:rPr lang="ru-RU" sz="2300" dirty="0"/>
              <a:t>Учебный материал измеряется в дидактических единицах – учебных знаний.</a:t>
            </a:r>
          </a:p>
          <a:p>
            <a:r>
              <a:rPr lang="ru-RU" sz="2300" dirty="0"/>
              <a:t>Дидактическая единица – это самостоятельная и логичная часть содержания учебного материала, которая представляет собой целостный по смысловому значению и выполняющий конкретную функцию по реализации поставленных целей в освоении учебного предмета элемент.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Профессиональный модуль (ПМ)</a:t>
            </a:r>
            <a:r>
              <a:rPr lang="ru-RU" dirty="0" smtClean="0"/>
              <a:t> — это </a:t>
            </a:r>
            <a:r>
              <a:rPr lang="ru-RU" b="1" dirty="0" smtClean="0"/>
              <a:t>часть образовательной программы</a:t>
            </a:r>
            <a:r>
              <a:rPr lang="ru-RU" dirty="0" smtClean="0"/>
              <a:t>, имеющая определённую логическую завершённость по отношению к заданным </a:t>
            </a:r>
            <a:r>
              <a:rPr lang="ru-RU" dirty="0" smtClean="0">
                <a:solidFill>
                  <a:srgbClr val="FF0000"/>
                </a:solidFill>
              </a:rPr>
              <a:t>ФГОС </a:t>
            </a:r>
            <a:r>
              <a:rPr lang="ru-RU" dirty="0" smtClean="0"/>
              <a:t>результатам образования и предназначенная для освоения </a:t>
            </a:r>
            <a:r>
              <a:rPr lang="ru-RU" b="1" dirty="0" smtClean="0"/>
              <a:t>профессиональных компетенций </a:t>
            </a:r>
            <a:r>
              <a:rPr lang="ru-RU" dirty="0" smtClean="0"/>
              <a:t>в рамках каждого из основных </a:t>
            </a:r>
            <a:r>
              <a:rPr lang="ru-RU" dirty="0" smtClean="0">
                <a:solidFill>
                  <a:srgbClr val="FF0000"/>
                </a:solidFill>
              </a:rPr>
              <a:t>видов деятельности</a:t>
            </a:r>
            <a:r>
              <a:rPr lang="ru-RU" dirty="0" smtClean="0"/>
              <a:t>. </a:t>
            </a:r>
          </a:p>
          <a:p>
            <a:r>
              <a:rPr lang="ru-RU" dirty="0" smtClean="0"/>
              <a:t>Каждый ПМ посвящён комплексу профессиональных функций конкретной направленности.  </a:t>
            </a:r>
          </a:p>
          <a:p>
            <a:r>
              <a:rPr lang="ru-RU" dirty="0" smtClean="0"/>
              <a:t>ПМ включает в себя учебную и производственную практику, а также курсовую работу и </a:t>
            </a:r>
            <a:r>
              <a:rPr lang="ru-RU" dirty="0" smtClean="0">
                <a:solidFill>
                  <a:srgbClr val="FF0000"/>
                </a:solidFill>
              </a:rPr>
              <a:t>МДК</a:t>
            </a:r>
            <a:r>
              <a:rPr lang="ru-RU" dirty="0" smtClean="0"/>
              <a:t> (междисциплинарные курсы). </a:t>
            </a:r>
          </a:p>
          <a:p>
            <a:r>
              <a:rPr lang="ru-RU" b="1" dirty="0" smtClean="0"/>
              <a:t>Цель ПМ</a:t>
            </a:r>
            <a:r>
              <a:rPr lang="ru-RU" dirty="0" smtClean="0"/>
              <a:t> — подготовить студентов к самостоятельной работе в выбранной профессии/специальности, дать им комплекс знаний, умений и навыков, необходимых для выполнения определённых трудовых функций.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Междисциплинарный курс (МДК) в колледже</a:t>
            </a:r>
            <a:r>
              <a:rPr lang="ru-RU" dirty="0"/>
              <a:t> — это система знаний и умений, отражающая специфику вида профессиональной деятельности</a:t>
            </a:r>
            <a:r>
              <a:rPr lang="ru-RU" dirty="0" smtClean="0"/>
              <a:t>.</a:t>
            </a:r>
          </a:p>
          <a:p>
            <a:r>
              <a:rPr lang="ru-RU" dirty="0"/>
              <a:t>Главная цель МДК — </a:t>
            </a:r>
            <a:r>
              <a:rPr lang="ru-RU" b="1" dirty="0"/>
              <a:t>дать студентам возможность овладеть знаниями и умениями разных видов профессиональной деятельности</a:t>
            </a:r>
            <a:r>
              <a:rPr lang="ru-RU" dirty="0"/>
              <a:t>. Аттестация по МДК </a:t>
            </a:r>
            <a:r>
              <a:rPr lang="ru-RU" dirty="0">
                <a:solidFill>
                  <a:srgbClr val="FF0000"/>
                </a:solidFill>
              </a:rPr>
              <a:t>позволяет выйти на практику</a:t>
            </a:r>
            <a:r>
              <a:rPr lang="ru-RU" dirty="0"/>
              <a:t>, где студент окончательно освоит общие и профессиональные компетенции, обозначенные в государственных стандартах.</a:t>
            </a:r>
          </a:p>
        </p:txBody>
      </p:sp>
    </p:spTree>
    <p:extLst>
      <p:ext uri="{BB962C8B-B14F-4D97-AF65-F5344CB8AC3E}">
        <p14:creationId xmlns:p14="http://schemas.microsoft.com/office/powerpoint/2010/main" xmlns="" val="23695227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Педагогическая деятельность по проектированию и реализации образовательного процесса в СПО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ea typeface="Times New Roman" panose="02020603050405020304" pitchFamily="18" charset="0"/>
              </a:rPr>
              <a:t>Статья 2. Пункт 22. </a:t>
            </a:r>
            <a:r>
              <a:rPr lang="ru-RU" u="sng" dirty="0" smtClean="0">
                <a:ea typeface="Times New Roman" panose="02020603050405020304" pitchFamily="18" charset="0"/>
              </a:rPr>
              <a:t>Учебный план </a:t>
            </a:r>
            <a:r>
              <a:rPr lang="ru-RU" dirty="0" smtClean="0">
                <a:ea typeface="Times New Roman" panose="02020603050405020304" pitchFamily="18" charset="0"/>
              </a:rPr>
              <a:t>- документ, который определяет перечень, трудоемкость, последовательность и распределение по периодам обучения учебных предметов, курсов, дисциплин (модулей), практики, иных видов учебной деятельности и, если иное не установлено настоящим Федеральным законом, формы промежуточной аттестации обучающихся;</a:t>
            </a:r>
          </a:p>
          <a:p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662518" y="5109882"/>
            <a:ext cx="3532094" cy="143435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чего он нам нужен???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90635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1166843"/>
            <a:ext cx="85344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План учебного </a:t>
            </a:r>
            <a:r>
              <a:rPr lang="ru-RU" sz="2000" dirty="0" smtClean="0"/>
              <a:t>процесса (календарный учебный график) </a:t>
            </a:r>
            <a:r>
              <a:rPr lang="ru-RU" sz="2000" dirty="0"/>
              <a:t>включает в себя сведения о </a:t>
            </a:r>
            <a:r>
              <a:rPr lang="ru-RU" sz="2000" dirty="0">
                <a:solidFill>
                  <a:srgbClr val="FF0000"/>
                </a:solidFill>
              </a:rPr>
              <a:t>наименовании циклов</a:t>
            </a:r>
            <a:r>
              <a:rPr lang="ru-RU" sz="2000" dirty="0"/>
              <a:t>, дисциплин, профессиональных модулей, междисциплинарных курсов, практиках, формах промежуточной аттестации и их количестве, учебной нагрузке, отводимой на занятия во взаимодействии с преподавателем и самостоятельную работу обучающихся, видах учебных занятий, сведения о распределении их по курсам и семестрам. Дисциплины учебного плана </a:t>
            </a:r>
            <a:r>
              <a:rPr lang="ru-RU" sz="2000" dirty="0">
                <a:solidFill>
                  <a:srgbClr val="FF0000"/>
                </a:solidFill>
              </a:rPr>
              <a:t>группируются по циклам: - </a:t>
            </a:r>
            <a:r>
              <a:rPr lang="ru-RU" sz="2000" dirty="0"/>
              <a:t>общеобразовательный цикл, если обучение осуществляется на базе основного общего образования; - общий гуманитарный и социально-экономический </a:t>
            </a:r>
            <a:r>
              <a:rPr lang="ru-RU" sz="2000" smtClean="0"/>
              <a:t>цикл/</a:t>
            </a:r>
            <a:r>
              <a:rPr lang="ru-RU" sz="2000" smtClean="0">
                <a:solidFill>
                  <a:srgbClr val="FF0000"/>
                </a:solidFill>
              </a:rPr>
              <a:t>социально-гуманитарный</a:t>
            </a:r>
            <a:r>
              <a:rPr lang="ru-RU" sz="2000" smtClean="0"/>
              <a:t> ; </a:t>
            </a:r>
            <a:r>
              <a:rPr lang="ru-RU" sz="2000" dirty="0"/>
              <a:t>- </a:t>
            </a:r>
            <a:r>
              <a:rPr lang="ru-RU" sz="2000" strike="sngStrike" dirty="0"/>
              <a:t>математический и общий естественнонаучный цикл (для специальностей СПО); </a:t>
            </a:r>
            <a:r>
              <a:rPr lang="ru-RU" sz="2000" dirty="0"/>
              <a:t>- общепрофессиональный цикл; - профессиональный цикл, включающий в себя профессиональные модули.</a:t>
            </a:r>
          </a:p>
        </p:txBody>
      </p:sp>
      <p:sp>
        <p:nvSpPr>
          <p:cNvPr id="3" name="Овал 2"/>
          <p:cNvSpPr/>
          <p:nvPr/>
        </p:nvSpPr>
        <p:spPr>
          <a:xfrm>
            <a:off x="2608729" y="5504330"/>
            <a:ext cx="3639670" cy="117437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чего нужен КУГ?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20154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E2E0A97-DB6B-0FD1-3BFB-C0169AC72A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1594" r="1094" b="26232"/>
          <a:stretch/>
        </p:blipFill>
        <p:spPr>
          <a:xfrm>
            <a:off x="277841" y="272143"/>
            <a:ext cx="11383935" cy="594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36129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75417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51348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77876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04519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2832847" y="5020235"/>
            <a:ext cx="1479177" cy="7709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933138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84638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15894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61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05447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2562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55130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68420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64070" y="80682"/>
            <a:ext cx="3720353" cy="58987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ФЕДЕРАЛЬНЫЙ </a:t>
            </a:r>
            <a:r>
              <a:rPr lang="ru-RU" b="1" dirty="0">
                <a:solidFill>
                  <a:schemeClr val="tx1"/>
                </a:solidFill>
              </a:rPr>
              <a:t>ГОСУДАРСТВЕННЫЙ ОБРАЗОВАТЕЛЬНЫЙ СТАНДАРТ СРЕДНЕГО ПРОФЕССИОНАЛЬНОГО ОБРАЗОВАНИЯ ПО СПЕЦИАЛЬНОСТИ 08.02.14 ЭКСПЛУАТАЦИЯ И ОБСЛУЖИВАНИЕ МНОГОКВАРТИРНОГО ДОМА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(в ред. Приказа </a:t>
            </a:r>
            <a:r>
              <a:rPr lang="ru-RU" dirty="0" err="1">
                <a:solidFill>
                  <a:schemeClr val="tx1"/>
                </a:solidFill>
              </a:rPr>
              <a:t>Минпросвещения</a:t>
            </a:r>
            <a:r>
              <a:rPr lang="ru-RU" dirty="0">
                <a:solidFill>
                  <a:schemeClr val="tx1"/>
                </a:solidFill>
              </a:rPr>
              <a:t> РФ </a:t>
            </a:r>
            <a:r>
              <a:rPr lang="ru-RU" u="sng" dirty="0">
                <a:solidFill>
                  <a:schemeClr val="tx1"/>
                </a:solidFill>
                <a:hlinkClick r:id="rId2"/>
              </a:rPr>
              <a:t>от 03.07.2024 N 464</a:t>
            </a:r>
            <a:r>
              <a:rPr lang="ru-RU" dirty="0">
                <a:solidFill>
                  <a:schemeClr val="tx1"/>
                </a:solidFill>
              </a:rPr>
              <a:t>)</a:t>
            </a:r>
          </a:p>
          <a:p>
            <a:r>
              <a:rPr lang="ru-RU" dirty="0">
                <a:solidFill>
                  <a:schemeClr val="tx1"/>
                </a:solidFill>
              </a:rPr>
              <a:t> </a:t>
            </a:r>
          </a:p>
          <a:p>
            <a:r>
              <a:rPr lang="ru-RU" b="1" dirty="0">
                <a:solidFill>
                  <a:schemeClr val="tx1"/>
                </a:solidFill>
              </a:rPr>
              <a:t>I. ОБЩИЕ ПОЛОЖЕНИЯ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II. ТРЕБОВАНИЯ К СТРУКТУРЕ ОБРАЗОВАТЕЛЬНОЙ </a:t>
            </a:r>
            <a:r>
              <a:rPr lang="ru-RU" b="1" dirty="0" smtClean="0">
                <a:solidFill>
                  <a:schemeClr val="tx1"/>
                </a:solidFill>
              </a:rPr>
              <a:t>ПРОГРАММЫ</a:t>
            </a:r>
          </a:p>
          <a:p>
            <a:r>
              <a:rPr lang="ru-RU" b="1" dirty="0">
                <a:solidFill>
                  <a:schemeClr val="tx1"/>
                </a:solidFill>
              </a:rPr>
              <a:t>III. ТРЕБОВАНИЯ К РЕЗУЛЬТАТАМ ОСВОЕНИЯ ОБРАЗОВАТЕЛЬНОЙ </a:t>
            </a:r>
            <a:r>
              <a:rPr lang="ru-RU" b="1" dirty="0" smtClean="0">
                <a:solidFill>
                  <a:schemeClr val="tx1"/>
                </a:solidFill>
              </a:rPr>
              <a:t>ПРОГРАММЫ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IV. ТРЕБОВАНИЯ К УСЛОВИЯМ РЕАЛИЗАЦИИ ОБРАЗОВАТЕЛЬНОЙ ПРОГРАММЫ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/>
              <a:t>1</a:t>
            </a:r>
            <a:r>
              <a:rPr lang="ru-RU" dirty="0"/>
              <a:t>&gt;.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5106" y="242047"/>
            <a:ext cx="7270375" cy="18467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 smtClean="0">
              <a:solidFill>
                <a:schemeClr val="tx1"/>
              </a:solidFill>
            </a:endParaRPr>
          </a:p>
          <a:p>
            <a:endParaRPr lang="ru-RU" sz="1200" b="1" dirty="0">
              <a:solidFill>
                <a:schemeClr val="tx1"/>
              </a:solidFill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ПРИМЕРНАЯ </a:t>
            </a:r>
            <a:r>
              <a:rPr lang="ru-RU" sz="1200" b="1" dirty="0">
                <a:solidFill>
                  <a:schemeClr val="tx1"/>
                </a:solidFill>
              </a:rPr>
              <a:t>ОБРАЗОВАТЕЛЬНАЯ ПРОГРАММА</a:t>
            </a:r>
            <a:br>
              <a:rPr lang="ru-RU" sz="1200" b="1" dirty="0">
                <a:solidFill>
                  <a:schemeClr val="tx1"/>
                </a:solidFill>
              </a:rPr>
            </a:br>
            <a:r>
              <a:rPr lang="ru-RU" sz="1200" b="1" dirty="0">
                <a:solidFill>
                  <a:schemeClr val="tx1"/>
                </a:solidFill>
              </a:rPr>
              <a:t>СРЕДНЕГО ПРОФЕССИОНАЛЬНОГО ОБРАЗОВАНИЯ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 </a:t>
            </a:r>
            <a:r>
              <a:rPr lang="ru-RU" sz="1200" b="1" dirty="0" smtClean="0">
                <a:solidFill>
                  <a:schemeClr val="tx1"/>
                </a:solidFill>
              </a:rPr>
              <a:t>Уровень </a:t>
            </a:r>
            <a:r>
              <a:rPr lang="ru-RU" sz="1200" b="1" dirty="0">
                <a:solidFill>
                  <a:schemeClr val="tx1"/>
                </a:solidFill>
              </a:rPr>
              <a:t>профессионального образования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Среднее профессиональное образование</a:t>
            </a:r>
          </a:p>
          <a:p>
            <a:r>
              <a:rPr lang="ru-RU" sz="1200" b="1" dirty="0">
                <a:solidFill>
                  <a:schemeClr val="tx1"/>
                </a:solidFill>
              </a:rPr>
              <a:t> </a:t>
            </a:r>
            <a:r>
              <a:rPr lang="ru-RU" sz="1200" b="1" dirty="0" smtClean="0">
                <a:solidFill>
                  <a:schemeClr val="tx1"/>
                </a:solidFill>
              </a:rPr>
              <a:t>Образовательная программа </a:t>
            </a:r>
            <a:r>
              <a:rPr lang="ru-RU" sz="1200" dirty="0" smtClean="0">
                <a:solidFill>
                  <a:schemeClr val="tx1"/>
                </a:solidFill>
              </a:rPr>
              <a:t>подготовки </a:t>
            </a:r>
            <a:r>
              <a:rPr lang="ru-RU" sz="1200" dirty="0">
                <a:solidFill>
                  <a:schemeClr val="tx1"/>
                </a:solidFill>
              </a:rPr>
              <a:t>специалистов среднего звена</a:t>
            </a:r>
          </a:p>
          <a:p>
            <a:r>
              <a:rPr lang="ru-RU" sz="1200" b="1" dirty="0">
                <a:solidFill>
                  <a:schemeClr val="tx1"/>
                </a:solidFill>
              </a:rPr>
              <a:t> </a:t>
            </a:r>
            <a:r>
              <a:rPr lang="ru-RU" sz="1200" b="1" dirty="0" smtClean="0">
                <a:solidFill>
                  <a:schemeClr val="tx1"/>
                </a:solidFill>
              </a:rPr>
              <a:t>Специальность  </a:t>
            </a:r>
            <a:r>
              <a:rPr lang="ru-RU" sz="1200" dirty="0" smtClean="0">
                <a:solidFill>
                  <a:schemeClr val="tx1"/>
                </a:solidFill>
              </a:rPr>
              <a:t>08.02.14 </a:t>
            </a:r>
            <a:r>
              <a:rPr lang="ru-RU" sz="1200" dirty="0">
                <a:solidFill>
                  <a:schemeClr val="tx1"/>
                </a:solidFill>
              </a:rPr>
              <a:t>Эксплуатация и обслуживание многоквартирного дома</a:t>
            </a:r>
          </a:p>
          <a:p>
            <a:r>
              <a:rPr lang="ru-RU" sz="1200" i="1" dirty="0">
                <a:solidFill>
                  <a:schemeClr val="tx1"/>
                </a:solidFill>
              </a:rPr>
              <a:t> </a:t>
            </a:r>
            <a:r>
              <a:rPr lang="ru-RU" sz="1200" i="1" dirty="0" smtClean="0">
                <a:solidFill>
                  <a:schemeClr val="tx1"/>
                </a:solidFill>
              </a:rPr>
              <a:t>   </a:t>
            </a:r>
            <a:r>
              <a:rPr lang="ru-RU" sz="1200" b="1" dirty="0">
                <a:solidFill>
                  <a:schemeClr val="tx1"/>
                </a:solidFill>
              </a:rPr>
              <a:t>Квалификация </a:t>
            </a:r>
            <a:r>
              <a:rPr lang="ru-RU" sz="1200" b="1" dirty="0" smtClean="0">
                <a:solidFill>
                  <a:schemeClr val="tx1"/>
                </a:solidFill>
              </a:rPr>
              <a:t>выпускника</a:t>
            </a:r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Техник</a:t>
            </a:r>
          </a:p>
          <a:p>
            <a:r>
              <a:rPr lang="ru-RU" sz="1200" i="1" dirty="0" smtClean="0">
                <a:solidFill>
                  <a:schemeClr val="tx1"/>
                </a:solidFill>
              </a:rPr>
              <a:t>                                                   </a:t>
            </a:r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 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5813" y="2366682"/>
            <a:ext cx="5827058" cy="41865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34472" y="1896035"/>
            <a:ext cx="8328213" cy="4903694"/>
          </a:xfrm>
          <a:prstGeom prst="rect">
            <a:avLst/>
          </a:prstGeom>
        </p:spPr>
      </p:pic>
      <p:cxnSp>
        <p:nvCxnSpPr>
          <p:cNvPr id="12" name="Прямая со стрелкой 11"/>
          <p:cNvCxnSpPr/>
          <p:nvPr/>
        </p:nvCxnSpPr>
        <p:spPr>
          <a:xfrm flipV="1">
            <a:off x="3908612" y="3550024"/>
            <a:ext cx="4993341" cy="7530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4069976" y="4957482"/>
            <a:ext cx="4482354" cy="5378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021106" y="3290047"/>
            <a:ext cx="5620870" cy="537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092824" y="3836894"/>
            <a:ext cx="5629835" cy="3496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635761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3405" y="1748757"/>
            <a:ext cx="9574305" cy="48441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Методические рекомендации по разработке рабочих программ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учебных </a:t>
            </a:r>
            <a:r>
              <a:rPr lang="ru-RU" sz="2400" b="1" u="sng" dirty="0">
                <a:solidFill>
                  <a:schemeClr val="tx1"/>
                </a:solidFill>
              </a:rPr>
              <a:t>дисциплин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по профессиям и специальностям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среднего профессионального </a:t>
            </a:r>
            <a:r>
              <a:rPr lang="ru-RU" sz="2400" b="1" dirty="0" smtClean="0">
                <a:solidFill>
                  <a:schemeClr val="tx1"/>
                </a:solidFill>
              </a:rPr>
              <a:t>образования</a:t>
            </a: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2.Рабочая программа учебной дисциплины </a:t>
            </a:r>
            <a:r>
              <a:rPr lang="ru-RU" sz="2400" dirty="0" smtClean="0">
                <a:solidFill>
                  <a:schemeClr val="tx1"/>
                </a:solidFill>
              </a:rPr>
              <a:t>должна/</a:t>
            </a:r>
            <a:r>
              <a:rPr lang="ru-RU" sz="2400" dirty="0" smtClean="0">
                <a:solidFill>
                  <a:srgbClr val="FF0000"/>
                </a:solidFill>
              </a:rPr>
              <a:t>может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содержать:</a:t>
            </a:r>
          </a:p>
          <a:p>
            <a:r>
              <a:rPr lang="ru-RU" sz="2400" dirty="0">
                <a:solidFill>
                  <a:schemeClr val="tx1"/>
                </a:solidFill>
              </a:rPr>
              <a:t>- </a:t>
            </a:r>
            <a:r>
              <a:rPr lang="ru-RU" sz="2400" dirty="0">
                <a:solidFill>
                  <a:srgbClr val="FF0000"/>
                </a:solidFill>
              </a:rPr>
              <a:t>титульный лист;</a:t>
            </a:r>
          </a:p>
          <a:p>
            <a:r>
              <a:rPr lang="ru-RU" sz="2400" dirty="0">
                <a:solidFill>
                  <a:schemeClr val="tx1"/>
                </a:solidFill>
              </a:rPr>
              <a:t>- </a:t>
            </a:r>
            <a:r>
              <a:rPr lang="ru-RU" sz="2400" u="sng" dirty="0">
                <a:solidFill>
                  <a:srgbClr val="FF0000"/>
                </a:solidFill>
              </a:rPr>
              <a:t>паспорт рабочей </a:t>
            </a:r>
            <a:r>
              <a:rPr lang="ru-RU" sz="2400" u="sng" dirty="0" smtClean="0">
                <a:solidFill>
                  <a:srgbClr val="FF0000"/>
                </a:solidFill>
              </a:rPr>
              <a:t>программы/общую </a:t>
            </a:r>
            <a:r>
              <a:rPr lang="ru-RU" sz="2400" dirty="0" smtClean="0">
                <a:solidFill>
                  <a:srgbClr val="FF0000"/>
                </a:solidFill>
              </a:rPr>
              <a:t>характеристику;</a:t>
            </a:r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- </a:t>
            </a:r>
            <a:r>
              <a:rPr lang="ru-RU" sz="2400" dirty="0">
                <a:solidFill>
                  <a:srgbClr val="FF0000"/>
                </a:solidFill>
              </a:rPr>
              <a:t>структуру и содержание учебной дисциплины;</a:t>
            </a:r>
          </a:p>
          <a:p>
            <a:r>
              <a:rPr lang="ru-RU" sz="2400" dirty="0">
                <a:solidFill>
                  <a:srgbClr val="FF0000"/>
                </a:solidFill>
              </a:rPr>
              <a:t>- условия реализации 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rgbClr val="FF0000"/>
                </a:solidFill>
              </a:rPr>
              <a:t>учебной дисциплины;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solidFill>
                  <a:srgbClr val="FF0000"/>
                </a:solidFill>
              </a:rPr>
              <a:t>контроль </a:t>
            </a:r>
            <a:r>
              <a:rPr lang="ru-RU" sz="2400" dirty="0">
                <a:solidFill>
                  <a:srgbClr val="FF0000"/>
                </a:solidFill>
              </a:rPr>
              <a:t>и оценку результатов освоения учебной дисциплины</a:t>
            </a:r>
            <a:r>
              <a:rPr lang="ru-RU" sz="24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????? ЛНА образовательной организации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5801" y="174171"/>
            <a:ext cx="10809514" cy="9143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Требования образовательной организации к структуре и содержанию рабочих программ учебных предметов, дисциплин (модулей) образовательной программы СПО</a:t>
            </a:r>
          </a:p>
        </p:txBody>
      </p:sp>
    </p:spTree>
    <p:extLst>
      <p:ext uri="{BB962C8B-B14F-4D97-AF65-F5344CB8AC3E}">
        <p14:creationId xmlns:p14="http://schemas.microsoft.com/office/powerpoint/2010/main" xmlns="" val="209486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53" y="308240"/>
            <a:ext cx="8657617" cy="6134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Рабочие программы учебных дисциплин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7864" y="1215956"/>
            <a:ext cx="4367719" cy="71984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Структура рабочей программы учебной дисциплины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9653" y="2296944"/>
            <a:ext cx="3832697" cy="66026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Общая характеристика рабочей программы учебной дисциплины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19654" y="3380360"/>
            <a:ext cx="3832697" cy="6322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Структура и содержание учебной дисциплины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9653" y="4328805"/>
            <a:ext cx="3769464" cy="65053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Условия реализации учебной дисциплины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9653" y="5301578"/>
            <a:ext cx="3832697" cy="72228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Контроль и оценка результатов освоения учебной дисциплины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342417" y="1857982"/>
            <a:ext cx="9728" cy="3804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6969866" y="1215956"/>
            <a:ext cx="4314219" cy="188716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 разработке рабочей программы учебной дисциплины необходимо перенести все ПК из ФГОС СПО или раздела 4 ПОП, которые относятся к данной дисциплине, определить какие ОК будут иметь особое значение при реализации программы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969865" y="3521413"/>
            <a:ext cx="4314219" cy="104085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Формулировки ПК и ОК в соответствующем ФГОС нельзя изменять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999049" y="4979340"/>
            <a:ext cx="4285035" cy="120745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 необходимости расширения/дополнения перечня ПК следует их добавить и в раздел 4 п.4.2 после всех основных ПК с соблюдением порядкового номера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0" name="Прямая со стрелкой 19"/>
          <p:cNvCxnSpPr>
            <a:endCxn id="4" idx="1"/>
          </p:cNvCxnSpPr>
          <p:nvPr/>
        </p:nvCxnSpPr>
        <p:spPr>
          <a:xfrm>
            <a:off x="1332689" y="2626476"/>
            <a:ext cx="286964" cy="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endCxn id="5" idx="1"/>
          </p:cNvCxnSpPr>
          <p:nvPr/>
        </p:nvCxnSpPr>
        <p:spPr>
          <a:xfrm>
            <a:off x="1332689" y="3696509"/>
            <a:ext cx="2869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288911" y="4641615"/>
            <a:ext cx="330742" cy="31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7" idx="1"/>
          </p:cNvCxnSpPr>
          <p:nvPr/>
        </p:nvCxnSpPr>
        <p:spPr>
          <a:xfrm>
            <a:off x="1352145" y="5662718"/>
            <a:ext cx="26750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056388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371" y="4147457"/>
            <a:ext cx="4376058" cy="267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 smtClean="0">
                <a:solidFill>
                  <a:schemeClr val="tx1"/>
                </a:solidFill>
              </a:rPr>
              <a:t>2</a:t>
            </a:r>
            <a:r>
              <a:rPr lang="ru-RU" dirty="0">
                <a:solidFill>
                  <a:schemeClr val="tx1"/>
                </a:solidFill>
              </a:rPr>
              <a:t>.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Раздел «Структура и содержание учебной дисциплины» </a:t>
            </a:r>
            <a:r>
              <a:rPr lang="ru-RU" b="1" dirty="0" smtClean="0">
                <a:solidFill>
                  <a:schemeClr val="tx1"/>
                </a:solidFill>
              </a:rPr>
              <a:t>должен/может </a:t>
            </a:r>
            <a:r>
              <a:rPr lang="ru-RU" b="1" dirty="0">
                <a:solidFill>
                  <a:schemeClr val="tx1"/>
                </a:solidFill>
              </a:rPr>
              <a:t>со-</a:t>
            </a:r>
          </a:p>
          <a:p>
            <a:r>
              <a:rPr lang="ru-RU" b="1" dirty="0">
                <a:solidFill>
                  <a:schemeClr val="tx1"/>
                </a:solidFill>
              </a:rPr>
              <a:t>держать таблицы:</a:t>
            </a:r>
          </a:p>
          <a:p>
            <a:r>
              <a:rPr lang="ru-RU" dirty="0">
                <a:solidFill>
                  <a:schemeClr val="tx1"/>
                </a:solidFill>
              </a:rPr>
              <a:t>- объём учебной дисциплины и виды учебной работы;</a:t>
            </a:r>
          </a:p>
          <a:p>
            <a:r>
              <a:rPr lang="ru-RU" dirty="0">
                <a:solidFill>
                  <a:schemeClr val="tx1"/>
                </a:solidFill>
              </a:rPr>
              <a:t>- тематический план и содержание учебной дисциплины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67297" y="1219201"/>
            <a:ext cx="6204858" cy="56061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1. </a:t>
            </a:r>
            <a:r>
              <a:rPr lang="ru-RU" sz="1600" b="1" dirty="0">
                <a:solidFill>
                  <a:schemeClr val="tx1"/>
                </a:solidFill>
              </a:rPr>
              <a:t>Паспорт рабочей </a:t>
            </a:r>
            <a:r>
              <a:rPr lang="ru-RU" sz="1600" b="1" dirty="0" smtClean="0">
                <a:solidFill>
                  <a:schemeClr val="tx1"/>
                </a:solidFill>
              </a:rPr>
              <a:t>программы/общая характеристика </a:t>
            </a:r>
            <a:r>
              <a:rPr lang="ru-RU" sz="1600" b="1" dirty="0">
                <a:solidFill>
                  <a:schemeClr val="tx1"/>
                </a:solidFill>
              </a:rPr>
              <a:t>включает в себя</a:t>
            </a:r>
            <a:r>
              <a:rPr lang="ru-RU" sz="16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-</a:t>
            </a:r>
            <a:r>
              <a:rPr lang="ru-RU" sz="1600" dirty="0" smtClean="0">
                <a:solidFill>
                  <a:schemeClr val="tx1"/>
                </a:solidFill>
              </a:rPr>
              <a:t>Планируемые результаты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-область применения программы;</a:t>
            </a:r>
          </a:p>
          <a:p>
            <a:r>
              <a:rPr lang="ru-RU" sz="1600" dirty="0">
                <a:solidFill>
                  <a:schemeClr val="tx1"/>
                </a:solidFill>
              </a:rPr>
              <a:t>-место дисциплины в структуре ОП;</a:t>
            </a:r>
          </a:p>
          <a:p>
            <a:r>
              <a:rPr lang="ru-RU" sz="1600" dirty="0">
                <a:solidFill>
                  <a:schemeClr val="tx1"/>
                </a:solidFill>
              </a:rPr>
              <a:t>- цели и задачи дисциплины – требования к результатам освоения </a:t>
            </a:r>
            <a:r>
              <a:rPr lang="ru-RU" sz="1600" dirty="0" smtClean="0">
                <a:solidFill>
                  <a:schemeClr val="tx1"/>
                </a:solidFill>
              </a:rPr>
              <a:t>дисциплины</a:t>
            </a:r>
            <a:r>
              <a:rPr lang="ru-RU" sz="1600" dirty="0">
                <a:solidFill>
                  <a:schemeClr val="tx1"/>
                </a:solidFill>
              </a:rPr>
              <a:t>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использование </a:t>
            </a:r>
            <a:r>
              <a:rPr lang="ru-RU" sz="1600" dirty="0">
                <a:solidFill>
                  <a:schemeClr val="tx1"/>
                </a:solidFill>
              </a:rPr>
              <a:t>вариативной части ОП;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</a:t>
            </a:r>
            <a:r>
              <a:rPr lang="ru-RU" sz="1600" b="1" dirty="0" smtClean="0">
                <a:solidFill>
                  <a:schemeClr val="tx1"/>
                </a:solidFill>
              </a:rPr>
              <a:t>Область применения программы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Это часть образовательной программы……..(ППКРС,ППССЗ)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-</a:t>
            </a:r>
            <a:r>
              <a:rPr lang="ru-RU" sz="1600" b="1" dirty="0" smtClean="0">
                <a:solidFill>
                  <a:schemeClr val="tx1"/>
                </a:solidFill>
              </a:rPr>
              <a:t>Место дисциплины в структуре ОП  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(УП, ФГОС СПО, ПОП(при наличии)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</a:t>
            </a:r>
            <a:r>
              <a:rPr lang="ru-RU" sz="1600" b="1" dirty="0" smtClean="0">
                <a:solidFill>
                  <a:schemeClr val="tx1"/>
                </a:solidFill>
              </a:rPr>
              <a:t>Цели </a:t>
            </a:r>
            <a:r>
              <a:rPr lang="ru-RU" sz="1600" b="1" dirty="0">
                <a:solidFill>
                  <a:schemeClr val="tx1"/>
                </a:solidFill>
              </a:rPr>
              <a:t>и задачи дисциплины – требования к результатам освоения </a:t>
            </a:r>
            <a:r>
              <a:rPr lang="ru-RU" sz="1600" b="1" dirty="0" smtClean="0">
                <a:solidFill>
                  <a:schemeClr val="tx1"/>
                </a:solidFill>
              </a:rPr>
              <a:t>дисциплины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(должен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знать, уметь, ОК, ПК)-ФГОС СПО, ПОП(при наличии),требования работодателей, ПС.</a:t>
            </a:r>
          </a:p>
          <a:p>
            <a:r>
              <a:rPr lang="ru-RU" sz="1600" b="1" dirty="0" smtClean="0">
                <a:solidFill>
                  <a:schemeClr val="tx1"/>
                </a:solidFill>
              </a:rPr>
              <a:t>Использование </a:t>
            </a:r>
            <a:r>
              <a:rPr lang="ru-RU" sz="1600" b="1" dirty="0">
                <a:solidFill>
                  <a:schemeClr val="tx1"/>
                </a:solidFill>
              </a:rPr>
              <a:t>вариативной части ОП</a:t>
            </a:r>
            <a:r>
              <a:rPr lang="ru-RU" sz="1600" b="1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sz="1600" dirty="0">
                <a:solidFill>
                  <a:schemeClr val="tx1"/>
                </a:solidFill>
              </a:rPr>
              <a:t>Д</a:t>
            </a:r>
            <a:r>
              <a:rPr lang="ru-RU" sz="1600" dirty="0" smtClean="0">
                <a:solidFill>
                  <a:schemeClr val="tx1"/>
                </a:solidFill>
              </a:rPr>
              <a:t>олжны </a:t>
            </a:r>
            <a:r>
              <a:rPr lang="ru-RU" sz="1600" dirty="0">
                <a:solidFill>
                  <a:schemeClr val="tx1"/>
                </a:solidFill>
              </a:rPr>
              <a:t>быть раскрыты </a:t>
            </a:r>
            <a:r>
              <a:rPr lang="ru-RU" sz="1600" dirty="0" smtClean="0">
                <a:solidFill>
                  <a:schemeClr val="tx1"/>
                </a:solidFill>
              </a:rPr>
              <a:t>возможности использования </a:t>
            </a:r>
            <a:r>
              <a:rPr lang="ru-RU" sz="1600" dirty="0">
                <a:solidFill>
                  <a:schemeClr val="tx1"/>
                </a:solidFill>
              </a:rPr>
              <a:t>вариативной части ОП, определены темы и количество </a:t>
            </a:r>
            <a:r>
              <a:rPr lang="ru-RU" sz="1600" dirty="0" smtClean="0">
                <a:solidFill>
                  <a:schemeClr val="tx1"/>
                </a:solidFill>
              </a:rPr>
              <a:t>часов на </a:t>
            </a:r>
            <a:r>
              <a:rPr lang="ru-RU" sz="1600" dirty="0">
                <a:solidFill>
                  <a:schemeClr val="tx1"/>
                </a:solidFill>
              </a:rPr>
              <a:t>их изучение, обоснована необходимость включения их в рабочую </a:t>
            </a:r>
            <a:r>
              <a:rPr lang="ru-RU" sz="1600" dirty="0" smtClean="0">
                <a:solidFill>
                  <a:schemeClr val="tx1"/>
                </a:solidFill>
              </a:rPr>
              <a:t>программу. </a:t>
            </a:r>
          </a:p>
          <a:p>
            <a:endParaRPr lang="ru-RU" sz="1200" b="1" dirty="0">
              <a:solidFill>
                <a:schemeClr val="tx1"/>
              </a:solidFill>
            </a:endParaRPr>
          </a:p>
          <a:p>
            <a:endParaRPr lang="ru-RU" sz="1400" dirty="0" smtClean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5801" y="174171"/>
            <a:ext cx="10809514" cy="9143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Требования образовательной организации к структуре и содержанию рабочих программ учебных предметов, дисциплин (модулей) образовательной программы СПО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0372" y="1219202"/>
            <a:ext cx="4376058" cy="26343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Титульный лист </a:t>
            </a:r>
            <a:r>
              <a:rPr lang="ru-RU" sz="1400" dirty="0" smtClean="0">
                <a:solidFill>
                  <a:schemeClr val="tx1"/>
                </a:solidFill>
              </a:rPr>
              <a:t>должен/может </a:t>
            </a:r>
            <a:r>
              <a:rPr lang="ru-RU" sz="1400" dirty="0">
                <a:solidFill>
                  <a:schemeClr val="tx1"/>
                </a:solidFill>
              </a:rPr>
              <a:t>содержать:</a:t>
            </a:r>
          </a:p>
          <a:p>
            <a:r>
              <a:rPr lang="ru-RU" sz="1400" dirty="0">
                <a:solidFill>
                  <a:schemeClr val="tx1"/>
                </a:solidFill>
              </a:rPr>
              <a:t>- наименование ПОО( по уставу);</a:t>
            </a:r>
          </a:p>
          <a:p>
            <a:r>
              <a:rPr lang="ru-RU" sz="1400" dirty="0">
                <a:solidFill>
                  <a:schemeClr val="tx1"/>
                </a:solidFill>
              </a:rPr>
              <a:t>- наименование учебной дисциплины;</a:t>
            </a:r>
          </a:p>
          <a:p>
            <a:r>
              <a:rPr lang="ru-RU" sz="1400" dirty="0">
                <a:solidFill>
                  <a:schemeClr val="tx1"/>
                </a:solidFill>
              </a:rPr>
              <a:t>- указания по принадлежности рабочей программы дисциплины профессии/специальности;</a:t>
            </a:r>
          </a:p>
          <a:p>
            <a:r>
              <a:rPr lang="ru-RU" sz="1400" dirty="0">
                <a:solidFill>
                  <a:schemeClr val="tx1"/>
                </a:solidFill>
              </a:rPr>
              <a:t>- год разработки.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На оборотной стороне титульного листа указывается, на основе каких документов разработана рабочая программа, содержатся сведения об авторе и рецензенте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16923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837765" y="4491318"/>
            <a:ext cx="4491317" cy="17660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3523129" y="4258235"/>
            <a:ext cx="5827059" cy="58270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69974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93198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H="1" flipV="1">
            <a:off x="9484659" y="3567953"/>
            <a:ext cx="2707341" cy="18019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067077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861595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821106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439271" y="4016188"/>
            <a:ext cx="1658470" cy="190948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Варианты РП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81402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115" y="500743"/>
            <a:ext cx="5649686" cy="5464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3. УСЛОВИЯ РЕАЛИЗАЦИИ ПРОГРАММЫ ДИСЦИПЛИНЫ</a:t>
            </a:r>
          </a:p>
          <a:p>
            <a:r>
              <a:rPr lang="ru-RU" b="1" dirty="0">
                <a:solidFill>
                  <a:schemeClr val="tx1"/>
                </a:solidFill>
              </a:rPr>
              <a:t>3.1. Требования к минимальному материально-техническому обеспечению</a:t>
            </a:r>
          </a:p>
          <a:p>
            <a:r>
              <a:rPr lang="ru-RU" dirty="0">
                <a:solidFill>
                  <a:schemeClr val="tx1"/>
                </a:solidFill>
              </a:rPr>
              <a:t>Реализация программы дисциплины требует наличия учебного </a:t>
            </a:r>
            <a:r>
              <a:rPr lang="ru-RU" dirty="0" smtClean="0">
                <a:solidFill>
                  <a:schemeClr val="tx1"/>
                </a:solidFill>
              </a:rPr>
              <a:t>кабинета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3.2. Информационное обеспечение обучения</a:t>
            </a:r>
          </a:p>
          <a:p>
            <a:r>
              <a:rPr lang="ru-RU" b="1" dirty="0">
                <a:solidFill>
                  <a:schemeClr val="tx1"/>
                </a:solidFill>
              </a:rPr>
              <a:t>Перечень рекомендуемых учебных изданий, Интернет-ресурсов, дополнительной</a:t>
            </a:r>
          </a:p>
          <a:p>
            <a:r>
              <a:rPr lang="ru-RU" b="1" dirty="0">
                <a:solidFill>
                  <a:schemeClr val="tx1"/>
                </a:solidFill>
              </a:rPr>
              <a:t>литературы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89371" y="500743"/>
            <a:ext cx="4408715" cy="5464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4. КОНТРОЛЬ И ОЦЕНКА РЕЗУЛЬТАТОВ ОСВОЕНИЯ ДИСЦИПЛИНЫ</a:t>
            </a:r>
          </a:p>
          <a:p>
            <a:r>
              <a:rPr lang="ru-RU" dirty="0">
                <a:solidFill>
                  <a:schemeClr val="tx1"/>
                </a:solidFill>
              </a:rPr>
              <a:t>Контроль и оценка результатов освоения дисциплины осуществляется преподавателем</a:t>
            </a:r>
          </a:p>
          <a:p>
            <a:r>
              <a:rPr lang="ru-RU" dirty="0">
                <a:solidFill>
                  <a:srgbClr val="FF0000"/>
                </a:solidFill>
              </a:rPr>
              <a:t>в процессе проведения практических занятий и лабораторных работ, тестирования, а</a:t>
            </a:r>
          </a:p>
          <a:p>
            <a:r>
              <a:rPr lang="ru-RU" dirty="0">
                <a:solidFill>
                  <a:srgbClr val="FF0000"/>
                </a:solidFill>
              </a:rPr>
              <a:t>также выполнения обучающимися индивидуальных заданий, проектов, исследований.</a:t>
            </a:r>
          </a:p>
        </p:txBody>
      </p:sp>
    </p:spTree>
    <p:extLst>
      <p:ext uri="{BB962C8B-B14F-4D97-AF65-F5344CB8AC3E}">
        <p14:creationId xmlns:p14="http://schemas.microsoft.com/office/powerpoint/2010/main" xmlns="" val="383123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2545976" y="3890682"/>
            <a:ext cx="3630706" cy="13895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7830567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779061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691041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-116541" y="5952565"/>
            <a:ext cx="2178423" cy="74407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5880847" y="3630706"/>
            <a:ext cx="1819835" cy="25818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420605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01806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0683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340659" y="2626659"/>
            <a:ext cx="3630706" cy="17301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 flipV="1">
            <a:off x="8480612" y="3567953"/>
            <a:ext cx="2456329" cy="10399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10829365" y="4096871"/>
            <a:ext cx="1048870" cy="166743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??????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84028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683915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147638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73909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832942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766047" y="1532965"/>
            <a:ext cx="2976282" cy="42940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7989596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09260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990301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897699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872352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78854" y="0"/>
            <a:ext cx="8403771" cy="13895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Спасибо за внимание!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Вьюшкова Любовь Александровна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8(846) 334-04-71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vyushkova@cposo.ru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44071" y="1479176"/>
            <a:ext cx="10838329" cy="51707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sz="1400" b="1">
              <a:solidFill>
                <a:schemeClr val="tx1"/>
              </a:solidFill>
            </a:endParaRPr>
          </a:p>
          <a:p>
            <a:pPr algn="ctr"/>
            <a:r>
              <a:rPr lang="ru-RU" sz="1400" b="1" smtClean="0">
                <a:solidFill>
                  <a:schemeClr val="tx1"/>
                </a:solidFill>
              </a:rPr>
              <a:t>Практическое </a:t>
            </a:r>
            <a:r>
              <a:rPr lang="ru-RU" sz="1400" b="1" dirty="0">
                <a:solidFill>
                  <a:schemeClr val="tx1"/>
                </a:solidFill>
              </a:rPr>
              <a:t>занятие 1.</a:t>
            </a:r>
            <a:endParaRPr lang="ru-RU" sz="1400" dirty="0">
              <a:solidFill>
                <a:schemeClr val="tx1"/>
              </a:solidFill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 Анализ ОП, ПОП, УП, КУГ для разработки рабочих программ предметов, дисциплин, модулей</a:t>
            </a:r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 </a:t>
            </a:r>
          </a:p>
          <a:p>
            <a:r>
              <a:rPr lang="ru-RU" sz="1400" dirty="0">
                <a:solidFill>
                  <a:schemeClr val="tx1"/>
                </a:solidFill>
              </a:rPr>
              <a:t>Задание 1. Проанализируйте образовательную программу вашего ПОО, примерную образовательную программу, учебный план ПОО, примерный учебный план, календарный учебный график специальности/профессии </a:t>
            </a:r>
            <a:r>
              <a:rPr lang="ru-RU" sz="1400" u="sng" dirty="0">
                <a:solidFill>
                  <a:schemeClr val="tx1"/>
                </a:solidFill>
              </a:rPr>
              <a:t>по выбору</a:t>
            </a:r>
            <a:r>
              <a:rPr lang="ru-RU" sz="1400" dirty="0">
                <a:solidFill>
                  <a:schemeClr val="tx1"/>
                </a:solidFill>
              </a:rPr>
              <a:t>. Специальность/ профессию желательно выбирать с учетом вашей дальнейшей профессиональной деятельности. </a:t>
            </a:r>
          </a:p>
          <a:p>
            <a:r>
              <a:rPr lang="ru-RU" sz="1400" dirty="0">
                <a:solidFill>
                  <a:schemeClr val="tx1"/>
                </a:solidFill>
              </a:rPr>
              <a:t>Заполните таблицы, пропишите образовательные результаты(3-4результата).</a:t>
            </a:r>
          </a:p>
          <a:p>
            <a:r>
              <a:rPr lang="ru-RU" sz="1400" dirty="0">
                <a:solidFill>
                  <a:schemeClr val="tx1"/>
                </a:solidFill>
              </a:rPr>
              <a:t> </a:t>
            </a:r>
          </a:p>
          <a:p>
            <a:r>
              <a:rPr lang="ru-RU" sz="1400" dirty="0">
                <a:solidFill>
                  <a:schemeClr val="tx1"/>
                </a:solidFill>
              </a:rPr>
              <a:t>Для выполнения задания используйте:</a:t>
            </a:r>
          </a:p>
          <a:p>
            <a:r>
              <a:rPr lang="ru-RU" sz="1400" dirty="0">
                <a:solidFill>
                  <a:schemeClr val="tx1"/>
                </a:solidFill>
              </a:rPr>
              <a:t>- Бот «Навигатор ФГОС СПО (СПО ЛАБ)» </a:t>
            </a:r>
          </a:p>
          <a:p>
            <a:r>
              <a:rPr lang="ru-RU" sz="1400" dirty="0">
                <a:solidFill>
                  <a:schemeClr val="tx1"/>
                </a:solidFill>
              </a:rPr>
              <a:t>-Сайт ПОО</a:t>
            </a:r>
            <a:r>
              <a:rPr lang="ru-RU" sz="1200" dirty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Практическое </a:t>
            </a:r>
            <a:r>
              <a:rPr lang="ru-RU" sz="1200" b="1" dirty="0">
                <a:solidFill>
                  <a:schemeClr val="tx1"/>
                </a:solidFill>
              </a:rPr>
              <a:t>занятие 2.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 Анализ РП дисциплины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 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400" b="1" dirty="0">
                <a:solidFill>
                  <a:schemeClr val="tx1"/>
                </a:solidFill>
              </a:rPr>
              <a:t>Задание 1. </a:t>
            </a:r>
            <a:r>
              <a:rPr lang="ru-RU" sz="1400" dirty="0">
                <a:solidFill>
                  <a:schemeClr val="tx1"/>
                </a:solidFill>
              </a:rPr>
              <a:t>Проанализируйте ФГОС СПО, образовательную программу ПОО, примерную образовательную программу, учебный план ПОО, примерный учебный план, примерный календарный учебный график, рабочую программу дисциплины, примерную рабочую программу</a:t>
            </a:r>
            <a:r>
              <a:rPr lang="ru-RU" sz="1400" b="1" dirty="0">
                <a:solidFill>
                  <a:schemeClr val="tx1"/>
                </a:solidFill>
              </a:rPr>
              <a:t> дисциплины</a:t>
            </a:r>
            <a:r>
              <a:rPr lang="ru-RU" sz="1400" dirty="0">
                <a:solidFill>
                  <a:schemeClr val="tx1"/>
                </a:solidFill>
              </a:rPr>
              <a:t> по специальности/профессии </a:t>
            </a:r>
            <a:r>
              <a:rPr lang="ru-RU" sz="1400" u="sng" dirty="0">
                <a:solidFill>
                  <a:schemeClr val="tx1"/>
                </a:solidFill>
              </a:rPr>
              <a:t>по выбору</a:t>
            </a:r>
            <a:r>
              <a:rPr lang="ru-RU" sz="1400" dirty="0">
                <a:solidFill>
                  <a:schemeClr val="tx1"/>
                </a:solidFill>
              </a:rPr>
              <a:t>. Заполните шаблон рабочей программы дисциплины. Специальность/ профессию желательно выбирать с учетом вашей дальнейшей профессиональной деятельности.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Задание 2. </a:t>
            </a:r>
            <a:r>
              <a:rPr lang="ru-RU" sz="1400" dirty="0">
                <a:solidFill>
                  <a:schemeClr val="tx1"/>
                </a:solidFill>
              </a:rPr>
              <a:t>Проанализируйте планируемые результаты, ОК, ПК, знания умения, навыки. (3-4 образовательных результата)</a:t>
            </a:r>
          </a:p>
          <a:p>
            <a:r>
              <a:rPr lang="ru-RU" sz="1400" dirty="0">
                <a:solidFill>
                  <a:schemeClr val="tx1"/>
                </a:solidFill>
              </a:rPr>
              <a:t> </a:t>
            </a:r>
          </a:p>
          <a:p>
            <a:r>
              <a:rPr lang="ru-RU" sz="1400" dirty="0">
                <a:solidFill>
                  <a:schemeClr val="tx1"/>
                </a:solidFill>
              </a:rPr>
              <a:t>Для выполнения задания используйте:</a:t>
            </a:r>
          </a:p>
          <a:p>
            <a:r>
              <a:rPr lang="ru-RU" sz="1400" dirty="0">
                <a:solidFill>
                  <a:schemeClr val="tx1"/>
                </a:solidFill>
              </a:rPr>
              <a:t>- Бот «Навигатор ФГОС СПО (СПО ЛАБ)»</a:t>
            </a:r>
          </a:p>
          <a:p>
            <a:r>
              <a:rPr lang="ru-RU" sz="1400" dirty="0">
                <a:solidFill>
                  <a:schemeClr val="tx1"/>
                </a:solidFill>
              </a:rPr>
              <a:t>-Сайт ПОО</a:t>
            </a:r>
          </a:p>
          <a:p>
            <a:r>
              <a:rPr lang="ru-RU" dirty="0"/>
              <a:t> 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06758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5384</TotalTime>
  <Words>3146</Words>
  <Application>Microsoft Office PowerPoint</Application>
  <PresentationFormat>Произвольный</PresentationFormat>
  <Paragraphs>324</Paragraphs>
  <Slides>104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104</vt:i4>
      </vt:variant>
    </vt:vector>
  </HeadingPairs>
  <TitlesOfParts>
    <vt:vector size="105" baseType="lpstr">
      <vt:lpstr>Тема Office</vt:lpstr>
      <vt:lpstr> Курсы повышения квалификации Дополнительная профессиональная программа   Технология разработки рабочих программ учебных предметов, дисциплин (модулей) образовательных программ среднего профессионального образования Вьюшкова Любовь Александровна методист отдела образовательных программ и технологий ЦПО Самарской области </vt:lpstr>
      <vt:lpstr>Государственная политика в сфере образования</vt:lpstr>
      <vt:lpstr>Государственная политика в сфере образования</vt:lpstr>
      <vt:lpstr> Нормативно-правовые документы, регламентирующие деятельность образовательной организации по реализации образовательных программ СПО</vt:lpstr>
      <vt:lpstr> Нормативно-правовые документы, регламентирующие деятельность образовательной организации по реализации образовательных программ СПО</vt:lpstr>
      <vt:lpstr>Нормативно-правовые документы, регламентирующие деятельность образовательной организации по реализации образовательных программ СПО</vt:lpstr>
      <vt:lpstr> Нормативно-правовые документы, регламентирующие деятельность образовательной организации по реализации образовательных программ СПО</vt:lpstr>
      <vt:lpstr> Нормативно-правовые документы, регламентирующие деятельность образовательной организации по реализации образовательных программ СПО</vt:lpstr>
      <vt:lpstr> Нормативно-правовые документы, регламентирующие деятельность образовательной организации по реализации образовательных программ СПО</vt:lpstr>
      <vt:lpstr> Нормативно-правовые документы, регламентирующие деятельность образовательной организации по реализации образовательных программ СПО</vt:lpstr>
      <vt:lpstr>Слайд 11</vt:lpstr>
      <vt:lpstr> Нормативно-правовые документы, регламентирующие деятельность образовательной организации по реализации образовательных программ СПО</vt:lpstr>
      <vt:lpstr>Слайд 13</vt:lpstr>
      <vt:lpstr>Слайд 14</vt:lpstr>
      <vt:lpstr> Нормативно-правовые документы, регламентирующие деятельность образовательной организации по реализации образовательных программ СПО</vt:lpstr>
      <vt:lpstr>Слайд 16</vt:lpstr>
      <vt:lpstr>Слайд 17</vt:lpstr>
      <vt:lpstr>Слайд 18</vt:lpstr>
      <vt:lpstr>Слайд 19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Педагогическая деятельность по проектированию и реализации образовательного процесса в СПО</vt:lpstr>
      <vt:lpstr>Слайд 48</vt:lpstr>
      <vt:lpstr>Слайд 49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Слайд 52</vt:lpstr>
      <vt:lpstr>Слайд 53</vt:lpstr>
      <vt:lpstr>Слайд 54</vt:lpstr>
      <vt:lpstr>Слайд 55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Педагогическая деятельность по проектированию и реализации образовательного процесса в СПО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Валерьевна Сарокваша</dc:creator>
  <cp:lastModifiedBy>Любовь</cp:lastModifiedBy>
  <cp:revision>400</cp:revision>
  <cp:lastPrinted>2023-04-07T05:37:39Z</cp:lastPrinted>
  <dcterms:created xsi:type="dcterms:W3CDTF">2023-03-01T06:37:05Z</dcterms:created>
  <dcterms:modified xsi:type="dcterms:W3CDTF">2026-03-22T08:41:12Z</dcterms:modified>
</cp:coreProperties>
</file>