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42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392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748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3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73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48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3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8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2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0775-35C6-41A6-B20A-5A7975E4DD75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6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0775-35C6-41A6-B20A-5A7975E4DD75}" type="datetimeFigureOut">
              <a:rPr lang="ru-RU" smtClean="0"/>
              <a:t>21.12.2022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5DB8-9B87-4142-86E8-AC19859E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40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00" dirty="0"/>
              <a:t>региональных рабочих групп по разработке проектов прикладных модулей, обновлению содержания и методического обеспечения рабочих программ общеобразовательных дисциплин с учетом осваиваемой обучающимися профессии / специальности</a:t>
            </a:r>
            <a:br>
              <a:rPr lang="ru-RU" sz="900" dirty="0"/>
            </a:br>
            <a:r>
              <a:rPr lang="ru-RU" sz="900" dirty="0"/>
              <a:t> </a:t>
            </a:r>
            <a:br>
              <a:rPr lang="ru-RU" sz="900" dirty="0"/>
            </a:br>
            <a:r>
              <a:rPr lang="ru-RU" sz="900" dirty="0"/>
              <a:t> </a:t>
            </a:r>
            <a:br>
              <a:rPr lang="ru-RU" sz="900" dirty="0"/>
            </a:br>
            <a:r>
              <a:rPr lang="ru-RU" sz="900" dirty="0"/>
              <a:t>Предметная область «Естественные науки»: </a:t>
            </a:r>
            <a:br>
              <a:rPr lang="ru-RU" sz="900" dirty="0"/>
            </a:br>
            <a:r>
              <a:rPr lang="ru-RU" sz="900" dirty="0"/>
              <a:t>учебный предмет «Химия».</a:t>
            </a:r>
            <a:br>
              <a:rPr lang="ru-RU" sz="900" dirty="0"/>
            </a:br>
            <a:r>
              <a:rPr lang="ru-RU" sz="900" dirty="0"/>
              <a:t>Руководитель группы: </a:t>
            </a:r>
            <a:r>
              <a:rPr lang="ru-RU" sz="900" dirty="0" err="1"/>
              <a:t>Исхакова</a:t>
            </a:r>
            <a:r>
              <a:rPr lang="ru-RU" sz="900" dirty="0"/>
              <a:t> </a:t>
            </a:r>
            <a:r>
              <a:rPr lang="ru-RU" sz="900" dirty="0" err="1"/>
              <a:t>Гулия</a:t>
            </a:r>
            <a:r>
              <a:rPr lang="ru-RU" sz="900" dirty="0"/>
              <a:t> </a:t>
            </a:r>
            <a:r>
              <a:rPr lang="ru-RU" sz="900" dirty="0" err="1"/>
              <a:t>Минсагировна</a:t>
            </a:r>
            <a:r>
              <a:rPr lang="ru-RU" sz="900" dirty="0"/>
              <a:t>, государственное бюджетное профессиональное образовательное учреждение Самарской области «Самарский техникум кулинарного искусства», заместитель директора по УМР.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06669" y="1443841"/>
            <a:ext cx="1112226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Региональные рабочие группы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разработке проектов прикладных модулей, обновлению содержания и методического обеспечения рабочих программ общеобразовательных дисциплин с учетом осваиваемой обучающимися профессии / специальности</a:t>
            </a:r>
            <a:endParaRPr lang="ru-RU" sz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Предметная область «Естественные науки»: </a:t>
            </a:r>
            <a:endParaRPr lang="ru-RU" sz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учебный предмет «Химия».</a:t>
            </a:r>
            <a:endParaRPr lang="ru-RU" sz="12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Руководитель группы: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Исхакова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Гулия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Минсагировна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государственное бюджетное профессиональное образовательное учреждение Самарской области «Самарский техникум кулинарного искусства», заместитель директора по УМР.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21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декабр</a:t>
            </a:r>
            <a:r>
              <a:rPr lang="ru-RU" sz="16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2022 года</a:t>
            </a:r>
            <a:endParaRPr lang="ru-RU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8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58000"/>
          </a:xfrm>
        </p:spPr>
      </p:pic>
      <p:sp>
        <p:nvSpPr>
          <p:cNvPr id="3" name="TextBox 2"/>
          <p:cNvSpPr txBox="1"/>
          <p:nvPr/>
        </p:nvSpPr>
        <p:spPr>
          <a:xfrm>
            <a:off x="745834" y="365125"/>
            <a:ext cx="109215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43.02.15 Поварское и кондитерское дело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4608" y="765235"/>
            <a:ext cx="1114278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общепрофессиональных дисциплин с образовательными результатами, имеющими взаимосвязь с предметными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ОР: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ОП.02 «Организация хранения и контроль запасов сырья»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Уметь: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определять наличие запасов и расход продуктов;   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оценивать условия хранения и состояние   продуктов и запасов; 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инструктажи по безопасности    хранения пищевых продуктов;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решения по организации процессов контроля расхода и хранения продуктов;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оформлять технологическую документацию и документацию по контролю расхода и хранения продуктов, в том числе с использованием специализированного программного     обеспечения.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Знать: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ассортимент и характеристики основных групп продовольственных товаров;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требования к качеству сырья и продуктов;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хранения, упаковки, транспортирования и реализации различных видов продовольственных продуктов;          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контроля качества продуктов при хранении;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и формы инструктирования персонала по безопасности хранения пищевых продуктов;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складских помещений и требования к ним;</a:t>
            </a:r>
          </a:p>
          <a:p>
            <a:pPr lvl="0"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контроля сохранности и расхода   продуктов на производствах питания;         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способы обеспечения правильной сохранности запасов и расхода продуктов на производстве. </a:t>
            </a:r>
          </a:p>
        </p:txBody>
      </p:sp>
    </p:spTree>
    <p:extLst>
      <p:ext uri="{BB962C8B-B14F-4D97-AF65-F5344CB8AC3E}">
        <p14:creationId xmlns:p14="http://schemas.microsoft.com/office/powerpoint/2010/main" val="29375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73" y="-21737"/>
            <a:ext cx="12253546" cy="6858000"/>
          </a:xfrm>
        </p:spPr>
      </p:pic>
      <p:sp>
        <p:nvSpPr>
          <p:cNvPr id="3" name="TextBox 2"/>
          <p:cNvSpPr txBox="1"/>
          <p:nvPr/>
        </p:nvSpPr>
        <p:spPr>
          <a:xfrm>
            <a:off x="254977" y="144831"/>
            <a:ext cx="1147396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профессиональных модулей (МДК) с образовательными результатами, имеющими взаимосвязь с предметными </a:t>
            </a: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ОР: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 02. Организация и ведение процессов приготовления, оформления и подготовки к реализации горячих блюд, кулинарных изделий, закусок сложного ассортимента с учетом потребностей различных категорий потребителей, видов и форм обслуживания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 2.3 Осуществлять приготовление, непродолжительное хранение горячих соусов сложного ассортимента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ПК. 2.5 Осуществлять приготовление, творческое оформление и подготовку к реализации горячих блюд из яиц, творога, сыра, муки сложного ассортимента с учетом потребностей различных категорий потребителей, видов и форм обслуживания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 2.8 Осуществлять разработку, адаптацию рецептур горячих блюд, кулинарных изделий, закусок в том числе авторских, брендовых, региональных с учетом потребностей различных категорий потребителей, видов и форм обслуживания</a:t>
            </a:r>
          </a:p>
          <a:p>
            <a:pPr algn="just"/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практической деятельности: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разработке ассортимента горячей кулинарной продукции с учетом потребностей различных категорий потребителей, видов и форм обслуживания;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разработке, адаптации рецептур с учетом взаимозаменяемости сырья, продуктов, изменения выхода продукции, вида и формы обслуживания;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подборе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технологическими требованиями, оценке качества, безопасности продуктов, полуфабрикатов, приготовлении различными методами, творческом оформлении, эстетичной подаче горячих блюд, кулинарных изделий, закусок сложного ассортимента, в том числе авторских, брендовых, региональных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упаковке, хранении готовой продукции с учетом требований к безопасности;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контроле качества и безопасности готовой кулинарной продукции;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контроле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хранения и расхода продуктов.</a:t>
            </a:r>
          </a:p>
          <a:p>
            <a:pPr algn="just"/>
            <a:endPara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3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334108" y="365125"/>
            <a:ext cx="1150033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Уметь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разрабатывать, изменять ассортимент, разрабатывать и адаптировать рецептуры горячей кулинарной продукции в соответствии с изменением спроса, с учетом потребностей различных категорий потребителей, видов и форм обслуживания;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обеспечивать наличие, контролировать хранение и рациональное использование сырья, продуктов и материалов с учетом нормативов, требований к безопасности;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оценивать их качество и соответствие технологическим требованиям;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применять, комбинировать различные способы приготовления, творческого оформления и подачи супов, горячих блюд, кулинарных изделий, закусок сложного ассортимента, в том числе авторских, брендовых, региональных;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организовывать их упаковку на вынос, хранение с учетом требований к безопасности готовой продукции;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правила сочетаемости, взаимозаменяемости основного сырья и дополнительных ингредиентов, применения ароматических веществ.</a:t>
            </a:r>
          </a:p>
          <a:p>
            <a:pPr algn="just"/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Знать</a:t>
            </a: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требования охраны труда, пожарной безопасности и производственной санитарии в организации питания;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ассортимент, требования к качеству, условия и сроки хранения супов, соусов, горячих блюд, кулинарных изделий, закусок сложного ассортимента, в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авторских, брендовых, региональных;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рецептуры, современные методы приготовления, варианты оформления и подачи супов, горячих блюд, кулинарных изделий, закусок сложного ассортимента, в том числе авторских, брендовых, региональных;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актуальные направления в приготовлении горячей кулинарной продукции;</a:t>
            </a: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способы сокращения потерь и сохранения пищевой ценности продуктов при приготовлении горячей кулинарной продукции.</a:t>
            </a:r>
          </a:p>
        </p:txBody>
      </p:sp>
    </p:spTree>
    <p:extLst>
      <p:ext uri="{BB962C8B-B14F-4D97-AF65-F5344CB8AC3E}">
        <p14:creationId xmlns:p14="http://schemas.microsoft.com/office/powerpoint/2010/main" val="42479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338" y="0"/>
            <a:ext cx="12262338" cy="6858000"/>
          </a:xfrm>
        </p:spPr>
      </p:pic>
      <p:sp>
        <p:nvSpPr>
          <p:cNvPr id="7" name="TextBox 6"/>
          <p:cNvSpPr txBox="1"/>
          <p:nvPr/>
        </p:nvSpPr>
        <p:spPr>
          <a:xfrm>
            <a:off x="597877" y="668215"/>
            <a:ext cx="111310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предметных результатов ФГОС СОО, имеющих взаимосвязь с ОР ФГОС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СПО: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применять правила систематической международной  номенклатуры  как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различения и идентификации веществ по их составу и строению;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использовать знания о составе, строении и химических свойствах веществ д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безопасного применения в практической деятельности;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владеть  правилами  и  приемами  безопасной  работы  с  химическими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веществами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владеть правилами  безопасного  обращения  с  едкими,  горючими  и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токсичными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веществами,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критически  оценивать  и  интерпретировать  химическую  информацию,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содержащуюся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сообщениях  средств  массовой  информации,  ресурсах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Интернета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научно-популярных  статьях  с  точки  зрения  естественно-научной корректности  в  целях  выявления  ошибочных  суждений  и 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собственной позиции.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9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59424" y="365125"/>
            <a:ext cx="1069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разделов/тем и рабочей программе по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предмету: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3.1. Органическая химия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3.1.3. Кислородосодержащие органические вещества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3.1.4. Азотсодержащие органические вещества</a:t>
            </a:r>
          </a:p>
        </p:txBody>
      </p:sp>
    </p:spTree>
    <p:extLst>
      <p:ext uri="{BB962C8B-B14F-4D97-AF65-F5344CB8AC3E}">
        <p14:creationId xmlns:p14="http://schemas.microsoft.com/office/powerpoint/2010/main" val="272754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679" y="1242707"/>
            <a:ext cx="7106642" cy="437258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41295" y="434584"/>
            <a:ext cx="9795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профессионально-ориентированных заданий:</a:t>
            </a:r>
          </a:p>
        </p:txBody>
      </p:sp>
    </p:spTree>
    <p:extLst>
      <p:ext uri="{BB962C8B-B14F-4D97-AF65-F5344CB8AC3E}">
        <p14:creationId xmlns:p14="http://schemas.microsoft.com/office/powerpoint/2010/main" val="10190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58261" y="1455648"/>
            <a:ext cx="11711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сдачи: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04.01.23.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Присылать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 на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sayamova@cposo.ru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 письма указать: Онлайн-школа ПР4_ФИО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слушателя_наименование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ПОО_дата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проведения занятия онлайн школы.</a:t>
            </a:r>
            <a:endParaRPr lang="ru-RU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65992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5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960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70" y="931985"/>
            <a:ext cx="11113476" cy="467750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78167" y="241591"/>
            <a:ext cx="615623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Электронный методический кабинет ЦПО</a:t>
            </a:r>
            <a:endParaRPr lang="ru-RU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51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9645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08" y="1063869"/>
            <a:ext cx="11201400" cy="46423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8408" y="365125"/>
            <a:ext cx="1120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 сдать до 04.01.2023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88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20566" y="365125"/>
            <a:ext cx="11350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надо сделать?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3562" y="1099039"/>
            <a:ext cx="108848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Ознакомиться с нормативно-методической базой: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среднего общего образования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предметные результаты освоения ООП – Химия 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(с. 146 Выпускник на базовом уровне научится:</a:t>
            </a:r>
          </a:p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148 Выпускник на углубленном уровне научится:);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Федеральный государственный образовательный стандарт среднего общего образования от 11.12.2020  (с. 28-29 Требования к предметным результатам освоения базового и углубленного уровней);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Методика преподавания по общеобразовательным (обязательным) дисциплинам;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Рабочая программа «Астрономия».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492369" y="773723"/>
            <a:ext cx="110255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Начать работу с нормативно-методической базой вашей профессии/специальности:</a:t>
            </a:r>
          </a:p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Рабочая программа предмета «Химия» для вашей профессии/специальности;</a:t>
            </a:r>
          </a:p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ФГОС СПО вашей профессии/специальности;</a:t>
            </a:r>
          </a:p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Рабочие программы общепрофессиональных дисциплин и профессиональных модулей.</a:t>
            </a: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3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87662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442" y="913706"/>
            <a:ext cx="7506748" cy="469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94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905608" y="688875"/>
            <a:ext cx="10023231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 таблицу (столбец 3) вносятся предметные образовательные результаты ФГОС СОО из примерной рабочей программы по общеобразовательной дисциплине и/или из ПООП СОО. </a:t>
            </a:r>
            <a:endParaRPr lang="ru-RU" sz="14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Обращаем внимание, что в столбец 3 вносятся только </a:t>
            </a:r>
            <a:r>
              <a:rPr lang="ru-R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 предметные ОР, которые обеспечат преемственность между содержанием общеобразовательного учебного предмета и содержанием дисциплин общепрофессионального цикла и профессиональных модулей (МДК) по конкретной специальности/профессии.</a:t>
            </a:r>
            <a:endParaRPr lang="ru-RU" sz="1400" b="1" u="sng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5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38200" y="767144"/>
            <a:ext cx="105156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Столбцы 1 и 2 заполняются на основе анализа ФГОС СПО, а также исходя из  рекомендаций педагогов профессионального цикла ООП СПО. В столбцы 1 и 2 вносятся только </a:t>
            </a:r>
            <a:r>
              <a:rPr lang="ru-R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 дисциплины общепрофессионального цикла, ПМ (МДК) и только те их образовательные результаты, которые могут стать ориентиром для определения профессионально-ориентированного содержания по учебному предмету. </a:t>
            </a:r>
            <a:endParaRPr lang="ru-RU" sz="1400" b="1" u="sng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Обращаем внимание, что в столбцах 1 и 2 могут быть отражены ОР, указанные в ФГОС СПО/ПООП, а также те, которые введены в вариативную часть ООП по результатам сопоставления ФГОС СПО и требований рынка труда. </a:t>
            </a:r>
            <a:endParaRPr lang="ru-RU" sz="1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606669" y="644051"/>
            <a:ext cx="10972800" cy="232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ПК, указанные в таблице,  впоследствии должны найти отражение в разделе 3 СОДЕРЖАНИЕ И ТЕМАТИЧЕСКИЙ ПЛАН УЧЕБНОГО ПРЕДМЕТА, в графе «Код образовательного результата ФГОС СПО»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строке «Варианты профессионально-ориентированных заданий» необходимо сформулировать варианты заданий, использование которых возможно на учебных занятиях, а также для включения в ФОС по текущей и итоговой аттестации по предмету. 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Варианты профессионально-ориентированных заданий обеспечат смысловое/содержательное наполнение раздела 3 СОДЕРЖАНИЕ И ТЕМАТИЧЕСКИЙ ПЛАН УЧЕБНОГО ПРЕДМЕТА. 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8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1020</Words>
  <Application>Microsoft Office PowerPoint</Application>
  <PresentationFormat>Широкоэкранный</PresentationFormat>
  <Paragraphs>98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региональных рабочих групп по разработке проектов прикладных модулей, обновлению содержания и методического обеспечения рабочих программ общеобразовательных дисциплин с учетом осваиваемой обучающимися профессии / специальности     Предметная область «Естественные науки»:  учебный предмет «Химия». Руководитель группы: Исхакова Гулия Минсагировна, государственное бюджетное профессиональное образовательное учреждение Самарской области «Самарский техникум кулинарного искусства», заместитель директора по УМР.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региональных рабочих групп по разработке проектов прикладных модулей, обновлению содержания и методического обеспечения рабочих программ общеобразовательных дисциплин с учетом осваиваемой обучающимися профессии / специальности     Предметная область «Естественные науки»:  учебный предмет «Химия». Руководитель группы: Исхакова Гулия Минсагировна, государственное бюджетное профессиональное образовательное учреждение Самарской области «Самарский техникум кулинарного искусства», заместитель директора по УМР.</dc:title>
  <dc:creator>user</dc:creator>
  <cp:lastModifiedBy>Учетная запись Майкрософт</cp:lastModifiedBy>
  <cp:revision>23</cp:revision>
  <dcterms:created xsi:type="dcterms:W3CDTF">2022-04-18T16:58:23Z</dcterms:created>
  <dcterms:modified xsi:type="dcterms:W3CDTF">2022-12-21T10:26:54Z</dcterms:modified>
</cp:coreProperties>
</file>