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sldIdLst>
    <p:sldId id="270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7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6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9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8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6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9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7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1" indent="0">
              <a:buNone/>
              <a:defRPr sz="3600" b="1"/>
            </a:lvl2pPr>
            <a:lvl3pPr marL="1632769" indent="0">
              <a:buNone/>
              <a:defRPr sz="3200" b="1"/>
            </a:lvl3pPr>
            <a:lvl4pPr marL="2449148" indent="0">
              <a:buNone/>
              <a:defRPr sz="2900" b="1"/>
            </a:lvl4pPr>
            <a:lvl5pPr marL="3265535" indent="0">
              <a:buNone/>
              <a:defRPr sz="2900" b="1"/>
            </a:lvl5pPr>
            <a:lvl6pPr marL="4081916" indent="0">
              <a:buNone/>
              <a:defRPr sz="2900" b="1"/>
            </a:lvl6pPr>
            <a:lvl7pPr marL="4898297" indent="0">
              <a:buNone/>
              <a:defRPr sz="2900" b="1"/>
            </a:lvl7pPr>
            <a:lvl8pPr marL="5714677" indent="0">
              <a:buNone/>
              <a:defRPr sz="2900" b="1"/>
            </a:lvl8pPr>
            <a:lvl9pPr marL="6531066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6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1" indent="0">
              <a:buNone/>
              <a:defRPr sz="3600" b="1"/>
            </a:lvl2pPr>
            <a:lvl3pPr marL="1632769" indent="0">
              <a:buNone/>
              <a:defRPr sz="3200" b="1"/>
            </a:lvl3pPr>
            <a:lvl4pPr marL="2449148" indent="0">
              <a:buNone/>
              <a:defRPr sz="2900" b="1"/>
            </a:lvl4pPr>
            <a:lvl5pPr marL="3265535" indent="0">
              <a:buNone/>
              <a:defRPr sz="2900" b="1"/>
            </a:lvl5pPr>
            <a:lvl6pPr marL="4081916" indent="0">
              <a:buNone/>
              <a:defRPr sz="2900" b="1"/>
            </a:lvl6pPr>
            <a:lvl7pPr marL="4898297" indent="0">
              <a:buNone/>
              <a:defRPr sz="2900" b="1"/>
            </a:lvl7pPr>
            <a:lvl8pPr marL="5714677" indent="0">
              <a:buNone/>
              <a:defRPr sz="2900" b="1"/>
            </a:lvl8pPr>
            <a:lvl9pPr marL="6531066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63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5" y="2152653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81" indent="0">
              <a:buNone/>
              <a:defRPr sz="2100"/>
            </a:lvl2pPr>
            <a:lvl3pPr marL="1632769" indent="0">
              <a:buNone/>
              <a:defRPr sz="1800"/>
            </a:lvl3pPr>
            <a:lvl4pPr marL="2449148" indent="0">
              <a:buNone/>
              <a:defRPr sz="1600"/>
            </a:lvl4pPr>
            <a:lvl5pPr marL="3265535" indent="0">
              <a:buNone/>
              <a:defRPr sz="1600"/>
            </a:lvl5pPr>
            <a:lvl6pPr marL="4081916" indent="0">
              <a:buNone/>
              <a:defRPr sz="1600"/>
            </a:lvl6pPr>
            <a:lvl7pPr marL="4898297" indent="0">
              <a:buNone/>
              <a:defRPr sz="1600"/>
            </a:lvl7pPr>
            <a:lvl8pPr marL="5714677" indent="0">
              <a:buNone/>
              <a:defRPr sz="1600"/>
            </a:lvl8pPr>
            <a:lvl9pPr marL="6531066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9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81" indent="0">
              <a:buNone/>
              <a:defRPr sz="5000"/>
            </a:lvl2pPr>
            <a:lvl3pPr marL="1632769" indent="0">
              <a:buNone/>
              <a:defRPr sz="4300"/>
            </a:lvl3pPr>
            <a:lvl4pPr marL="2449148" indent="0">
              <a:buNone/>
              <a:defRPr sz="3600"/>
            </a:lvl4pPr>
            <a:lvl5pPr marL="3265535" indent="0">
              <a:buNone/>
              <a:defRPr sz="3600"/>
            </a:lvl5pPr>
            <a:lvl6pPr marL="4081916" indent="0">
              <a:buNone/>
              <a:defRPr sz="3600"/>
            </a:lvl6pPr>
            <a:lvl7pPr marL="4898297" indent="0">
              <a:buNone/>
              <a:defRPr sz="3600"/>
            </a:lvl7pPr>
            <a:lvl8pPr marL="5714677" indent="0">
              <a:buNone/>
              <a:defRPr sz="3600"/>
            </a:lvl8pPr>
            <a:lvl9pPr marL="6531066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81" indent="0">
              <a:buNone/>
              <a:defRPr sz="2100"/>
            </a:lvl2pPr>
            <a:lvl3pPr marL="1632769" indent="0">
              <a:buNone/>
              <a:defRPr sz="1800"/>
            </a:lvl3pPr>
            <a:lvl4pPr marL="2449148" indent="0">
              <a:buNone/>
              <a:defRPr sz="1600"/>
            </a:lvl4pPr>
            <a:lvl5pPr marL="3265535" indent="0">
              <a:buNone/>
              <a:defRPr sz="1600"/>
            </a:lvl5pPr>
            <a:lvl6pPr marL="4081916" indent="0">
              <a:buNone/>
              <a:defRPr sz="1600"/>
            </a:lvl6pPr>
            <a:lvl7pPr marL="4898297" indent="0">
              <a:buNone/>
              <a:defRPr sz="1600"/>
            </a:lvl7pPr>
            <a:lvl8pPr marL="5714677" indent="0">
              <a:buNone/>
              <a:defRPr sz="1600"/>
            </a:lvl8pPr>
            <a:lvl9pPr marL="6531066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74" tIns="81642" rIns="163274" bIns="81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9"/>
            <a:ext cx="16459200" cy="6788945"/>
          </a:xfrm>
          <a:prstGeom prst="rect">
            <a:avLst/>
          </a:prstGeom>
        </p:spPr>
        <p:txBody>
          <a:bodyPr vert="horz" lIns="163274" tIns="81642" rIns="163274" bIns="81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vert="horz" lIns="163274" tIns="81642" rIns="16327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vert="horz" lIns="163274" tIns="81642" rIns="16327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vert="horz" lIns="163274" tIns="81642" rIns="16327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632769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88" indent="-612288" algn="l" defTabSz="1632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22" indent="-510241" algn="l" defTabSz="1632769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59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38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722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107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86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65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255" indent="-408190" algn="l" defTabSz="1632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81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69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48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35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16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97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77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66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95301"/>
            <a:ext cx="16916400" cy="2667000"/>
          </a:xfrm>
        </p:spPr>
        <p:txBody>
          <a:bodyPr>
            <a:normAutofit/>
          </a:bodyPr>
          <a:lstStyle/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</a:t>
            </a:r>
            <a:b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  <a:b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«Самарский техникум кулинарного искусства»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4782800" cy="5067300"/>
          </a:xfrm>
        </p:spPr>
        <p:txBody>
          <a:bodyPr>
            <a:normAutofit fontScale="92500" lnSpcReduction="20000"/>
          </a:bodyPr>
          <a:lstStyle/>
          <a:p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профильной составляющей </a:t>
            </a:r>
          </a:p>
          <a:p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общеобразовательный предмет «Химия» </a:t>
            </a:r>
          </a:p>
          <a:p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программ различных профилей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Лабанова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 Николаевна, </a:t>
            </a:r>
          </a:p>
          <a:p>
            <a:pPr algn="r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«СТКИ»</a:t>
            </a:r>
          </a:p>
          <a:p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2022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48" y="190500"/>
            <a:ext cx="3311476" cy="24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13258800" cy="11430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00300"/>
            <a:ext cx="17145000" cy="746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жарке картофеля образуется румяная корочка.  Почему?</a:t>
            </a:r>
          </a:p>
          <a:p>
            <a:pPr marL="0" indent="0">
              <a:buNone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содержит крахмал, при нагревании крахмала выше 120</a:t>
            </a:r>
            <a:r>
              <a:rPr lang="ru-RU" sz="3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происходит реакция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декстринизация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расщепление.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-------------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пиродекстрины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Пиродекстрины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коричневый цвет.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6" name="Рисунок 5" descr="https://moyaokruga.ru/img/image_big/caa8daee-6026-4793-90b4-1573bd4318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113385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ecabb348c3d15b36aac8f1fd9e426b33_l-4971443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238500"/>
            <a:ext cx="477202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anceon.ru/wp-content/uploads/7/0/f/70f46042f80a54e2e19b4d15a478189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7112"/>
            <a:ext cx="4648200" cy="325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53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14630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– теоретические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66900"/>
            <a:ext cx="17221200" cy="792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каждая хозяйка квасит капусту.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Какую посуду нужно использовать? Почему?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Какой химический процесс идет при квашении капусты?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эмалированная, т.к. молочная кислота вызывает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коррозию металла.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ptoday.ru/wp-content/uploads/2019/11/kvashienaia-kapusta-s-miodom-osnovnoe-foto-recep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3390900"/>
            <a:ext cx="5715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esent5.com/presentation/3/140557583_133201923.pdf-img/140557583_133201923.pdf-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76" y="5753100"/>
            <a:ext cx="8229600" cy="426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biometrictoday.com/wp-content/uploads/2018/05/search-1013911_1280-1-e15875017065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"/>
            <a:ext cx="3166110" cy="178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32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11734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56535"/>
            <a:ext cx="16992600" cy="7258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маринада предложили разбавить в 2 литрах воды 15 мл уксусной эссенции (70%). У Вас в наличии оказался 7% яблочный уксус, сколько мл нужно взять яблочного уксуса?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7% яблочного уксуса меньше 70% уксусной эссенции в 10 раз, значит вместо 15 мл уксусной эссенции нужно взять 15*10=150 мл яблочного уксуса.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atherineasquithgallery.com/uploads/posts/2021-02/1613545474_222-p-kartinki-na-belom-fone-dlya-prezentatsii-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9339"/>
            <a:ext cx="3200400" cy="205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egkovmeste.ru/wp-content/uploads/2019/01/post_5c480c25b77d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43498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kot-pes.com/wp-content/uploads/2019/03/post_5c86545f92fb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5257798"/>
            <a:ext cx="2940704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.povar.ru/uploads/1b/5c/58/36/marinovannie_pomidori_quotkak_v_magazinequot-67579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91011"/>
            <a:ext cx="4572000" cy="27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75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13487400" cy="2278062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мотивация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Карбоновые кислоты</a:t>
            </a:r>
          </a:p>
        </p:txBody>
      </p:sp>
      <p:pic>
        <p:nvPicPr>
          <p:cNvPr id="5" name="Объект 4" descr="https://s1.1zoom.ru/big3/859/Fruit_Lemons_Apples_Avocado_Grapes_Grapefruit_Wood_535746_5716x38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1" y="2781300"/>
            <a:ext cx="5638800" cy="343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6" name="Рисунок 5" descr="https://www.syl.ru/misc/i/ni/1/9/2/1/7/2/4/i/19217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23" y="3048000"/>
            <a:ext cx="342549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agazin-snt.ru/3254-large_default/uksusnaya-kislota-70-200m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2933700"/>
            <a:ext cx="29718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5800" y="6805493"/>
            <a:ext cx="16992600" cy="2862320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Как вы думаете, что объединяет находящееся на картинке?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какие ассоциации возникают у вас при упоминании слова «кислота»?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-Выберите из данного перечня слова, характеризующие кислоты?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«кислые», «едкие», «жидкие», «опасные», «несъедобные», «соленые», «сладкие», «газообразные».</a:t>
            </a:r>
          </a:p>
        </p:txBody>
      </p:sp>
      <p:pic>
        <p:nvPicPr>
          <p:cNvPr id="10" name="Рисунок 9" descr="https://uprostim.com/wp-content/uploads/2021/05/image14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6506"/>
            <a:ext cx="2222500" cy="173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3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875" y="266700"/>
            <a:ext cx="14138326" cy="19812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Актуализация знаний/умений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Карбоновые кислоты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324100"/>
            <a:ext cx="17526000" cy="7315200"/>
          </a:xfrm>
        </p:spPr>
        <p:txBody>
          <a:bodyPr>
            <a:normAutofit fontScale="25000" lnSpcReduction="20000"/>
          </a:bodyPr>
          <a:lstStyle/>
          <a:p>
            <a:r>
              <a:rPr lang="ru-RU" sz="5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Вопрос-ответ: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Какую кислоту используют для консервирования и маринования?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Какую кислоту используют для приготовления компотов и напитков?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Какую кислоту содержат молочнокислые продукты?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 образовании какой кислоты свидетельствуют прогорклый вкус и специфический запах масла?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Какая кислота необходима для повышения набухаемости белков при приготовлении слоеного теста?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Что за кислота ежедневно образуется в организме человека в количестве 400 г? Она может содержаться в моче, поте, коже.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Почему болят икры ног после продолжительного бега?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Какие кислоты содержатся в табачном дыме?</a:t>
            </a:r>
          </a:p>
          <a:p>
            <a:pPr algn="r"/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1.Уксусную кислоту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Яблочную кислоту.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Молочную кислоту.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Масляной кислоты.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Лимонная кислота.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Уксусная кислота.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 мышцах образуется молочная кислота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Муравьиная и уксусная кислоты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biss.lib33.ru/wp-content/uploads/2020/02/1542978498_obmerkovan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1409700"/>
            <a:ext cx="2819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600700"/>
            <a:ext cx="64008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92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92200" cy="1820862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Изучение/освоение нового материала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Дисперсные системы</a:t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456534"/>
            <a:ext cx="17373600" cy="71065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таблицы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шоколад, кристаллический ирис, мармелад, бисквитное тесто, пастила, зефир, пористый шоколад, взвеси, пасты, какао тертое, помадные массы, кремы, молоко, масло, сметана, шампанское, пиво, порошки: мучная, сахарная пыль, какао-порошок, крахмал, распыленные для высушивания соки, молоко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67172"/>
              </p:ext>
            </p:extLst>
          </p:nvPr>
        </p:nvGraphicFramePr>
        <p:xfrm>
          <a:off x="3200401" y="5829302"/>
          <a:ext cx="11272840" cy="4147638"/>
        </p:xfrm>
        <a:graphic>
          <a:graphicData uri="http://schemas.openxmlformats.org/drawingml/2006/table">
            <a:tbl>
              <a:tblPr firstRow="1" firstCol="1" bandRow="1"/>
              <a:tblGrid>
                <a:gridCol w="2776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3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05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98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дисперсионная</a:t>
                      </a:r>
                      <a:endParaRPr lang="ru-RU" sz="2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фаза</a:t>
                      </a:r>
                      <a:endParaRPr lang="ru-RU" sz="2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дисперсионная среда</a:t>
                      </a:r>
                      <a:endParaRPr lang="ru-RU" sz="2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условное </a:t>
                      </a:r>
                      <a:endParaRPr lang="ru-RU" sz="2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твердая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твердая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Т/Т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шоколад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Рисунок 8" descr="https://catherineasquithgallery.com/uploads/posts/2021-03/1614558430_106-p-chelovechki-na-belom-fone-1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328155"/>
            <a:ext cx="2286000" cy="212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88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317835"/>
            <a:ext cx="13335000" cy="1820862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Закрепление знаний и умений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Карбоновые кислоты.</a:t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171700"/>
            <a:ext cx="16916400" cy="792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Вам попали обрывки рецепта приготовления теста.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хозяйка выпекает?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добавить лимонную кислоту в тестовую массу, для связывания белковых молекул…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добавляем в тестовую массу лимонную кислоту  для повышения набухаемости белков…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погасила соду уксусной кислотой и добавила в тестовую массу…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нарезала кислые яблоки и уложила на дно формы, залила тестовой массой…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 algn="just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                                  Б)                              В)                                       Г)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aketime.ru/wa-data/public/shop/products/48/62/6248/images/13535/13535.9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7429500"/>
            <a:ext cx="3124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pmguild.ru/wp-content/uploads/4/8/c/48ce40fbcafcd3cf34a20c5b1901856b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429500"/>
            <a:ext cx="3048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vitablog.ru/wp-content/uploads/2020/10/oladi-na-ryazhenke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427259"/>
            <a:ext cx="3581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mykaleidoscope.ru/uploads/posts/2020-03/1583420358_27-p-sharlotki-5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306" y="7402606"/>
            <a:ext cx="3962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atherineasquithgallery.com/uploads/posts/2021-03/1614558385_97-p-chelovechki-na-belom-fone-1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0"/>
            <a:ext cx="2343150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96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14249400" cy="174466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и умений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Белки</a:t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95500"/>
            <a:ext cx="17449800" cy="78486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стейка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образуется темная корочка?</a:t>
            </a:r>
          </a:p>
          <a:p>
            <a:pPr marL="0" indent="0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ферментативное побурение— взаимодействие простых сахаров с белками. Процесс развивается при температуре от 40–60 до 100 °С и начинается с простой реакции, при которой карбонильная группа сахара атакует нуклеофильную группу аминокислоты.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Майяра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2" y="0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polymus.ru/media/cache/97/03/9703cbcb8c80e37ed4f7b1e5fabdb49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783976"/>
            <a:ext cx="8368666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Screenshot_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6248400"/>
            <a:ext cx="8153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atherineasquithgallery.com/uploads/posts/2021-03/1614558357_38-p-chelovechki-na-belom-fone-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438"/>
            <a:ext cx="2530642" cy="1758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08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495302"/>
            <a:ext cx="13639800" cy="16764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занятие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Качественные реакции на белки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900" dirty="0"/>
              <a:t> </a:t>
            </a:r>
            <a:br>
              <a:rPr lang="ru-RU" sz="3900" dirty="0"/>
            </a:br>
            <a:endParaRPr lang="ru-RU" sz="3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400300"/>
            <a:ext cx="17221200" cy="7391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опытным путем, что   молоко и мясной бульон содержит белок?</a:t>
            </a:r>
          </a:p>
          <a:p>
            <a:pPr marL="0" indent="0" algn="ctr">
              <a:buNone/>
            </a:pPr>
            <a:r>
              <a:rPr lang="ru-RU" sz="4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белка в молоке и мясном бульоне.</a:t>
            </a:r>
          </a:p>
          <a:p>
            <a:pPr marL="0" indent="0" algn="ctr">
              <a:buNone/>
            </a:pPr>
            <a:endParaRPr lang="ru-RU" sz="4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 algn="just">
              <a:buNone/>
            </a:pP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химические стаканы налили 5мл молока и 5мл мясного бульона  добавили  4мл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2мл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ru-RU" sz="4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 приобрёл фиолетовое окрашивание (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Биуретовая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реакция-качественная реакция на белок).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eles.club/uploads/posts/2022-05/1653424651_45-celes-club-p-fon-dlya-prezentatsii-s-chelovechkami-kras-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285293"/>
            <a:ext cx="246761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c0cf5c097796741422b0443211eef80b0c2fed94-8259514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48100"/>
            <a:ext cx="3810000" cy="3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vazhnoznat.com/wp-content/uploads/k/kak-sdelat-bulyon/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695700"/>
            <a:ext cx="54102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85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394035"/>
            <a:ext cx="13182600" cy="166846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специальности 43.02.15 Поварское и кондитерское дело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500"/>
            <a:ext cx="17297400" cy="7162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объяснить с точки зрения химических процессов пустоты в хлебе?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i.pinimg.com/originals/c1/00/19/c1001986ecfff63d4ac75f946d2061a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3695700"/>
            <a:ext cx="7391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7353301"/>
            <a:ext cx="17602200" cy="229293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Пустоты в хлебе берутся из-за дрожжей, а точнее дрожжевых грибков в тесте их очень много - миллионы.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--------- 2С 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ОН+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2СО 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вырабатывают углекислый газ и он скапливается в тесте и в итоге мы наблюдаем такой процесс, когда тесто подымается. Во время процесса выпекания газ уходит из теста ,под действием тепла тесто расширяется в объеме, С 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 испаряется , и его пары тоже расширяются и остаются полости, поэтому в хлебе мы можем наблюдать так называемые пустоты.</a:t>
            </a:r>
          </a:p>
        </p:txBody>
      </p:sp>
      <p:pic>
        <p:nvPicPr>
          <p:cNvPr id="8" name="Рисунок 7" descr="https://knizhkindom.com/web/uploads/modules/site/news/redactor/621193dff3d0f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047" y="5448300"/>
            <a:ext cx="2819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95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95301"/>
            <a:ext cx="16764000" cy="3105152"/>
          </a:xfrm>
        </p:spPr>
        <p:txBody>
          <a:bodyPr>
            <a:normAutofit/>
          </a:bodyPr>
          <a:lstStyle/>
          <a:p>
            <a:pPr algn="r"/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учебных программ по химии с профессиональной направленностью способствует развитию: </a:t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086100"/>
            <a:ext cx="17373600" cy="6553200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студентов;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теоретический уровень студентов;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видят необхо­димость изучения такого общеобразовательного предмета, как «Химия».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8100"/>
            <a:ext cx="3311476" cy="2456534"/>
          </a:xfrm>
          <a:prstGeom prst="rect">
            <a:avLst/>
          </a:prstGeom>
        </p:spPr>
      </p:pic>
      <p:pic>
        <p:nvPicPr>
          <p:cNvPr id="7" name="Рисунок 6" descr="https://static.tildacdn.com/tild3538-3037-4762-a333-353231343734/_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24500"/>
            <a:ext cx="80772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6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12877800" cy="2049462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Экспериментально-теоретические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05100"/>
            <a:ext cx="16383000" cy="6705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ресторане сделан заказ приготовить 5 порций стейка по 250 г каждый. Сколько нужно взять мяса? (при жарке мясо 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</a:t>
            </a:r>
            <a:r>
              <a:rPr lang="ru-RU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 своей массы)</a:t>
            </a:r>
          </a:p>
          <a:p>
            <a:pPr marL="0" indent="0" algn="ctr">
              <a:buNone/>
            </a:pPr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5 порций необходимо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5*250=1.250кг мяса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Х---------100%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1.250----63%, х= 2кг.мяса нужно для приготовления 5 порций стейка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95700"/>
            <a:ext cx="6400800" cy="3048000"/>
          </a:xfrm>
          <a:prstGeom prst="rect">
            <a:avLst/>
          </a:prstGeom>
          <a:noFill/>
        </p:spPr>
      </p:pic>
      <p:pic>
        <p:nvPicPr>
          <p:cNvPr id="7" name="Рисунок 6" descr="https://a.allegroimg.com/s720/03a2b9/fced2bb649fd86c4fe7d8f1bdae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3850"/>
            <a:ext cx="1981200" cy="180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restoran.ru/upload/resize_cache/iblock/23b/1920_1080_11a88371ca9e7ba72ce6f5767ba9eff1a/image_25_03_20_07_0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381500"/>
            <a:ext cx="5486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21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311678"/>
            <a:ext cx="12420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24100"/>
            <a:ext cx="17221200" cy="76962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маринада растворили поваренную  соль  массой 21,4г , объём раствора довели до 300 мл. Определите молярную концентрацию полеченного раствора.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Ответ: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21.4г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–300мл.= 0.3л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=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36.5г/моль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=21,2г :36.5г/моль = 0.58моль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 = 0.58моль : 0,3л = 1,93моль/литр или 1,9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полученного растворённого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1.9 моль/л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076700"/>
            <a:ext cx="6172200" cy="3962400"/>
          </a:xfrm>
          <a:prstGeom prst="rect">
            <a:avLst/>
          </a:prstGeom>
          <a:noFill/>
        </p:spPr>
      </p:pic>
      <p:pic>
        <p:nvPicPr>
          <p:cNvPr id="6" name="Рисунок 5" descr="https://catherineasquithgallery.com/uploads/posts/2021-02/1613545415_69-p-kartinki-na-belom-fone-dlya-prezentatsii-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168"/>
            <a:ext cx="3352800" cy="189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17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13944600" cy="2209800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рабочей профессии 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43.01.09 Повар, кондитер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628900"/>
            <a:ext cx="17983200" cy="7467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при приготовлении борща рекомендуют свеклу обработать лимонном?</a:t>
            </a:r>
          </a:p>
          <a:p>
            <a:pPr marL="0" indent="0" algn="ctr">
              <a:buNone/>
            </a:pP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 algn="just">
              <a:buNone/>
            </a:pP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свекле содержаться два пигмента (антоцианы) – пурпурный (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бетанин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желтый.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Бетанин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разрушается при тепловой обработке, а жёлтый к нагреванию устойчив. Антоцианы свеклы устойчивы в кислой среде, поэтому при тепловой обработке свеклы добавляют уксус или лимонную кислоту.</a:t>
            </a:r>
          </a:p>
          <a:p>
            <a:pPr marL="0" indent="0">
              <a:buNone/>
            </a:pP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phonoteka.org/uploads/posts/2021-05/1621757568_10-phonoteka_org-p-borshch-fon-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00462"/>
            <a:ext cx="7772400" cy="388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-ru.insales.ru/files/1/2945/10865537/original/question-mark-1019993_1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618210"/>
            <a:ext cx="1838325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95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13030200" cy="1820862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Экспериментально-теоретические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095500"/>
            <a:ext cx="17068800" cy="807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стоят три бутылки без опознавательных данных: в одной уксус, в другой щелочной раствор соды, в третьей вода, как исправить ошибку кухонного работника. Определить состав  и подписать  бутыли, не имея универсального индикатора?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овощи – индикаторы.</a:t>
            </a:r>
          </a:p>
          <a:p>
            <a:pPr marL="0" indent="0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"/>
            <a:ext cx="3311476" cy="245653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08471"/>
              </p:ext>
            </p:extLst>
          </p:nvPr>
        </p:nvGraphicFramePr>
        <p:xfrm>
          <a:off x="3048000" y="4594881"/>
          <a:ext cx="9372604" cy="5196819"/>
        </p:xfrm>
        <a:graphic>
          <a:graphicData uri="http://schemas.openxmlformats.org/drawingml/2006/table">
            <a:tbl>
              <a:tblPr firstRow="1" firstCol="1" bandRow="1"/>
              <a:tblGrid>
                <a:gridCol w="2342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3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3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3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8623"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сырье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естественный цвет индикатора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изменение цвета в кислой среде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изменение цвета в щелочной среде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0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красная капуста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бледно розовый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розовый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свекла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ярко-красный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80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лук репчатый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бесцветный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светло-фиолетовый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желто-зеленый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томат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темно-красный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темно-красный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светло -красный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морковь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светло-оранжевый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светло-оранжевый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бесцветный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 descr="https://catherineasquithgallery.com/uploads/posts/2021-02/1613545505_203-p-kartinki-na-belom-fone-dlya-prezentatsii-2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3227"/>
            <a:ext cx="315404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humbs.dreamstime.com/b/%D0%BA%D1%83%D1%81%D0%BE%D0%BA-%D0%BA%D1%80%D0%B0%D1%81%D0%BD%D0%BE%D0%B9-%D0%BA%D0%B0%D0%BF%D1%83%D1%81%D1%82%D1%8B-%D0%BE%D0%B4%D0%BD%D0%BE%D0%B3%D0%BE-1177844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5" y="4991100"/>
            <a:ext cx="2028825" cy="184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originals/4d/4b/00/4d4b00d52018f6d9a2fb390502de09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9" y="7353300"/>
            <a:ext cx="2667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apik.pro/uploads/posts/2021-12/1639533983_28-papik-pro-p-svekla-risunok-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388" y="6210300"/>
            <a:ext cx="2462082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4229100"/>
            <a:ext cx="2590800" cy="1860176"/>
          </a:xfrm>
          <a:prstGeom prst="rect">
            <a:avLst/>
          </a:prstGeom>
          <a:noFill/>
        </p:spPr>
      </p:pic>
      <p:pic>
        <p:nvPicPr>
          <p:cNvPr id="11" name="Рисунок 10" descr="https://proprikol.ru/wp-content/uploads/2020/09/kartinki-luka-1-650x43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470" y="8496300"/>
            <a:ext cx="228473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79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12877800" cy="151606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171700"/>
            <a:ext cx="17830800" cy="7620000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готовит полуфабрикаты из рыбы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судак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сазан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лосось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кг рыбы нужно взять , если нужно </a:t>
            </a:r>
            <a:r>
              <a:rPr lang="ru-RU" sz="5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приготовить </a:t>
            </a:r>
            <a:r>
              <a:rPr lang="ru-RU" sz="5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полуфабрикать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из  2 кг , каждой рыбы. </a:t>
            </a:r>
          </a:p>
          <a:p>
            <a:pPr marL="0" indent="0" algn="ctr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(отходы при обработке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рыбы:судак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-35%, сазан непластованный-43%, лосось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-31%)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1.Находим % рыбы из которой готовят полуфабрикаты: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судак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100-35=65%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сазан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100-43=57 %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лосось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100-31=69%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находим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количесво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рыбы (кг), которое нужно взять, чтобы получить 2 кг рыбы, необходимое для приготовления полуфабрикатов</a:t>
            </a:r>
          </a:p>
          <a:p>
            <a:pPr marL="0" indent="0">
              <a:buNone/>
            </a:pP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Хкг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----100%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2кг-----65%, х=3 кг- судак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Хкг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------100%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2кг-------57%, х=3,5 кг -сазан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Хкг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------100%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2кг--------69%, х=2,9 кг- лосось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непластованный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avatars.mds.yandex.net/i?id=6cdf6c92007e79898cb644eec6e53f3e_l-3752796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3467100"/>
            <a:ext cx="3200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hudo-prirody.com/uploads/posts/2021-08/1628443888_26-p-losos-riba-zhivaya-foto-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3628091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olkom-kazan.ru/wp-content/uploads/c/b/d/cbd8c4e77d6448cbb3c68c1bb83a5f9a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4" y="3459256"/>
            <a:ext cx="3962400" cy="168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atherineasquithgallery.com/uploads/posts/2021-02/1613545468_202-p-kartinki-na-belom-fone-dlya-prezentatsii-2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"/>
            <a:ext cx="24384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03" y="7658100"/>
            <a:ext cx="3396597" cy="2009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25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14325600" cy="2430462"/>
          </a:xfrm>
        </p:spPr>
        <p:txBody>
          <a:bodyPr>
            <a:noAutofit/>
          </a:bodyPr>
          <a:lstStyle/>
          <a:p>
            <a:pPr algn="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профессиональной направленности способствует достижению таких целей, как: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695700"/>
            <a:ext cx="17221200" cy="60960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 студента мотивации к изучению дисциплин общеобразовательного цикла, а, значит, их дальнейшему обучению в техникуме;</a:t>
            </a:r>
          </a:p>
          <a:p>
            <a:pPr marL="0" indent="0" algn="just">
              <a:buNone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интереса к будущей профессии;</a:t>
            </a:r>
          </a:p>
          <a:p>
            <a:pPr marL="0" indent="0" algn="just">
              <a:buNone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профессиональное закрепление студентов;</a:t>
            </a:r>
          </a:p>
          <a:p>
            <a:pPr marL="0" indent="0" algn="just">
              <a:buNone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контингента учебного заведения.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oolsen.ru/wp-content/uploads/2021/11/25-20211129_18125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4838700"/>
            <a:ext cx="38862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atherineasquithgallery.com/uploads/posts/2021-02/1613545538_218-p-kartinki-na-belom-fone-dlya-prezentatsii-2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82" y="1199133"/>
            <a:ext cx="2514600" cy="221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59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00102"/>
            <a:ext cx="17221200" cy="2285999"/>
          </a:xfrm>
        </p:spPr>
        <p:txBody>
          <a:bodyPr>
            <a:normAutofit/>
          </a:bodyPr>
          <a:lstStyle/>
          <a:p>
            <a:pPr algn="r"/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«Самарский техникум кулинарного искусства» </a:t>
            </a:r>
            <a:b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обучения: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1300"/>
            <a:ext cx="17068800" cy="6934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подготовки квалифицированных рабочих и служащих:</a:t>
            </a:r>
          </a:p>
          <a:p>
            <a:pPr algn="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43.01.09 Повар, кондитер;</a:t>
            </a:r>
          </a:p>
          <a:p>
            <a:pPr algn="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19.01.12 Переработчик скота и мяса;</a:t>
            </a:r>
          </a:p>
          <a:p>
            <a:pPr algn="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19.01.04 Пекарь</a:t>
            </a:r>
          </a:p>
          <a:p>
            <a:pPr algn="l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подготовки специалистов среднего звена:</a:t>
            </a:r>
          </a:p>
          <a:p>
            <a:pPr algn="l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43.02.15 Поварское и кондитерское дело;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19.02.03 Технология хлеба, кондитерских и макаронных изделий</a:t>
            </a:r>
          </a:p>
          <a:p>
            <a:pPr algn="l" fontAlgn="base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atherineasquithgallery.com/uploads/posts/2021-02/1613545883_15-p-belii-chelovechek-dlya-prezentatsii-prozra-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28900"/>
            <a:ext cx="5486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68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42902"/>
            <a:ext cx="17602200" cy="2971799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внедрение профильной составляющей в общеобразовательный предмет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«Химия» при реализации программ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17526000" cy="5905500"/>
          </a:xfrm>
        </p:spPr>
        <p:txBody>
          <a:bodyPr>
            <a:normAutofit fontScale="62500" lnSpcReduction="2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специалистов среднего звена: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43.02.15 Поварское и кондитерское дело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квалифицированных рабочих и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служащих: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43.01.09 Повар, кондитер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9" name="Рисунок 8" descr="https://wiki.mininuniver.ru/images/7/74/%D0%A7%D0%B5%D0%BB%D0%BE%D0%B2%D0%B5%D0%BA_%D0%BF%D1%80%D0%BE%D1%86%D0%B5%D0%BD%D1%82_%D0%9B%D0%B5%D0%BF%D0%B8%D0%BB%D0%BE%D0%B2%D0%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3858986"/>
            <a:ext cx="54102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78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15240000" cy="17446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52700"/>
            <a:ext cx="16078200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профессионального образования по специальности 43.02.15 Поварское и кондитерское дело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(утвержденный приказом от 09.12.2016 г. № 1565, с изменениями и дополнениями от: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 2020 г.)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основного общего образования: 3 года 10 месяцев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профессионального образования по профессии 43.01.09 Повар, кондитер (утвержденный приказом от 09.12.2016 г № 1569, с изменениями и дополнениями от:17 декабря 2020 г.).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основного общего образования: 3 года 10 месяцев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oolsen.ru/wp-content/uploads/2021/11/120-20211129_1813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403412"/>
            <a:ext cx="2743200" cy="252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8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13944600" cy="143986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возникающих трудностей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162300"/>
            <a:ext cx="16992600" cy="6781800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освоения общеобразовательных учебных предметов в рамках получения основного общего образования;</a:t>
            </a:r>
          </a:p>
          <a:p>
            <a:pPr fontAlgn="base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обучающихся осваивать только дисциплины «профессионального цикла»; </a:t>
            </a:r>
          </a:p>
          <a:p>
            <a:pPr fontAlgn="base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 системы механического чередования учебных предметов общеобразовательного цикла с дисциплинами общепрофессионального учебного цикла или практики рассредоточенного освоения (в течение нескольких лет) общеобразовательных дисциплин (для рабочей профессии)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ont.ws/uploads/pic/2018/3/111-3%20%21%21%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89212"/>
            <a:ext cx="49530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2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14401800" cy="159226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28900"/>
            <a:ext cx="17526000" cy="7086600"/>
          </a:xfrm>
        </p:spPr>
        <p:txBody>
          <a:bodyPr>
            <a:normAutofit/>
          </a:bodyPr>
          <a:lstStyle/>
          <a:p>
            <a:pPr algn="just"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методик преподавания общеобразовательных учебных предметов с учетом интенсивного обучения;</a:t>
            </a:r>
          </a:p>
          <a:p>
            <a:pPr algn="just" fontAlgn="base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обновление содержания общеобразовательных учебных предметов с включением прикладных модулей, соответствующих профессиональной направленности профессий и специальностей;</a:t>
            </a:r>
          </a:p>
          <a:p>
            <a:pPr marL="0" indent="0" algn="just" fontAlgn="base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практики интеграции содержания общеобразовательных учебных предметов с дисциплинами общепрофессионального цикла и профессиональными модулями;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://phonoteka.org/uploads/posts/2022-09/1663649214_17-phonoteka-org-p-chelovek-dlya-prezentatsii-bez-fona-pinter-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122910"/>
            <a:ext cx="2076449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5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14173200" cy="204946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«Химия» входит в курс 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ОУП 11 «Естествознание»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4100"/>
            <a:ext cx="17373600" cy="7543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 для специальности 43.02.15 Поварское и кондитерское дело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курс для профессии  43.01.09 Повар, кондитер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учебного предмета «Естествознание» выделен раздел «Химия», который изучается как профильный, имеющий профессиональную значимость.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профессиональных компетенций ФГОС СПО, на предмете общеобразовательного цикла ОУП 11 «Естествознание»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catherineasquithgallery.com/uploads/posts/2021-02/1613545379_105-p-kartinki-na-belom-fone-dlya-prezentatsii-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6406116"/>
            <a:ext cx="3352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2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77907"/>
            <a:ext cx="13563600" cy="2189834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профессионально-ориентированных заданий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7900"/>
            <a:ext cx="17221200" cy="7467600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3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задания можно разделить на 3 группы:</a:t>
            </a:r>
          </a:p>
          <a:p>
            <a:pPr marL="0" indent="0" algn="ctr" fontAlgn="base">
              <a:buNone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теоретические; </a:t>
            </a:r>
          </a:p>
          <a:p>
            <a:pPr marL="0" indent="0" fontAlgn="base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экспериментально-теоретические; </a:t>
            </a:r>
          </a:p>
          <a:p>
            <a:pPr marL="0" indent="0" fontAlgn="base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311476" cy="2456534"/>
          </a:xfrm>
          <a:prstGeom prst="rect">
            <a:avLst/>
          </a:prstGeom>
        </p:spPr>
      </p:pic>
      <p:pic>
        <p:nvPicPr>
          <p:cNvPr id="5" name="Рисунок 4" descr="https://phonoteka.org/uploads/posts/2021-05/1620766417_25-phonoteka_org-p-fon-dlya-prezentatsii-s-chelovechkami-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4076700"/>
            <a:ext cx="6248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940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1428</Words>
  <Application>Microsoft Office PowerPoint</Application>
  <PresentationFormat>Произвольный</PresentationFormat>
  <Paragraphs>285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Times New Roman</vt:lpstr>
      <vt:lpstr>Arial</vt:lpstr>
      <vt:lpstr>Тема Office</vt:lpstr>
      <vt:lpstr>Государственное бюджетное профессиональное  образовательное учреждение Самарской области «Самарский техникум кулинарного искусства»</vt:lpstr>
      <vt:lpstr>Внедрение учебных программ по химии с профессиональной направленностью способствует развитию:  </vt:lpstr>
      <vt:lpstr>ГБПОУ «Самарский техникум кулинарного искусства»  Программы обучения:</vt:lpstr>
      <vt:lpstr>Рассмотрим внедрение профильной составляющей в общеобразовательный предмет  «Химия» при реализации программ</vt:lpstr>
      <vt:lpstr>Срок обучения </vt:lpstr>
      <vt:lpstr>Причины возникающих трудностей </vt:lpstr>
      <vt:lpstr>Пути решения </vt:lpstr>
      <vt:lpstr>Раздел «Химия» входит в курс   ОУП 11 «Естествознание» </vt:lpstr>
      <vt:lpstr>  Варианты профессионально-ориентированных заданий   </vt:lpstr>
      <vt:lpstr> Теоретические </vt:lpstr>
      <vt:lpstr> Экспериментально – теоретические  </vt:lpstr>
      <vt:lpstr> Расчетные </vt:lpstr>
      <vt:lpstr>Этап: мотивация Тема: Карбоновые кислоты</vt:lpstr>
      <vt:lpstr>Этап: Актуализация знаний/умений Тема: Карбоновые кислоты  </vt:lpstr>
      <vt:lpstr>Этап: Изучение/освоение нового материала Тема: Дисперсные системы </vt:lpstr>
      <vt:lpstr>Этап: Закрепление знаний и умений Тема: Карбоновые кислоты. </vt:lpstr>
      <vt:lpstr>  Этап: Закрепление знаний и умений Тема: Белки    </vt:lpstr>
      <vt:lpstr>  Практическое занятие  Тема: Качественные реакции на белки   </vt:lpstr>
      <vt:lpstr>  Задания    для специальности 43.02.15 Поварское и кондитерское дело теоретические </vt:lpstr>
      <vt:lpstr>Экспериментально-теоретические  </vt:lpstr>
      <vt:lpstr>  Расчетные </vt:lpstr>
      <vt:lpstr>      Задания для рабочей профессии  43.01.09 Повар, кондитер теоретические   </vt:lpstr>
      <vt:lpstr>Экспериментально-теоретические </vt:lpstr>
      <vt:lpstr> Расчетные </vt:lpstr>
      <vt:lpstr> Реализация профессиональной направленности способствует достижению таких целей, как: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Самарский техникум кулинарного искусства</dc:title>
  <dc:creator>user</dc:creator>
  <cp:lastModifiedBy>Учетная запись Майкрософт</cp:lastModifiedBy>
  <cp:revision>49</cp:revision>
  <dcterms:created xsi:type="dcterms:W3CDTF">2006-08-16T00:00:00Z</dcterms:created>
  <dcterms:modified xsi:type="dcterms:W3CDTF">2022-12-20T13:55:13Z</dcterms:modified>
  <dc:identifier>DAEVz3B54Yk</dc:identifier>
</cp:coreProperties>
</file>