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embeddedFontLst>
    <p:embeddedFont>
      <p:font typeface="Bahnschrift SemiBold" panose="020B0502040204020203" pitchFamily="34" charset="0"/>
      <p:bold r:id="rId11"/>
    </p:embeddedFont>
  </p:embeddedFontLst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3">
          <p15:clr>
            <a:srgbClr val="A4A3A4"/>
          </p15:clr>
        </p15:guide>
        <p15:guide id="2" pos="213">
          <p15:clr>
            <a:srgbClr val="A4A3A4"/>
          </p15:clr>
        </p15:guide>
        <p15:guide id="3" orient="horz" pos="4042">
          <p15:clr>
            <a:srgbClr val="A4A3A4"/>
          </p15:clr>
        </p15:guide>
        <p15:guide id="4" orient="horz" pos="2160">
          <p15:clr>
            <a:srgbClr val="A4A3A4"/>
          </p15:clr>
        </p15:guide>
        <p15:guide id="5" pos="11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31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56" y="102"/>
      </p:cViewPr>
      <p:guideLst>
        <p:guide orient="horz" pos="3603"/>
        <p:guide pos="213"/>
        <p:guide orient="horz" pos="4042"/>
        <p:guide orient="horz" pos="2160"/>
        <p:guide pos="11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0830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74DF133-3A49-0164-4910-3500EF5BB940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85659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260C935-D822-826F-A44E-1DA77E420566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53466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354059E-C003-8969-81F5-98CAD71FDC57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6230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A88887C-34AD-1AF3-4736-E211C2DB279B}" type="slidenum">
              <a:rPr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8851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569C7D8-A1F4-3CD0-EC5C-F95DB2D09EC1}" type="slidenum">
              <a:rPr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06723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58947E7-B4F3-F571-77D8-9C912001486F}" type="slidenum">
              <a:rPr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397326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8F4A268-1C81-1124-4593-5E00AF50D604}" type="slidenum">
              <a:rPr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4033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14085B0-4B6A-FBB3-62AE-B60BA55725CC}" type="slidenum">
              <a:rPr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6591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8782529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294809024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648718127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535014851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97806823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0532049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925543648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3043101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1252258820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99606821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014318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655181346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251458473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14282613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96160833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08528297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739526751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97874925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1429185189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51682225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00635165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2028568882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489821497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1751844530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05793871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39487805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66073034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318550086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824709110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128229865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5701122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9703513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122620056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17864416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877983462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99337715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367575810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1682576572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33302603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3292544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22268076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2003285380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7991300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100740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2135362162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915584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7338816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638942926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550467555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1203902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1881899285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37639280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384825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803072968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1464617191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2050860409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615267517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1192196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6564501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668844225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941535271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B93D41-655B-4061-B095-76549E1764E3}" type="datetimeFigureOut">
              <a:rPr lang="ru-RU"/>
              <a:t>05.12.2025</a:t>
            </a:fld>
            <a:endParaRPr lang="ru-RU"/>
          </a:p>
        </p:txBody>
      </p:sp>
      <p:sp>
        <p:nvSpPr>
          <p:cNvPr id="1954644020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86046625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05C854C-FB94-42BB-BE2C-D8F247353374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cons8.com/" TargetMode="External"/><Relationship Id="rId4" Type="http://schemas.openxmlformats.org/officeDocument/2006/relationships/hyperlink" Target="https://icons8.com/icon/Mn6BzTFFvZQy/packag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cons8.com/" TargetMode="External"/><Relationship Id="rId4" Type="http://schemas.openxmlformats.org/officeDocument/2006/relationships/hyperlink" Target="https://icons8.com/icon/Mn6BzTFFvZQy/packag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2.pn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sk.yandex.ru/i/4GdebonYosomZg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disk.yandex.ru/d/OB_GbOBLlQnE7Q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amgk.ru/&#1080;&#1085;&#1085;&#1086;&#1074;-&#1087;&#1088;&#1072;&#1082;&#1090;-&#1087;&#1086;&#1076;&#1093;&#1086;&#1076;-&#1089;&#1087;&#1086;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73540814" name="Группа 1"/>
          <p:cNvGrpSpPr/>
          <p:nvPr/>
        </p:nvGrpSpPr>
        <p:grpSpPr bwMode="auto">
          <a:xfrm>
            <a:off x="0" y="-1"/>
            <a:ext cx="12196326" cy="6858001"/>
            <a:chOff x="4326" y="-1"/>
            <a:chExt cx="12196326" cy="6858001"/>
          </a:xfrm>
        </p:grpSpPr>
        <p:sp>
          <p:nvSpPr>
            <p:cNvPr id="14" name="Прямоугольник 13"/>
            <p:cNvSpPr/>
            <p:nvPr/>
          </p:nvSpPr>
          <p:spPr bwMode="auto">
            <a:xfrm>
              <a:off x="4326" y="-1"/>
              <a:ext cx="12192000" cy="6857999"/>
            </a:xfrm>
            <a:prstGeom prst="rect">
              <a:avLst/>
            </a:prstGeom>
            <a:solidFill>
              <a:srgbClr val="CCED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 bwMode="auto">
            <a:xfrm>
              <a:off x="894804" y="0"/>
              <a:ext cx="875210" cy="3429000"/>
            </a:xfrm>
            <a:prstGeom prst="rect">
              <a:avLst/>
            </a:prstGeom>
            <a:solidFill>
              <a:srgbClr val="1188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1750420" y="3429000"/>
              <a:ext cx="875210" cy="3429000"/>
            </a:xfrm>
            <a:prstGeom prst="rect">
              <a:avLst/>
            </a:prstGeom>
            <a:solidFill>
              <a:srgbClr val="1188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 bwMode="auto">
            <a:xfrm>
              <a:off x="9797" y="3429000"/>
              <a:ext cx="875210" cy="3429000"/>
            </a:xfrm>
            <a:prstGeom prst="rect">
              <a:avLst/>
            </a:prstGeom>
            <a:solidFill>
              <a:srgbClr val="1188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Равнобедренный треугольник 12"/>
            <p:cNvSpPr/>
            <p:nvPr/>
          </p:nvSpPr>
          <p:spPr bwMode="auto"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adFill>
              <a:gsLst>
                <a:gs pos="1117">
                  <a:srgbClr val="066B59"/>
                </a:gs>
                <a:gs pos="32000">
                  <a:srgbClr val="066B59"/>
                </a:gs>
                <a:gs pos="65000">
                  <a:srgbClr val="08705D"/>
                </a:gs>
                <a:gs pos="100000">
                  <a:srgbClr val="138E77"/>
                </a:gs>
              </a:gsLst>
              <a:lin ang="5400000" scaled="1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594058028" name="Прямоугольник: скругленные углы 18"/>
          <p:cNvSpPr/>
          <p:nvPr/>
        </p:nvSpPr>
        <p:spPr bwMode="auto">
          <a:xfrm>
            <a:off x="-4327" y="1214476"/>
            <a:ext cx="13588521" cy="3382239"/>
          </a:xfrm>
          <a:prstGeom prst="roundRect">
            <a:avLst>
              <a:gd name="adj" fmla="val 50000"/>
            </a:avLst>
          </a:prstGeom>
          <a:gradFill>
            <a:gsLst>
              <a:gs pos="22000">
                <a:srgbClr val="691C7E"/>
              </a:gs>
              <a:gs pos="42000">
                <a:srgbClr val="AE3BCD"/>
              </a:gs>
              <a:gs pos="100000">
                <a:srgbClr val="7F3194">
                  <a:shade val="100000"/>
                  <a:satMod val="115000"/>
                </a:srgbClr>
              </a:gs>
            </a:gsLst>
            <a:lin ang="0" scaled="1"/>
          </a:gra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05452484" name="TextBox 21"/>
          <p:cNvSpPr txBox="1"/>
          <p:nvPr/>
        </p:nvSpPr>
        <p:spPr bwMode="auto">
          <a:xfrm>
            <a:off x="4058152" y="1936099"/>
            <a:ext cx="72853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2400" dirty="0">
                <a:latin typeface="Calibri"/>
              </a:rPr>
              <a:t>Инновационно-практический подход к реализации метода проектов, способствующий развитию профессионально-личностного потенциала обучающихся СПО</a:t>
            </a:r>
          </a:p>
        </p:txBody>
      </p:sp>
      <p:sp>
        <p:nvSpPr>
          <p:cNvPr id="1450517718" name="TextBox 22"/>
          <p:cNvSpPr txBox="1"/>
          <p:nvPr/>
        </p:nvSpPr>
        <p:spPr bwMode="auto">
          <a:xfrm>
            <a:off x="9416975" y="6172301"/>
            <a:ext cx="3038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200" dirty="0">
                <a:latin typeface="Calibri"/>
              </a:rPr>
              <a:t>2024 – 2026</a:t>
            </a:r>
          </a:p>
        </p:txBody>
      </p:sp>
      <p:sp>
        <p:nvSpPr>
          <p:cNvPr id="1891533641" name="TextBox 24"/>
          <p:cNvSpPr txBox="1"/>
          <p:nvPr/>
        </p:nvSpPr>
        <p:spPr bwMode="auto">
          <a:xfrm>
            <a:off x="465690" y="2582429"/>
            <a:ext cx="2195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600" cap="none" dirty="0">
                <a:latin typeface="Calibri"/>
              </a:rPr>
              <a:t>Тема РИП</a:t>
            </a:r>
          </a:p>
        </p:txBody>
      </p:sp>
      <p:sp>
        <p:nvSpPr>
          <p:cNvPr id="1270899133" name="Прямоугольник: скругленные углы 23"/>
          <p:cNvSpPr/>
          <p:nvPr/>
        </p:nvSpPr>
        <p:spPr bwMode="auto">
          <a:xfrm>
            <a:off x="2050937" y="4804346"/>
            <a:ext cx="9951366" cy="1267033"/>
          </a:xfrm>
          <a:prstGeom prst="roundRect">
            <a:avLst>
              <a:gd name="adj" fmla="val 50000"/>
            </a:avLst>
          </a:prstGeom>
          <a:gradFill>
            <a:gsLst>
              <a:gs pos="22000">
                <a:srgbClr val="7F3194">
                  <a:shade val="30000"/>
                  <a:satMod val="115000"/>
                </a:srgbClr>
              </a:gs>
              <a:gs pos="42000">
                <a:srgbClr val="7F3194">
                  <a:shade val="67500"/>
                  <a:satMod val="115000"/>
                </a:srgbClr>
              </a:gs>
              <a:gs pos="100000">
                <a:srgbClr val="7F3194">
                  <a:shade val="100000"/>
                  <a:satMod val="115000"/>
                </a:srgbClr>
              </a:gs>
            </a:gsLst>
            <a:lin ang="0" scaled="1"/>
          </a:gra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56469935" name="TextBox 23"/>
          <p:cNvSpPr txBox="1"/>
          <p:nvPr/>
        </p:nvSpPr>
        <p:spPr bwMode="auto">
          <a:xfrm>
            <a:off x="2661632" y="4833473"/>
            <a:ext cx="91998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 algn="ctr">
              <a:lnSpc>
                <a:spcPct val="100000"/>
              </a:lnSpc>
              <a:defRPr/>
            </a:pPr>
            <a:r>
              <a:rPr lang="ru-RU" sz="3600" cap="none" dirty="0">
                <a:solidFill>
                  <a:schemeClr val="bg1">
                    <a:lumMod val="95000"/>
                  </a:schemeClr>
                </a:solidFill>
                <a:latin typeface="Calibri"/>
              </a:rPr>
              <a:t>ГАПОУ СО </a:t>
            </a:r>
          </a:p>
          <a:p>
            <a:pPr algn="ctr">
              <a:lnSpc>
                <a:spcPct val="100000"/>
              </a:lnSpc>
              <a:defRPr/>
            </a:pPr>
            <a:r>
              <a:rPr lang="ru-RU" sz="3600" cap="none" dirty="0">
                <a:solidFill>
                  <a:schemeClr val="bg1">
                    <a:lumMod val="95000"/>
                  </a:schemeClr>
                </a:solidFill>
                <a:latin typeface="Calibri"/>
              </a:rPr>
              <a:t>«Самарский государственный колледж» </a:t>
            </a:r>
          </a:p>
        </p:txBody>
      </p:sp>
      <p:sp>
        <p:nvSpPr>
          <p:cNvPr id="1817013882" name="Прямоугольник 2"/>
          <p:cNvSpPr/>
          <p:nvPr/>
        </p:nvSpPr>
        <p:spPr bwMode="auto">
          <a:xfrm>
            <a:off x="1900017" y="210892"/>
            <a:ext cx="99614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1600" b="1">
                <a:solidFill>
                  <a:srgbClr val="066B59"/>
                </a:solidFill>
                <a:latin typeface="Bahnschrift SemiBold"/>
              </a:rPr>
              <a:t>ФОРУМ ИННОВАЦИЙ И ПЕДАГОГИЧЕСКИХ ПРАКТИК </a:t>
            </a:r>
            <a:endParaRPr/>
          </a:p>
          <a:p>
            <a:pPr algn="ctr">
              <a:lnSpc>
                <a:spcPct val="100000"/>
              </a:lnSpc>
              <a:defRPr/>
            </a:pPr>
            <a:r>
              <a:rPr lang="ru-RU" sz="1600" b="1">
                <a:solidFill>
                  <a:srgbClr val="066B59"/>
                </a:solidFill>
                <a:latin typeface="Bahnschrift SemiBold"/>
              </a:rPr>
              <a:t>СИСТЕМЫ СРЕДНЕГО ПРОФЕССИОНАЛЬНОГО ОБРАЗОВАНИЯ САМАРСКОЙ ОБЛАСТИ </a:t>
            </a:r>
          </a:p>
        </p:txBody>
      </p:sp>
      <p:sp>
        <p:nvSpPr>
          <p:cNvPr id="1400360503" name="Прямоугольник 14"/>
          <p:cNvSpPr/>
          <p:nvPr/>
        </p:nvSpPr>
        <p:spPr bwMode="auto">
          <a:xfrm>
            <a:off x="5015635" y="6418522"/>
            <a:ext cx="42010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1600" b="1">
                <a:solidFill>
                  <a:srgbClr val="066B59"/>
                </a:solidFill>
                <a:latin typeface="Bahnschrift SemiBold"/>
              </a:rPr>
              <a:t>САМАРА, 2025 г.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20294952" name="Группа 1"/>
          <p:cNvGrpSpPr/>
          <p:nvPr/>
        </p:nvGrpSpPr>
        <p:grpSpPr bwMode="auto">
          <a:xfrm>
            <a:off x="4326" y="-1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/>
            <p:cNvSpPr/>
            <p:nvPr/>
          </p:nvSpPr>
          <p:spPr bwMode="auto"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 bwMode="auto"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 bwMode="auto"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Равнобедренный треугольник 12"/>
            <p:cNvSpPr/>
            <p:nvPr/>
          </p:nvSpPr>
          <p:spPr bwMode="auto"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909362948" name="Прямоугольник: скругленные углы 23"/>
          <p:cNvSpPr/>
          <p:nvPr/>
        </p:nvSpPr>
        <p:spPr bwMode="auto">
          <a:xfrm>
            <a:off x="-4280647" y="604126"/>
            <a:ext cx="11684539" cy="6076421"/>
          </a:xfrm>
          <a:prstGeom prst="roundRect">
            <a:avLst>
              <a:gd name="adj" fmla="val 50000"/>
            </a:avLst>
          </a:prstGeom>
          <a:solidFill>
            <a:srgbClr val="9542AB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5636539" name="TextBox 23"/>
          <p:cNvSpPr txBox="1"/>
          <p:nvPr/>
        </p:nvSpPr>
        <p:spPr bwMode="auto">
          <a:xfrm>
            <a:off x="679570" y="793299"/>
            <a:ext cx="46217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600" cap="none" dirty="0">
                <a:solidFill>
                  <a:schemeClr val="bg1">
                    <a:lumMod val="95000"/>
                  </a:schemeClr>
                </a:solidFill>
                <a:latin typeface="Calibri"/>
              </a:rPr>
              <a:t>ПРОБЛЕМА, </a:t>
            </a:r>
            <a:endParaRPr dirty="0"/>
          </a:p>
          <a:p>
            <a:pPr>
              <a:lnSpc>
                <a:spcPct val="100000"/>
              </a:lnSpc>
              <a:defRPr/>
            </a:pPr>
            <a:r>
              <a:rPr lang="ru-RU" sz="2000" cap="none" dirty="0">
                <a:solidFill>
                  <a:schemeClr val="bg1">
                    <a:lumMod val="95000"/>
                  </a:schemeClr>
                </a:solidFill>
                <a:latin typeface="Calibri"/>
              </a:rPr>
              <a:t>на решение которой направлен проект</a:t>
            </a:r>
          </a:p>
        </p:txBody>
      </p:sp>
      <p:sp>
        <p:nvSpPr>
          <p:cNvPr id="460711557" name="Прямоугольник: скругленные углы 23"/>
          <p:cNvSpPr/>
          <p:nvPr/>
        </p:nvSpPr>
        <p:spPr bwMode="auto">
          <a:xfrm>
            <a:off x="5421507" y="604124"/>
            <a:ext cx="9598648" cy="6076421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91903274" name="TextBox 16"/>
          <p:cNvSpPr txBox="1"/>
          <p:nvPr/>
        </p:nvSpPr>
        <p:spPr bwMode="auto">
          <a:xfrm>
            <a:off x="7056609" y="1566647"/>
            <a:ext cx="4757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600" cap="none" dirty="0">
                <a:solidFill>
                  <a:srgbClr val="7F3194"/>
                </a:solidFill>
                <a:latin typeface="Calibri"/>
              </a:rPr>
              <a:t>ЦЕЛЕВАЯ АУДИТОРИЯ</a:t>
            </a:r>
            <a:endParaRPr lang="ru-RU" sz="2000" cap="none" dirty="0">
              <a:solidFill>
                <a:srgbClr val="7F3194"/>
              </a:solidFill>
              <a:latin typeface="Calibri"/>
            </a:endParaRPr>
          </a:p>
        </p:txBody>
      </p:sp>
      <p:pic>
        <p:nvPicPr>
          <p:cNvPr id="391363217" name="Рисунок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435352" y="669723"/>
            <a:ext cx="893014" cy="893014"/>
          </a:xfrm>
          <a:prstGeom prst="rect">
            <a:avLst/>
          </a:prstGeom>
        </p:spPr>
      </p:pic>
      <p:sp>
        <p:nvSpPr>
          <p:cNvPr id="60843634" name="Прямоугольник 15"/>
          <p:cNvSpPr/>
          <p:nvPr/>
        </p:nvSpPr>
        <p:spPr bwMode="auto">
          <a:xfrm>
            <a:off x="407447" y="2342464"/>
            <a:ext cx="48939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2400" dirty="0">
                <a:solidFill>
                  <a:schemeClr val="bg1">
                    <a:lumMod val="95000"/>
                  </a:schemeClr>
                </a:solidFill>
                <a:latin typeface="Calibri"/>
                <a:ea typeface="Roboto Condensed"/>
                <a:cs typeface="Roboto Black"/>
              </a:rPr>
              <a:t>Разрыв между академическим выполнением учебных проектов и реальными требованиями рынка труда, что снижает конкурентоспособность выпускников СПО</a:t>
            </a:r>
          </a:p>
        </p:txBody>
      </p:sp>
      <p:sp>
        <p:nvSpPr>
          <p:cNvPr id="293187393" name="Прямоугольник 17"/>
          <p:cNvSpPr/>
          <p:nvPr/>
        </p:nvSpPr>
        <p:spPr bwMode="auto">
          <a:xfrm>
            <a:off x="6641045" y="2407891"/>
            <a:ext cx="517718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ru-RU" sz="1600" b="1" dirty="0">
                <a:solidFill>
                  <a:srgbClr val="7F3194"/>
                </a:solidFill>
              </a:rPr>
              <a:t> </a:t>
            </a:r>
            <a:r>
              <a:rPr lang="ru-RU" sz="2000" b="1" dirty="0">
                <a:solidFill>
                  <a:srgbClr val="7F3194"/>
                </a:solidFill>
              </a:rPr>
              <a:t>ПРЕПОДАВАЛИ</a:t>
            </a:r>
            <a:r>
              <a:rPr lang="ru-RU" sz="2000" dirty="0">
                <a:solidFill>
                  <a:srgbClr val="7F3194"/>
                </a:solidFill>
              </a:rPr>
              <a:t> -  получат готовый к применению инструмент, который решает главную проблему </a:t>
            </a:r>
            <a:r>
              <a:rPr lang="en-US" sz="2000" dirty="0">
                <a:solidFill>
                  <a:srgbClr val="7F3194"/>
                </a:solidFill>
              </a:rPr>
              <a:t>- </a:t>
            </a:r>
            <a:r>
              <a:rPr lang="ru-RU" sz="2000" dirty="0">
                <a:solidFill>
                  <a:srgbClr val="7F3194"/>
                </a:solidFill>
              </a:rPr>
              <a:t>«Как сделать проекты не формальностью, а полезными и интересными для студентов?».</a:t>
            </a:r>
            <a:br>
              <a:rPr lang="ru-RU" sz="2000" dirty="0">
                <a:solidFill>
                  <a:srgbClr val="7F3194"/>
                </a:solidFill>
              </a:rPr>
            </a:br>
            <a:endParaRPr lang="ru-RU" sz="2000" dirty="0">
              <a:solidFill>
                <a:srgbClr val="7F3194"/>
              </a:solidFill>
            </a:endParaRP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7F3194"/>
                </a:solidFill>
              </a:rPr>
              <a:t> </a:t>
            </a:r>
            <a:r>
              <a:rPr lang="ru-RU" sz="2000" b="1" dirty="0">
                <a:solidFill>
                  <a:srgbClr val="7F3194"/>
                </a:solidFill>
              </a:rPr>
              <a:t>МЕТОДИСТЫ </a:t>
            </a:r>
            <a:r>
              <a:rPr lang="ru-RU" sz="2000" dirty="0">
                <a:solidFill>
                  <a:srgbClr val="7F3194"/>
                </a:solidFill>
              </a:rPr>
              <a:t>–  интерес в повышении эффективности образовательного процесс.</a:t>
            </a:r>
            <a:br>
              <a:rPr lang="ru-RU" sz="2000" dirty="0">
                <a:solidFill>
                  <a:srgbClr val="7F3194"/>
                </a:solidFill>
              </a:rPr>
            </a:br>
            <a:endParaRPr lang="ru-RU" sz="2000" dirty="0">
              <a:solidFill>
                <a:srgbClr val="7F3194"/>
              </a:solidFill>
            </a:endParaRPr>
          </a:p>
          <a:p>
            <a:pPr marL="171450" indent="-17145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ru-RU" sz="2000" dirty="0">
                <a:solidFill>
                  <a:srgbClr val="7F3194"/>
                </a:solidFill>
              </a:rPr>
              <a:t> </a:t>
            </a:r>
            <a:r>
              <a:rPr lang="ru-RU" sz="2000" b="1" dirty="0">
                <a:solidFill>
                  <a:srgbClr val="7F3194"/>
                </a:solidFill>
              </a:rPr>
              <a:t>СТУДЕНТЫ </a:t>
            </a:r>
            <a:r>
              <a:rPr lang="ru-RU" sz="2000" dirty="0">
                <a:solidFill>
                  <a:srgbClr val="7F3194"/>
                </a:solidFill>
              </a:rPr>
              <a:t>-  закрепление теоретических знаний на реальных проектах.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532702643" name="Группа 1"/>
          <p:cNvGrpSpPr/>
          <p:nvPr/>
        </p:nvGrpSpPr>
        <p:grpSpPr bwMode="auto">
          <a:xfrm>
            <a:off x="4326" y="-1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/>
            <p:cNvSpPr/>
            <p:nvPr/>
          </p:nvSpPr>
          <p:spPr bwMode="auto"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 bwMode="auto"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 bwMode="auto"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Равнобедренный треугольник 12"/>
            <p:cNvSpPr/>
            <p:nvPr/>
          </p:nvSpPr>
          <p:spPr bwMode="auto"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877649142" name="Прямоугольник: скругленные углы 23"/>
          <p:cNvSpPr/>
          <p:nvPr/>
        </p:nvSpPr>
        <p:spPr bwMode="auto">
          <a:xfrm rot="10800000">
            <a:off x="1134227" y="390787"/>
            <a:ext cx="14936534" cy="6076421"/>
          </a:xfrm>
          <a:prstGeom prst="roundRect">
            <a:avLst>
              <a:gd name="adj" fmla="val 50000"/>
            </a:avLst>
          </a:prstGeom>
          <a:solidFill>
            <a:srgbClr val="9542AB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12411676" name="Прямоугольник: скругленные углы 17"/>
          <p:cNvSpPr/>
          <p:nvPr/>
        </p:nvSpPr>
        <p:spPr bwMode="auto">
          <a:xfrm>
            <a:off x="-1330810" y="891992"/>
            <a:ext cx="9042826" cy="1350876"/>
          </a:xfrm>
          <a:prstGeom prst="roundRect">
            <a:avLst>
              <a:gd name="adj" fmla="val 41017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87122853" name="TextBox 23"/>
          <p:cNvSpPr txBox="1"/>
          <p:nvPr/>
        </p:nvSpPr>
        <p:spPr bwMode="auto">
          <a:xfrm>
            <a:off x="534837" y="967265"/>
            <a:ext cx="67027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600" cap="none" dirty="0">
                <a:solidFill>
                  <a:srgbClr val="7F3194"/>
                </a:solidFill>
                <a:latin typeface="Calibri"/>
              </a:rPr>
              <a:t>ИННОВАЦИОННЫЙ ПРОДУКТ ДЛЯ РЕГИОНА</a:t>
            </a:r>
            <a:endParaRPr lang="ru-RU" sz="2000" cap="none" dirty="0">
              <a:solidFill>
                <a:srgbClr val="7F3194"/>
              </a:solidFill>
              <a:latin typeface="Calibri"/>
            </a:endParaRPr>
          </a:p>
        </p:txBody>
      </p:sp>
      <p:pic>
        <p:nvPicPr>
          <p:cNvPr id="1273171220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756475" y="4171948"/>
            <a:ext cx="1929541" cy="1929541"/>
          </a:xfrm>
          <a:prstGeom prst="rect">
            <a:avLst/>
          </a:prstGeom>
        </p:spPr>
      </p:pic>
      <p:sp>
        <p:nvSpPr>
          <p:cNvPr id="1291404309" name="Прямоугольник 7"/>
          <p:cNvSpPr/>
          <p:nvPr/>
        </p:nvSpPr>
        <p:spPr bwMode="auto">
          <a:xfrm>
            <a:off x="10147540" y="6554881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800" u="sng">
                <a:hlinkClick r:id="rId4" tooltip="https://icons8.com/icon/Mn6BzTFFvZQy/package"/>
              </a:rPr>
              <a:t>Пакет</a:t>
            </a:r>
            <a:r>
              <a:rPr lang="ru-RU" sz="800"/>
              <a:t> иконка от </a:t>
            </a:r>
            <a:r>
              <a:rPr lang="en-US" sz="800" u="sng">
                <a:hlinkClick r:id="rId5" tooltip="https://icons8.com/"/>
              </a:rPr>
              <a:t>Icons8</a:t>
            </a:r>
            <a:endParaRPr lang="ru-RU" sz="800"/>
          </a:p>
        </p:txBody>
      </p:sp>
      <p:sp>
        <p:nvSpPr>
          <p:cNvPr id="314733374" name="Прямоугольник 14"/>
          <p:cNvSpPr/>
          <p:nvPr/>
        </p:nvSpPr>
        <p:spPr bwMode="auto">
          <a:xfrm>
            <a:off x="2885654" y="2558380"/>
            <a:ext cx="74923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2400" b="1" dirty="0">
                <a:solidFill>
                  <a:schemeClr val="bg1">
                    <a:lumMod val="95000"/>
                  </a:schemeClr>
                </a:solidFill>
              </a:rPr>
              <a:t>КОМПЛЕКТ МЕТОДИЧЕСКОГО ОБЕСПЕЧЕНИЯ </a:t>
            </a:r>
          </a:p>
          <a:p>
            <a:pPr>
              <a:lnSpc>
                <a:spcPct val="100000"/>
              </a:lnSpc>
              <a:defRPr/>
            </a:pP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практико-ориентированного проектного обучения, выключающий рабочие инструменты и методические материалы по реализации метода проектов</a:t>
            </a:r>
          </a:p>
          <a:p>
            <a:pPr>
              <a:lnSpc>
                <a:spcPct val="100000"/>
              </a:lnSpc>
              <a:defRPr/>
            </a:pPr>
            <a:endParaRPr lang="ru-RU" sz="2400" dirty="0">
              <a:solidFill>
                <a:schemeClr val="bg1">
                  <a:lumMod val="95000"/>
                </a:schemeClr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ru-RU" sz="2400" b="1" dirty="0">
                <a:solidFill>
                  <a:schemeClr val="bg1">
                    <a:lumMod val="95000"/>
                  </a:schemeClr>
                </a:solidFill>
              </a:rPr>
              <a:t>ЦИФРОВОЕ ПОРТФОЛИО </a:t>
            </a:r>
            <a:endParaRPr lang="ru-RU" sz="1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06656132" name="Группа 1"/>
          <p:cNvGrpSpPr/>
          <p:nvPr/>
        </p:nvGrpSpPr>
        <p:grpSpPr bwMode="auto">
          <a:xfrm>
            <a:off x="4326" y="-1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/>
            <p:cNvSpPr/>
            <p:nvPr/>
          </p:nvSpPr>
          <p:spPr bwMode="auto"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 bwMode="auto"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 bwMode="auto"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Равнобедренный треугольник 12"/>
            <p:cNvSpPr/>
            <p:nvPr/>
          </p:nvSpPr>
          <p:spPr bwMode="auto"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1597061923" name="Прямоугольник: скругленные углы 23"/>
          <p:cNvSpPr/>
          <p:nvPr/>
        </p:nvSpPr>
        <p:spPr bwMode="auto">
          <a:xfrm rot="10800000">
            <a:off x="1134227" y="390787"/>
            <a:ext cx="14936534" cy="6076421"/>
          </a:xfrm>
          <a:prstGeom prst="roundRect">
            <a:avLst>
              <a:gd name="adj" fmla="val 50000"/>
            </a:avLst>
          </a:prstGeom>
          <a:solidFill>
            <a:srgbClr val="9542AB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27008644" name="Прямоугольник: скругленные углы 17"/>
          <p:cNvSpPr/>
          <p:nvPr/>
        </p:nvSpPr>
        <p:spPr bwMode="auto">
          <a:xfrm>
            <a:off x="-1330810" y="891992"/>
            <a:ext cx="9042826" cy="1350876"/>
          </a:xfrm>
          <a:prstGeom prst="roundRect">
            <a:avLst>
              <a:gd name="adj" fmla="val 41017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38587702" name="TextBox 23"/>
          <p:cNvSpPr txBox="1"/>
          <p:nvPr/>
        </p:nvSpPr>
        <p:spPr bwMode="auto">
          <a:xfrm>
            <a:off x="534837" y="967265"/>
            <a:ext cx="67027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200" cap="none">
                <a:solidFill>
                  <a:srgbClr val="7F3194"/>
                </a:solidFill>
                <a:latin typeface="Calibri"/>
              </a:rPr>
              <a:t>ПРЕИМУЩЕСТВА </a:t>
            </a:r>
            <a:endParaRPr/>
          </a:p>
          <a:p>
            <a:pPr>
              <a:lnSpc>
                <a:spcPct val="100000"/>
              </a:lnSpc>
              <a:defRPr/>
            </a:pPr>
            <a:r>
              <a:rPr lang="ru-RU" sz="2400" b="0" cap="none">
                <a:solidFill>
                  <a:srgbClr val="7F3194"/>
                </a:solidFill>
                <a:latin typeface="Calibri"/>
              </a:rPr>
              <a:t>ИННОВАЦИОННОГО ПРОДУКТА РИП</a:t>
            </a:r>
          </a:p>
        </p:txBody>
      </p:sp>
      <p:pic>
        <p:nvPicPr>
          <p:cNvPr id="62063847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9756475" y="4171948"/>
            <a:ext cx="1929541" cy="1929541"/>
          </a:xfrm>
          <a:prstGeom prst="rect">
            <a:avLst/>
          </a:prstGeom>
        </p:spPr>
      </p:pic>
      <p:sp>
        <p:nvSpPr>
          <p:cNvPr id="1483253720" name="Прямоугольник 7"/>
          <p:cNvSpPr/>
          <p:nvPr/>
        </p:nvSpPr>
        <p:spPr bwMode="auto">
          <a:xfrm>
            <a:off x="10147540" y="6554881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800" u="sng">
                <a:hlinkClick r:id="rId4" tooltip="https://icons8.com/icon/Mn6BzTFFvZQy/package"/>
              </a:rPr>
              <a:t>Пакет</a:t>
            </a:r>
            <a:r>
              <a:rPr lang="ru-RU" sz="800"/>
              <a:t> иконка от </a:t>
            </a:r>
            <a:r>
              <a:rPr lang="en-US" sz="800" u="sng">
                <a:hlinkClick r:id="rId5" tooltip="https://icons8.com/"/>
              </a:rPr>
              <a:t>Icons8</a:t>
            </a:r>
            <a:endParaRPr lang="ru-RU" sz="800"/>
          </a:p>
        </p:txBody>
      </p:sp>
      <p:sp>
        <p:nvSpPr>
          <p:cNvPr id="553128647" name="Прямоугольник 14"/>
          <p:cNvSpPr/>
          <p:nvPr/>
        </p:nvSpPr>
        <p:spPr bwMode="auto">
          <a:xfrm>
            <a:off x="2919929" y="2426774"/>
            <a:ext cx="70568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Формирование портфолио на  реальных проектах</a:t>
            </a:r>
            <a:endParaRPr lang="en-US" sz="2400" dirty="0">
              <a:solidFill>
                <a:schemeClr val="bg1">
                  <a:lumMod val="95000"/>
                </a:schemeClr>
              </a:solidFill>
            </a:endParaRP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Конкретный инструмент для интеграции теории и практики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Повышение профессионального статуса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Повышение конкурентоспособности выпускника</a:t>
            </a:r>
          </a:p>
          <a:p>
            <a:pPr>
              <a:lnSpc>
                <a:spcPct val="100000"/>
              </a:lnSpc>
              <a:defRPr/>
            </a:pPr>
            <a:br>
              <a:rPr lang="ru-RU" sz="24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Инновационно-практический подход метода проектов – ещё одна педагогическая технология, способствующая развитию потенциала каждого студента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endParaRPr dirty="0"/>
          </a:p>
          <a:p>
            <a:pPr>
              <a:lnSpc>
                <a:spcPct val="100000"/>
              </a:lnSpc>
              <a:defRPr/>
            </a:pPr>
            <a:endParaRPr lang="ru-RU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308845542" name="Группа 1"/>
          <p:cNvGrpSpPr/>
          <p:nvPr/>
        </p:nvGrpSpPr>
        <p:grpSpPr bwMode="auto">
          <a:xfrm>
            <a:off x="4326" y="-1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/>
            <p:cNvSpPr/>
            <p:nvPr/>
          </p:nvSpPr>
          <p:spPr bwMode="auto"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 bwMode="auto"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 bwMode="auto"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Равнобедренный треугольник 12"/>
            <p:cNvSpPr/>
            <p:nvPr/>
          </p:nvSpPr>
          <p:spPr bwMode="auto"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1238990207" name="Прямоугольник: скругленные углы 23"/>
          <p:cNvSpPr/>
          <p:nvPr/>
        </p:nvSpPr>
        <p:spPr bwMode="auto">
          <a:xfrm>
            <a:off x="-4379287" y="477051"/>
            <a:ext cx="11223267" cy="6076421"/>
          </a:xfrm>
          <a:prstGeom prst="roundRect">
            <a:avLst>
              <a:gd name="adj" fmla="val 50000"/>
            </a:avLst>
          </a:prstGeom>
          <a:solidFill>
            <a:srgbClr val="9542AB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92458722" name="TextBox 23"/>
          <p:cNvSpPr txBox="1"/>
          <p:nvPr/>
        </p:nvSpPr>
        <p:spPr bwMode="auto">
          <a:xfrm>
            <a:off x="447401" y="579859"/>
            <a:ext cx="40197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600" cap="none" dirty="0">
                <a:solidFill>
                  <a:schemeClr val="bg1">
                    <a:lumMod val="95000"/>
                  </a:schemeClr>
                </a:solidFill>
                <a:latin typeface="Calibri"/>
              </a:rPr>
              <a:t>КЛЮЧЕВЫЕ </a:t>
            </a:r>
            <a:endParaRPr dirty="0"/>
          </a:p>
          <a:p>
            <a:pPr>
              <a:lnSpc>
                <a:spcPct val="100000"/>
              </a:lnSpc>
              <a:defRPr/>
            </a:pPr>
            <a:r>
              <a:rPr lang="ru-RU" sz="3600" cap="none" dirty="0">
                <a:solidFill>
                  <a:schemeClr val="bg1">
                    <a:lumMod val="95000"/>
                  </a:schemeClr>
                </a:solidFill>
                <a:latin typeface="Calibri"/>
              </a:rPr>
              <a:t>ИНДИКАТОРЫ</a:t>
            </a:r>
            <a:endParaRPr dirty="0"/>
          </a:p>
          <a:p>
            <a:pPr>
              <a:lnSpc>
                <a:spcPct val="100000"/>
              </a:lnSpc>
              <a:defRPr/>
            </a:pPr>
            <a:r>
              <a:rPr lang="ru-RU" sz="1800" b="0" cap="none" dirty="0">
                <a:solidFill>
                  <a:schemeClr val="bg1">
                    <a:lumMod val="95000"/>
                  </a:schemeClr>
                </a:solidFill>
                <a:latin typeface="Calibri"/>
              </a:rPr>
              <a:t>достижения результатов проекта</a:t>
            </a:r>
            <a:endParaRPr dirty="0"/>
          </a:p>
        </p:txBody>
      </p:sp>
      <p:sp>
        <p:nvSpPr>
          <p:cNvPr id="913707383" name="Прямоугольник: скругленные углы 23"/>
          <p:cNvSpPr/>
          <p:nvPr/>
        </p:nvSpPr>
        <p:spPr bwMode="auto">
          <a:xfrm>
            <a:off x="6298317" y="629314"/>
            <a:ext cx="9598648" cy="6076421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60398161" name="TextBox 16"/>
          <p:cNvSpPr txBox="1"/>
          <p:nvPr/>
        </p:nvSpPr>
        <p:spPr bwMode="auto">
          <a:xfrm>
            <a:off x="8793694" y="823509"/>
            <a:ext cx="36816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600" cap="none" dirty="0">
                <a:solidFill>
                  <a:srgbClr val="7F3194"/>
                </a:solidFill>
                <a:latin typeface="Calibri"/>
              </a:rPr>
              <a:t>ПАРТНЕРЫ </a:t>
            </a:r>
            <a:r>
              <a:rPr lang="ru-RU" sz="1800" cap="none" dirty="0">
                <a:solidFill>
                  <a:srgbClr val="7F3194"/>
                </a:solidFill>
                <a:latin typeface="Calibri"/>
              </a:rPr>
              <a:t>проекта</a:t>
            </a:r>
            <a:r>
              <a:rPr lang="ru-RU" sz="3600" cap="none" dirty="0">
                <a:solidFill>
                  <a:srgbClr val="7F3194"/>
                </a:solidFill>
                <a:latin typeface="Calibri"/>
              </a:rPr>
              <a:t> </a:t>
            </a:r>
            <a:endParaRPr lang="ru-RU" sz="2000" cap="none" dirty="0">
              <a:solidFill>
                <a:srgbClr val="7F3194"/>
              </a:solidFill>
              <a:latin typeface="Calibri"/>
            </a:endParaRPr>
          </a:p>
        </p:txBody>
      </p:sp>
      <p:sp>
        <p:nvSpPr>
          <p:cNvPr id="686027051" name="TextBox 15"/>
          <p:cNvSpPr txBox="1"/>
          <p:nvPr/>
        </p:nvSpPr>
        <p:spPr bwMode="auto">
          <a:xfrm>
            <a:off x="7649622" y="3700981"/>
            <a:ext cx="4651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600" cap="none" dirty="0">
                <a:solidFill>
                  <a:srgbClr val="7F3194"/>
                </a:solidFill>
                <a:latin typeface="Calibri"/>
              </a:rPr>
              <a:t>БАРЬЕРЫ </a:t>
            </a:r>
            <a:r>
              <a:rPr lang="ru-RU" sz="1800" cap="none" dirty="0">
                <a:solidFill>
                  <a:srgbClr val="7F3194"/>
                </a:solidFill>
                <a:latin typeface="Calibri"/>
              </a:rPr>
              <a:t>в реализации проекта</a:t>
            </a:r>
            <a:endParaRPr dirty="0"/>
          </a:p>
        </p:txBody>
      </p:sp>
      <p:pic>
        <p:nvPicPr>
          <p:cNvPr id="664471187" name="Рисунок 3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49187" y="2461586"/>
            <a:ext cx="396409" cy="396409"/>
          </a:xfrm>
          <a:prstGeom prst="rect">
            <a:avLst/>
          </a:prstGeom>
        </p:spPr>
      </p:pic>
      <p:pic>
        <p:nvPicPr>
          <p:cNvPr id="2129560177" name="Рисунок 17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63884" y="3252015"/>
            <a:ext cx="396409" cy="396409"/>
          </a:xfrm>
          <a:prstGeom prst="rect">
            <a:avLst/>
          </a:prstGeom>
        </p:spPr>
      </p:pic>
      <p:pic>
        <p:nvPicPr>
          <p:cNvPr id="1553828177" name="Рисунок 18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79121" y="4041722"/>
            <a:ext cx="396409" cy="396409"/>
          </a:xfrm>
          <a:prstGeom prst="rect">
            <a:avLst/>
          </a:prstGeom>
        </p:spPr>
      </p:pic>
      <p:pic>
        <p:nvPicPr>
          <p:cNvPr id="1987300134" name="Рисунок 19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672917" y="4996119"/>
            <a:ext cx="396409" cy="396409"/>
          </a:xfrm>
          <a:prstGeom prst="rect">
            <a:avLst/>
          </a:prstGeom>
        </p:spPr>
      </p:pic>
      <p:sp>
        <p:nvSpPr>
          <p:cNvPr id="783886310" name="Прямоугольник 20"/>
          <p:cNvSpPr/>
          <p:nvPr/>
        </p:nvSpPr>
        <p:spPr bwMode="auto">
          <a:xfrm>
            <a:off x="1232347" y="2512261"/>
            <a:ext cx="48939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600" dirty="0">
                <a:solidFill>
                  <a:schemeClr val="bg1"/>
                </a:solidFill>
              </a:rPr>
              <a:t>Профессиональные  - студенты демонстрируют владение профессиональными компетенциями  </a:t>
            </a:r>
            <a:endParaRPr sz="1600" dirty="0"/>
          </a:p>
          <a:p>
            <a:pPr>
              <a:lnSpc>
                <a:spcPct val="100000"/>
              </a:lnSpc>
              <a:defRPr/>
            </a:pP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7396949" name="Прямоугольник 21"/>
          <p:cNvSpPr/>
          <p:nvPr/>
        </p:nvSpPr>
        <p:spPr bwMode="auto">
          <a:xfrm>
            <a:off x="1232347" y="3198168"/>
            <a:ext cx="48939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600" dirty="0">
                <a:solidFill>
                  <a:schemeClr val="bg1"/>
                </a:solidFill>
              </a:rPr>
              <a:t>Личностные – повышение навыков публичных выступлений и командного взаимодействия </a:t>
            </a:r>
            <a:endParaRPr sz="1600" dirty="0"/>
          </a:p>
          <a:p>
            <a:pPr>
              <a:lnSpc>
                <a:spcPct val="100000"/>
              </a:lnSpc>
              <a:defRPr/>
            </a:pP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829432179" name="Прямоугольник 24"/>
          <p:cNvSpPr/>
          <p:nvPr/>
        </p:nvSpPr>
        <p:spPr bwMode="auto">
          <a:xfrm>
            <a:off x="1206410" y="4041722"/>
            <a:ext cx="48939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600" dirty="0">
                <a:solidFill>
                  <a:schemeClr val="bg1"/>
                </a:solidFill>
              </a:rPr>
              <a:t>Образовательные – студенты показывают прогресс в освоении профессиональных модулей</a:t>
            </a:r>
            <a:endParaRPr sz="1600" dirty="0"/>
          </a:p>
          <a:p>
            <a:pPr>
              <a:lnSpc>
                <a:spcPct val="100000"/>
              </a:lnSpc>
              <a:defRPr/>
            </a:pP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099739199" name="Прямоугольник 25"/>
          <p:cNvSpPr/>
          <p:nvPr/>
        </p:nvSpPr>
        <p:spPr bwMode="auto">
          <a:xfrm>
            <a:off x="1196198" y="4912876"/>
            <a:ext cx="48939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600" dirty="0">
                <a:solidFill>
                  <a:schemeClr val="bg1"/>
                </a:solidFill>
              </a:rPr>
              <a:t>Социально-экономические – коммуникации с реальными работодателями</a:t>
            </a:r>
            <a:endParaRPr sz="1600" dirty="0"/>
          </a:p>
          <a:p>
            <a:pPr>
              <a:lnSpc>
                <a:spcPct val="100000"/>
              </a:lnSpc>
              <a:defRPr/>
            </a:pP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505481751" name="Прямоугольник 28"/>
          <p:cNvSpPr/>
          <p:nvPr/>
        </p:nvSpPr>
        <p:spPr bwMode="auto">
          <a:xfrm>
            <a:off x="7500401" y="4299586"/>
            <a:ext cx="48939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  <a:defRPr/>
            </a:pPr>
            <a:r>
              <a:rPr lang="ru-RU" sz="1600" dirty="0">
                <a:solidFill>
                  <a:srgbClr val="7F3194"/>
                </a:solidFill>
              </a:rPr>
              <a:t>Трудности с синхронизацией учебного графика студентов под время заказчиков, не всегда учебный график возможно совместить со сроками заказчика.</a:t>
            </a:r>
            <a:endParaRPr lang="en-US" sz="1600" dirty="0">
              <a:solidFill>
                <a:srgbClr val="7F3194"/>
              </a:solidFill>
            </a:endParaRPr>
          </a:p>
          <a:p>
            <a:pPr>
              <a:lnSpc>
                <a:spcPct val="100000"/>
              </a:lnSpc>
              <a:defRPr/>
            </a:pPr>
            <a:endParaRPr lang="en-US" sz="1200" dirty="0">
              <a:solidFill>
                <a:srgbClr val="AE3BCD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  <a:defRPr/>
            </a:pPr>
            <a:r>
              <a:rPr lang="ru-RU" sz="1600" dirty="0">
                <a:solidFill>
                  <a:srgbClr val="7F3194"/>
                </a:solidFill>
              </a:rPr>
              <a:t>Ограниченность материально-технической базы для реализации амбициозных проектных задач</a:t>
            </a:r>
          </a:p>
        </p:txBody>
      </p:sp>
      <p:sp>
        <p:nvSpPr>
          <p:cNvPr id="2" name="Прямоугольник 28">
            <a:extLst>
              <a:ext uri="{FF2B5EF4-FFF2-40B4-BE49-F238E27FC236}">
                <a16:creationId xmlns:a16="http://schemas.microsoft.com/office/drawing/2014/main" id="{64AD49B5-714A-CC2F-9489-5C1B249B949F}"/>
              </a:ext>
            </a:extLst>
          </p:cNvPr>
          <p:cNvSpPr/>
          <p:nvPr/>
        </p:nvSpPr>
        <p:spPr bwMode="auto">
          <a:xfrm>
            <a:off x="7383511" y="1622103"/>
            <a:ext cx="489391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ü"/>
              <a:defRPr/>
            </a:pPr>
            <a:r>
              <a:rPr lang="ru-RU" sz="2000" dirty="0">
                <a:solidFill>
                  <a:srgbClr val="7F3194"/>
                </a:solidFill>
              </a:rPr>
              <a:t>Медицинская компания </a:t>
            </a:r>
            <a:r>
              <a:rPr lang="en-US" sz="2000" dirty="0">
                <a:solidFill>
                  <a:srgbClr val="7F3194"/>
                </a:solidFill>
              </a:rPr>
              <a:t>INVITRO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ü"/>
              <a:defRPr/>
            </a:pPr>
            <a:r>
              <a:rPr lang="ru-RU" sz="2000" dirty="0">
                <a:solidFill>
                  <a:srgbClr val="7F3194"/>
                </a:solidFill>
              </a:rPr>
              <a:t>МБДОУ «Детский сад №1» </a:t>
            </a:r>
            <a:r>
              <a:rPr lang="ru-RU" sz="2000" dirty="0" err="1">
                <a:solidFill>
                  <a:srgbClr val="7F3194"/>
                </a:solidFill>
              </a:rPr>
              <a:t>г.о</a:t>
            </a:r>
            <a:r>
              <a:rPr lang="ru-RU" sz="2000" dirty="0">
                <a:solidFill>
                  <a:srgbClr val="7F3194"/>
                </a:solidFill>
              </a:rPr>
              <a:t>. Самара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ü"/>
              <a:defRPr/>
            </a:pPr>
            <a:r>
              <a:rPr lang="ru-RU" sz="2000" dirty="0">
                <a:solidFill>
                  <a:srgbClr val="7F3194"/>
                </a:solidFill>
              </a:rPr>
              <a:t>ООО «ВИЗИТ-М»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ü"/>
              <a:defRPr/>
            </a:pPr>
            <a:r>
              <a:rPr lang="ru-RU" sz="2000" dirty="0">
                <a:solidFill>
                  <a:srgbClr val="7F3194"/>
                </a:solidFill>
              </a:rPr>
              <a:t>Строительная компания </a:t>
            </a:r>
            <a:r>
              <a:rPr lang="en-US" sz="2000" dirty="0" err="1">
                <a:solidFill>
                  <a:srgbClr val="7F3194"/>
                </a:solidFill>
              </a:rPr>
              <a:t>Artvill</a:t>
            </a:r>
            <a:endParaRPr lang="ru-RU" sz="2000" dirty="0">
              <a:solidFill>
                <a:srgbClr val="7F3194"/>
              </a:solidFill>
            </a:endParaRP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ü"/>
              <a:defRPr/>
            </a:pPr>
            <a:r>
              <a:rPr lang="ru-RU" sz="2000" dirty="0">
                <a:solidFill>
                  <a:srgbClr val="7F3194"/>
                </a:solidFill>
              </a:rPr>
              <a:t>Индивидуальные предприниматели</a:t>
            </a: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ü"/>
              <a:defRPr/>
            </a:pPr>
            <a:r>
              <a:rPr lang="ru-RU" sz="2000" dirty="0">
                <a:solidFill>
                  <a:srgbClr val="7F3194"/>
                </a:solidFill>
              </a:rPr>
              <a:t>Частные заказчики</a:t>
            </a:r>
            <a:endParaRPr dirty="0"/>
          </a:p>
          <a:p>
            <a:pPr>
              <a:lnSpc>
                <a:spcPct val="100000"/>
              </a:lnSpc>
              <a:defRPr/>
            </a:pPr>
            <a:endParaRPr lang="ru-RU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528347104" name="Группа 1"/>
          <p:cNvGrpSpPr/>
          <p:nvPr/>
        </p:nvGrpSpPr>
        <p:grpSpPr bwMode="auto">
          <a:xfrm>
            <a:off x="5750" y="51734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/>
            <p:cNvSpPr/>
            <p:nvPr/>
          </p:nvSpPr>
          <p:spPr bwMode="auto"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 bwMode="auto"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 bwMode="auto"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Равнобедренный треугольник 12"/>
            <p:cNvSpPr/>
            <p:nvPr/>
          </p:nvSpPr>
          <p:spPr bwMode="auto"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301120894" name="Прямоугольник: скругленные углы 23"/>
          <p:cNvSpPr/>
          <p:nvPr/>
        </p:nvSpPr>
        <p:spPr bwMode="auto">
          <a:xfrm>
            <a:off x="-4312608" y="464486"/>
            <a:ext cx="12929866" cy="6076421"/>
          </a:xfrm>
          <a:prstGeom prst="roundRect">
            <a:avLst>
              <a:gd name="adj" fmla="val 50000"/>
            </a:avLst>
          </a:prstGeom>
          <a:solidFill>
            <a:srgbClr val="9542AB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dirty="0"/>
          </a:p>
          <a:p>
            <a:pPr algn="ctr">
              <a:defRPr/>
            </a:pPr>
            <a:endParaRPr lang="ru-RU" dirty="0"/>
          </a:p>
        </p:txBody>
      </p:sp>
      <p:sp>
        <p:nvSpPr>
          <p:cNvPr id="469654439" name="TextBox 23"/>
          <p:cNvSpPr txBox="1"/>
          <p:nvPr/>
        </p:nvSpPr>
        <p:spPr bwMode="auto">
          <a:xfrm>
            <a:off x="607614" y="787691"/>
            <a:ext cx="45748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600" cap="none">
                <a:solidFill>
                  <a:schemeClr val="bg1">
                    <a:lumMod val="95000"/>
                  </a:schemeClr>
                </a:solidFill>
                <a:latin typeface="Calibri"/>
              </a:rPr>
              <a:t>КЛЮЧЕВЫЕ </a:t>
            </a:r>
            <a:endParaRPr/>
          </a:p>
          <a:p>
            <a:pPr>
              <a:lnSpc>
                <a:spcPct val="100000"/>
              </a:lnSpc>
              <a:defRPr/>
            </a:pPr>
            <a:r>
              <a:rPr lang="ru-RU" sz="3600" cap="none">
                <a:solidFill>
                  <a:schemeClr val="bg1">
                    <a:lumMod val="95000"/>
                  </a:schemeClr>
                </a:solidFill>
                <a:latin typeface="Calibri"/>
              </a:rPr>
              <a:t>РЕЗУЛЬТАТЫ </a:t>
            </a:r>
            <a:endParaRPr/>
          </a:p>
          <a:p>
            <a:pPr>
              <a:lnSpc>
                <a:spcPct val="100000"/>
              </a:lnSpc>
              <a:defRPr/>
            </a:pPr>
            <a:r>
              <a:rPr lang="ru-RU" sz="1600" cap="none">
                <a:solidFill>
                  <a:schemeClr val="bg1">
                    <a:lumMod val="95000"/>
                  </a:schemeClr>
                </a:solidFill>
                <a:latin typeface="Calibri"/>
              </a:rPr>
              <a:t>на данный момент </a:t>
            </a:r>
            <a:r>
              <a:rPr lang="ru-RU" sz="1400" cap="none">
                <a:solidFill>
                  <a:schemeClr val="bg1">
                    <a:lumMod val="95000"/>
                  </a:schemeClr>
                </a:solidFill>
                <a:latin typeface="Calibri"/>
              </a:rPr>
              <a:t>за весь период работы</a:t>
            </a:r>
            <a:endParaRPr/>
          </a:p>
        </p:txBody>
      </p:sp>
      <p:sp>
        <p:nvSpPr>
          <p:cNvPr id="1601662701" name="Прямоугольник: скругленные углы 23"/>
          <p:cNvSpPr/>
          <p:nvPr/>
        </p:nvSpPr>
        <p:spPr bwMode="auto">
          <a:xfrm>
            <a:off x="6011953" y="557999"/>
            <a:ext cx="9456398" cy="6076421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96652260" name="TextBox 16"/>
          <p:cNvSpPr txBox="1"/>
          <p:nvPr/>
        </p:nvSpPr>
        <p:spPr bwMode="auto">
          <a:xfrm>
            <a:off x="7526300" y="952819"/>
            <a:ext cx="6568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600" cap="none" dirty="0">
                <a:solidFill>
                  <a:srgbClr val="7F3194"/>
                </a:solidFill>
                <a:latin typeface="Calibri"/>
              </a:rPr>
              <a:t>ЗАПРОС </a:t>
            </a:r>
            <a:endParaRPr dirty="0"/>
          </a:p>
          <a:p>
            <a:pPr>
              <a:lnSpc>
                <a:spcPct val="100000"/>
              </a:lnSpc>
              <a:defRPr/>
            </a:pPr>
            <a:r>
              <a:rPr lang="ru-RU" sz="1200" cap="none" dirty="0">
                <a:solidFill>
                  <a:srgbClr val="7F3194"/>
                </a:solidFill>
                <a:latin typeface="Calibri"/>
              </a:rPr>
              <a:t>какая поддержка нужна при реализации проекта </a:t>
            </a:r>
          </a:p>
        </p:txBody>
      </p:sp>
      <p:pic>
        <p:nvPicPr>
          <p:cNvPr id="2002324409" name="Рисунок 1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40741" y="2780627"/>
            <a:ext cx="372291" cy="372291"/>
          </a:xfrm>
          <a:prstGeom prst="rect">
            <a:avLst/>
          </a:prstGeom>
        </p:spPr>
      </p:pic>
      <p:pic>
        <p:nvPicPr>
          <p:cNvPr id="153903638" name="Рисунок 17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40741" y="3598032"/>
            <a:ext cx="372291" cy="372291"/>
          </a:xfrm>
          <a:prstGeom prst="rect">
            <a:avLst/>
          </a:prstGeom>
        </p:spPr>
      </p:pic>
      <p:pic>
        <p:nvPicPr>
          <p:cNvPr id="1959807218" name="Рисунок 18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70674" y="4360763"/>
            <a:ext cx="372291" cy="372291"/>
          </a:xfrm>
          <a:prstGeom prst="rect">
            <a:avLst/>
          </a:prstGeom>
        </p:spPr>
      </p:pic>
      <p:sp>
        <p:nvSpPr>
          <p:cNvPr id="1444337299" name="Прямоугольник 20"/>
          <p:cNvSpPr/>
          <p:nvPr/>
        </p:nvSpPr>
        <p:spPr bwMode="auto">
          <a:xfrm>
            <a:off x="1352309" y="2767871"/>
            <a:ext cx="48939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dirty="0">
                <a:solidFill>
                  <a:schemeClr val="bg1"/>
                </a:solidFill>
              </a:rPr>
              <a:t>РАЗРАБОТАНО ЦИФРОВОЕ ПОРТФОЛИО</a:t>
            </a:r>
            <a:endParaRPr lang="ru-RU" dirty="0"/>
          </a:p>
          <a:p>
            <a:pPr>
              <a:lnSpc>
                <a:spcPct val="100000"/>
              </a:lnSpc>
              <a:defRPr/>
            </a:pP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119455214" name="Прямоугольник 21"/>
          <p:cNvSpPr/>
          <p:nvPr/>
        </p:nvSpPr>
        <p:spPr bwMode="auto">
          <a:xfrm>
            <a:off x="7100335" y="2425126"/>
            <a:ext cx="48939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  <a:defRPr/>
            </a:pPr>
            <a:r>
              <a:rPr lang="ru-RU" sz="2000" dirty="0">
                <a:solidFill>
                  <a:srgbClr val="7F3194"/>
                </a:solidFill>
              </a:rPr>
              <a:t>Гибкое планирование учебного процесса с учетом проектной деятельности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  <a:defRPr/>
            </a:pPr>
            <a:endParaRPr lang="ru-RU" sz="2000" dirty="0">
              <a:solidFill>
                <a:srgbClr val="7F3194"/>
              </a:solidFill>
            </a:endParaRP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  <a:defRPr/>
            </a:pPr>
            <a:r>
              <a:rPr lang="ru-RU" sz="2000" dirty="0">
                <a:solidFill>
                  <a:srgbClr val="7F3194"/>
                </a:solidFill>
              </a:rPr>
              <a:t>Владение достаточным количеством ресурсов для реализации проектов</a:t>
            </a: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  <a:defRPr/>
            </a:pPr>
            <a:endParaRPr lang="ru-RU" sz="2000" dirty="0">
              <a:solidFill>
                <a:srgbClr val="7F3194"/>
              </a:solidFill>
            </a:endParaRPr>
          </a:p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q"/>
              <a:defRPr/>
            </a:pPr>
            <a:r>
              <a:rPr lang="ru-RU" sz="2000" dirty="0">
                <a:solidFill>
                  <a:srgbClr val="7F3194"/>
                </a:solidFill>
              </a:rPr>
              <a:t>Содействие в продвижении проектного обучения </a:t>
            </a:r>
            <a:endParaRPr sz="2000" dirty="0">
              <a:solidFill>
                <a:srgbClr val="7F3194"/>
              </a:solidFill>
            </a:endParaRPr>
          </a:p>
          <a:p>
            <a:pPr>
              <a:lnSpc>
                <a:spcPct val="100000"/>
              </a:lnSpc>
              <a:defRPr/>
            </a:pP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20">
            <a:extLst>
              <a:ext uri="{FF2B5EF4-FFF2-40B4-BE49-F238E27FC236}">
                <a16:creationId xmlns:a16="http://schemas.microsoft.com/office/drawing/2014/main" id="{27921A3F-B9FF-CF0C-97D9-E0B3FFD1F01F}"/>
              </a:ext>
            </a:extLst>
          </p:cNvPr>
          <p:cNvSpPr/>
          <p:nvPr/>
        </p:nvSpPr>
        <p:spPr bwMode="auto">
          <a:xfrm>
            <a:off x="1333833" y="3499241"/>
            <a:ext cx="48939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600" dirty="0">
                <a:solidFill>
                  <a:schemeClr val="bg1"/>
                </a:solidFill>
              </a:rPr>
              <a:t>МЕТОДИЧЕСКИЕ МАТЕРИАЛЫ И РАЗРАБОТКИ </a:t>
            </a:r>
          </a:p>
          <a:p>
            <a:pPr>
              <a:lnSpc>
                <a:spcPct val="100000"/>
              </a:lnSpc>
              <a:defRPr/>
            </a:pPr>
            <a:r>
              <a:rPr lang="ru-RU" sz="1600" dirty="0">
                <a:solidFill>
                  <a:schemeClr val="bg1"/>
                </a:solidFill>
              </a:rPr>
              <a:t>ПО РЕАЛИЗАЦИИ ПРОЕКТНОГО ОБУЧЕНИЯ </a:t>
            </a:r>
            <a:endParaRPr lang="ru-RU" sz="1600" dirty="0"/>
          </a:p>
          <a:p>
            <a:pPr>
              <a:lnSpc>
                <a:spcPct val="100000"/>
              </a:lnSpc>
              <a:defRPr/>
            </a:pP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0">
            <a:extLst>
              <a:ext uri="{FF2B5EF4-FFF2-40B4-BE49-F238E27FC236}">
                <a16:creationId xmlns:a16="http://schemas.microsoft.com/office/drawing/2014/main" id="{98D8B82D-83E6-E699-83D2-BE0A303F8B2E}"/>
              </a:ext>
            </a:extLst>
          </p:cNvPr>
          <p:cNvSpPr/>
          <p:nvPr/>
        </p:nvSpPr>
        <p:spPr bwMode="auto">
          <a:xfrm>
            <a:off x="1318890" y="4378698"/>
            <a:ext cx="48939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dirty="0">
                <a:solidFill>
                  <a:schemeClr val="bg1"/>
                </a:solidFill>
              </a:rPr>
              <a:t>РАБОТА СТУДЕНТОВ НАД РЕАЛЬНЫМИ ПРОЕКТАМИ</a:t>
            </a:r>
            <a:endParaRPr lang="ru-RU" dirty="0"/>
          </a:p>
          <a:p>
            <a:pPr>
              <a:lnSpc>
                <a:spcPct val="100000"/>
              </a:lnSpc>
              <a:defRPr/>
            </a:pPr>
            <a:endParaRPr lang="ru-RU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958168384" name="Группа 1"/>
          <p:cNvGrpSpPr/>
          <p:nvPr/>
        </p:nvGrpSpPr>
        <p:grpSpPr bwMode="auto">
          <a:xfrm>
            <a:off x="4326" y="-1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/>
            <p:cNvSpPr/>
            <p:nvPr/>
          </p:nvSpPr>
          <p:spPr bwMode="auto"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 bwMode="auto"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 bwMode="auto"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Равнобедренный треугольник 12"/>
            <p:cNvSpPr/>
            <p:nvPr/>
          </p:nvSpPr>
          <p:spPr bwMode="auto"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2075950832" name="Прямоугольник: скругленные углы 23"/>
          <p:cNvSpPr/>
          <p:nvPr/>
        </p:nvSpPr>
        <p:spPr bwMode="auto">
          <a:xfrm rot="10800000">
            <a:off x="1380590" y="464527"/>
            <a:ext cx="14936534" cy="6076421"/>
          </a:xfrm>
          <a:prstGeom prst="roundRect">
            <a:avLst>
              <a:gd name="adj" fmla="val 50000"/>
            </a:avLst>
          </a:prstGeom>
          <a:solidFill>
            <a:srgbClr val="138E77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03306462" name="Прямоугольник: скругленные углы 17"/>
          <p:cNvSpPr/>
          <p:nvPr/>
        </p:nvSpPr>
        <p:spPr bwMode="auto">
          <a:xfrm>
            <a:off x="-1330810" y="891992"/>
            <a:ext cx="9042826" cy="1350876"/>
          </a:xfrm>
          <a:prstGeom prst="roundRect">
            <a:avLst>
              <a:gd name="adj" fmla="val 41017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1444166" name="TextBox 23"/>
          <p:cNvSpPr txBox="1"/>
          <p:nvPr/>
        </p:nvSpPr>
        <p:spPr bwMode="auto">
          <a:xfrm>
            <a:off x="534837" y="967265"/>
            <a:ext cx="67027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600" cap="none">
                <a:solidFill>
                  <a:srgbClr val="7F3194"/>
                </a:solidFill>
                <a:latin typeface="Calibri"/>
              </a:rPr>
              <a:t>МЕТОДИЧЕСКАЯ КОПИЛКА РИП</a:t>
            </a:r>
            <a:endParaRPr/>
          </a:p>
          <a:p>
            <a:pPr>
              <a:lnSpc>
                <a:spcPct val="100000"/>
              </a:lnSpc>
              <a:defRPr/>
            </a:pPr>
            <a:r>
              <a:rPr lang="ru-RU" sz="1400" b="0" cap="none">
                <a:solidFill>
                  <a:srgbClr val="7F3194"/>
                </a:solidFill>
                <a:latin typeface="Calibri"/>
              </a:rPr>
              <a:t>ссылки на методические разработки по теме РИП, которые могут быть использованы в практической деятельности другими ПОО</a:t>
            </a:r>
          </a:p>
        </p:txBody>
      </p:sp>
      <p:pic>
        <p:nvPicPr>
          <p:cNvPr id="386452688" name="Рисунок 5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90066" y="5224424"/>
            <a:ext cx="1192903" cy="1192903"/>
          </a:xfrm>
          <a:prstGeom prst="rect">
            <a:avLst/>
          </a:prstGeom>
        </p:spPr>
      </p:pic>
      <p:sp>
        <p:nvSpPr>
          <p:cNvPr id="1891593419" name="Прямоугольник 14"/>
          <p:cNvSpPr/>
          <p:nvPr/>
        </p:nvSpPr>
        <p:spPr bwMode="auto">
          <a:xfrm>
            <a:off x="7159720" y="5780597"/>
            <a:ext cx="53018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200" dirty="0">
                <a:solidFill>
                  <a:schemeClr val="bg1"/>
                </a:solidFill>
              </a:rPr>
              <a:t>Инновационно-практический подход к реализации метода проектов, способствующий развитию профессионально-личностного потенциала обучающихся СПО</a:t>
            </a:r>
          </a:p>
          <a:p>
            <a:pPr>
              <a:lnSpc>
                <a:spcPct val="100000"/>
              </a:lnSpc>
              <a:defRPr/>
            </a:pP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593655316" name="Прямоугольник 16"/>
          <p:cNvSpPr/>
          <p:nvPr/>
        </p:nvSpPr>
        <p:spPr bwMode="auto">
          <a:xfrm>
            <a:off x="2420430" y="2637827"/>
            <a:ext cx="46119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b="1" dirty="0">
                <a:solidFill>
                  <a:schemeClr val="bg1"/>
                </a:solidFill>
              </a:rPr>
              <a:t>МЕТОДИЧЕСКИЕ МАТЕРИАЛЫ ПО ОРГАНИЗАЦИИ ПРОЦЕССА ПРОЕКТНОГО ОБУЧЕНИЯ</a:t>
            </a:r>
          </a:p>
          <a:p>
            <a:pPr>
              <a:lnSpc>
                <a:spcPct val="100000"/>
              </a:lnSpc>
              <a:defRPr/>
            </a:pPr>
            <a:r>
              <a:rPr lang="en-US" dirty="0">
                <a:hlinkClick r:id="rId4"/>
              </a:rPr>
              <a:t>https://disk.yandex.ru/d/OB_GbOBLlQnE7Q</a:t>
            </a:r>
            <a:endParaRPr dirty="0"/>
          </a:p>
        </p:txBody>
      </p:sp>
      <p:pic>
        <p:nvPicPr>
          <p:cNvPr id="1608559213" name="Рисунок 17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1893306" y="2744070"/>
            <a:ext cx="372291" cy="372291"/>
          </a:xfrm>
          <a:prstGeom prst="rect">
            <a:avLst/>
          </a:prstGeom>
        </p:spPr>
      </p:pic>
      <p:sp>
        <p:nvSpPr>
          <p:cNvPr id="509170606" name="Прямоугольник 18"/>
          <p:cNvSpPr/>
          <p:nvPr/>
        </p:nvSpPr>
        <p:spPr bwMode="auto">
          <a:xfrm>
            <a:off x="7898921" y="2626738"/>
            <a:ext cx="46672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b="1" dirty="0">
                <a:solidFill>
                  <a:schemeClr val="bg1"/>
                </a:solidFill>
              </a:rPr>
              <a:t>ГЛОССАРИЙ ПО ТЕМЕ РИП </a:t>
            </a:r>
          </a:p>
          <a:p>
            <a:pPr>
              <a:lnSpc>
                <a:spcPct val="100000"/>
              </a:lnSpc>
              <a:defRPr/>
            </a:pPr>
            <a:endParaRPr lang="ru-RU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en-US" dirty="0">
                <a:hlinkClick r:id="rId6"/>
              </a:rPr>
              <a:t>https://disk.yandex.ru/i/4GdebonYosomZg</a:t>
            </a:r>
            <a:endParaRPr dirty="0"/>
          </a:p>
        </p:txBody>
      </p:sp>
      <p:pic>
        <p:nvPicPr>
          <p:cNvPr id="345863430" name="Рисунок 19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7313695" y="2744070"/>
            <a:ext cx="372291" cy="372291"/>
          </a:xfrm>
          <a:prstGeom prst="rect">
            <a:avLst/>
          </a:prstGeom>
        </p:spPr>
      </p:pic>
      <p:sp>
        <p:nvSpPr>
          <p:cNvPr id="581990512" name="Прямоугольник 2"/>
          <p:cNvSpPr/>
          <p:nvPr/>
        </p:nvSpPr>
        <p:spPr bwMode="auto">
          <a:xfrm>
            <a:off x="4968976" y="122830"/>
            <a:ext cx="766027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800">
                <a:solidFill>
                  <a:schemeClr val="bg1"/>
                </a:solidFill>
                <a:latin typeface="Bahnschrift SemiBold"/>
              </a:rPr>
              <a:t>ФОРУМ ИННОВАЦИЙ И ПЕДАГОГИЧЕСКИХ ПРАКТИК СИСТЕМЫ СРЕДНЕГО ПРОФЕССИОНАЛЬНОГО ОБРАЗОВАНИЯ САМАРСКОЙ ОБЛАСТИ </a:t>
            </a:r>
            <a:endParaRPr/>
          </a:p>
        </p:txBody>
      </p:sp>
      <p:pic>
        <p:nvPicPr>
          <p:cNvPr id="1026" name="Picture 2" descr="http://qrcoder.ru/code/?https%3A%2F%2Fdisk.yandex.ru%2Fi%2F4GdebonYosomZg&amp;4&amp;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9114" y="3905965"/>
            <a:ext cx="14097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qrcoder.ru/code/?https%3A%2F%2Fdisk.yandex.ru%2Fd%2FOB_GbOBLlQnE7Q&amp;4&amp;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8438" y="3909484"/>
            <a:ext cx="14097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67915691" name="Группа 1"/>
          <p:cNvGrpSpPr/>
          <p:nvPr/>
        </p:nvGrpSpPr>
        <p:grpSpPr bwMode="auto">
          <a:xfrm>
            <a:off x="4326" y="-1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/>
            <p:cNvSpPr/>
            <p:nvPr/>
          </p:nvSpPr>
          <p:spPr bwMode="auto"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 bwMode="auto"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 bwMode="auto"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 bwMode="auto"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Равнобедренный треугольник 12"/>
            <p:cNvSpPr/>
            <p:nvPr/>
          </p:nvSpPr>
          <p:spPr bwMode="auto"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/>
            </a:p>
          </p:txBody>
        </p:sp>
      </p:grpSp>
      <p:sp>
        <p:nvSpPr>
          <p:cNvPr id="759482360" name="Прямоугольник: скругленные углы 23"/>
          <p:cNvSpPr/>
          <p:nvPr/>
        </p:nvSpPr>
        <p:spPr bwMode="auto">
          <a:xfrm>
            <a:off x="861319" y="390790"/>
            <a:ext cx="14936534" cy="6076421"/>
          </a:xfrm>
          <a:prstGeom prst="roundRect">
            <a:avLst>
              <a:gd name="adj" fmla="val 50000"/>
            </a:avLst>
          </a:prstGeom>
          <a:solidFill>
            <a:srgbClr val="9542AB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7800125" name="Прямоугольник: скругленные углы 17"/>
          <p:cNvSpPr/>
          <p:nvPr/>
        </p:nvSpPr>
        <p:spPr bwMode="auto">
          <a:xfrm>
            <a:off x="-1330810" y="891992"/>
            <a:ext cx="8050392" cy="1350876"/>
          </a:xfrm>
          <a:prstGeom prst="roundRect">
            <a:avLst>
              <a:gd name="adj" fmla="val 41017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07143069" name="Прямоугольник: скругленные углы 17"/>
          <p:cNvSpPr/>
          <p:nvPr/>
        </p:nvSpPr>
        <p:spPr bwMode="auto">
          <a:xfrm>
            <a:off x="6927257" y="4969477"/>
            <a:ext cx="6107186" cy="1350876"/>
          </a:xfrm>
          <a:prstGeom prst="roundRect">
            <a:avLst>
              <a:gd name="adj" fmla="val 410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34050018" name="TextBox 17"/>
          <p:cNvSpPr txBox="1"/>
          <p:nvPr/>
        </p:nvSpPr>
        <p:spPr bwMode="auto">
          <a:xfrm>
            <a:off x="3238257" y="1244264"/>
            <a:ext cx="2794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3600" cap="none" dirty="0">
                <a:solidFill>
                  <a:srgbClr val="7F3194"/>
                </a:solidFill>
                <a:latin typeface="Calibri"/>
              </a:rPr>
              <a:t>КОНТАКТЫ</a:t>
            </a:r>
            <a:endParaRPr lang="ru-RU" sz="2000" cap="none" dirty="0">
              <a:solidFill>
                <a:srgbClr val="7F3194"/>
              </a:solidFill>
              <a:latin typeface="Calibri"/>
            </a:endParaRPr>
          </a:p>
        </p:txBody>
      </p:sp>
      <p:sp>
        <p:nvSpPr>
          <p:cNvPr id="1836561836" name="Прямоугольник 2"/>
          <p:cNvSpPr/>
          <p:nvPr/>
        </p:nvSpPr>
        <p:spPr bwMode="auto">
          <a:xfrm>
            <a:off x="7599591" y="4476528"/>
            <a:ext cx="409263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dirty="0">
                <a:solidFill>
                  <a:schemeClr val="bg1"/>
                </a:solidFill>
                <a:hlinkClick r:id="rId3"/>
              </a:rPr>
              <a:t>https://samgk.ru/</a:t>
            </a:r>
            <a:r>
              <a:rPr lang="ru-RU" sz="1200" dirty="0" err="1">
                <a:solidFill>
                  <a:schemeClr val="bg1"/>
                </a:solidFill>
                <a:hlinkClick r:id="rId3"/>
              </a:rPr>
              <a:t>иннов</a:t>
            </a:r>
            <a:r>
              <a:rPr lang="ru-RU" sz="1200" dirty="0">
                <a:solidFill>
                  <a:schemeClr val="bg1"/>
                </a:solidFill>
                <a:hlinkClick r:id="rId3"/>
              </a:rPr>
              <a:t>-</a:t>
            </a:r>
            <a:r>
              <a:rPr lang="ru-RU" sz="1200" dirty="0" err="1">
                <a:solidFill>
                  <a:schemeClr val="bg1"/>
                </a:solidFill>
                <a:hlinkClick r:id="rId3"/>
              </a:rPr>
              <a:t>практ</a:t>
            </a:r>
            <a:r>
              <a:rPr lang="ru-RU" sz="1200" dirty="0">
                <a:solidFill>
                  <a:schemeClr val="bg1"/>
                </a:solidFill>
                <a:hlinkClick r:id="rId3"/>
              </a:rPr>
              <a:t>-подход-</a:t>
            </a:r>
            <a:r>
              <a:rPr lang="ru-RU" sz="1200" dirty="0" err="1">
                <a:solidFill>
                  <a:schemeClr val="bg1"/>
                </a:solidFill>
                <a:hlinkClick r:id="rId3"/>
              </a:rPr>
              <a:t>спо</a:t>
            </a:r>
            <a:r>
              <a:rPr lang="ru-RU" sz="1200" dirty="0">
                <a:solidFill>
                  <a:schemeClr val="bg1"/>
                </a:solidFill>
                <a:hlinkClick r:id="rId3"/>
              </a:rPr>
              <a:t>/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492052473" name="Прямоугольник 8"/>
          <p:cNvSpPr/>
          <p:nvPr/>
        </p:nvSpPr>
        <p:spPr bwMode="auto">
          <a:xfrm>
            <a:off x="1343884" y="2676617"/>
            <a:ext cx="6029216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dirty="0">
                <a:solidFill>
                  <a:schemeClr val="bg1">
                    <a:lumMod val="95000"/>
                  </a:schemeClr>
                </a:solidFill>
              </a:rPr>
              <a:t>ЛЮБЧЕНКО ЕЛЕНА АЛЕКСАНДРОВНА</a:t>
            </a:r>
            <a:endParaRPr dirty="0"/>
          </a:p>
          <a:p>
            <a:pPr algn="ctr">
              <a:defRPr/>
            </a:pPr>
            <a:r>
              <a:rPr lang="ru-RU" dirty="0">
                <a:solidFill>
                  <a:schemeClr val="bg1">
                    <a:lumMod val="95000"/>
                  </a:schemeClr>
                </a:solidFill>
              </a:rPr>
              <a:t>координатор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/ </a:t>
            </a:r>
            <a:r>
              <a:rPr lang="ru-RU" dirty="0">
                <a:solidFill>
                  <a:schemeClr val="bg1">
                    <a:lumMod val="95000"/>
                  </a:schemeClr>
                </a:solidFill>
              </a:rPr>
              <a:t>руководитель проекта</a:t>
            </a:r>
          </a:p>
        </p:txBody>
      </p:sp>
      <p:pic>
        <p:nvPicPr>
          <p:cNvPr id="1481997236" name="Рисунок 18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1563979" y="3910278"/>
            <a:ext cx="694750" cy="629476"/>
          </a:xfrm>
          <a:prstGeom prst="rect">
            <a:avLst/>
          </a:prstGeom>
        </p:spPr>
      </p:pic>
      <p:sp>
        <p:nvSpPr>
          <p:cNvPr id="213519781" name="TextBox 23"/>
          <p:cNvSpPr txBox="1"/>
          <p:nvPr/>
        </p:nvSpPr>
        <p:spPr bwMode="auto">
          <a:xfrm>
            <a:off x="7818296" y="5184417"/>
            <a:ext cx="38530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/>
                <a:ea typeface="Roboto Condensed"/>
                <a:cs typeface="Roboto Black"/>
              </a:defRPr>
            </a:lvl1pPr>
          </a:lstStyle>
          <a:p>
            <a:pPr algn="ctr">
              <a:lnSpc>
                <a:spcPct val="100000"/>
              </a:lnSpc>
              <a:defRPr/>
            </a:pPr>
            <a:r>
              <a:rPr lang="ru-RU" sz="2400" cap="none" dirty="0">
                <a:solidFill>
                  <a:srgbClr val="7F3194"/>
                </a:solidFill>
                <a:latin typeface="Calibri"/>
              </a:rPr>
              <a:t>МАТЕРИАЛЫ </a:t>
            </a:r>
            <a:endParaRPr dirty="0"/>
          </a:p>
          <a:p>
            <a:pPr algn="ctr">
              <a:lnSpc>
                <a:spcPct val="100000"/>
              </a:lnSpc>
              <a:defRPr/>
            </a:pPr>
            <a:r>
              <a:rPr lang="ru-RU" sz="2400" cap="none" dirty="0">
                <a:solidFill>
                  <a:srgbClr val="7F3194"/>
                </a:solidFill>
                <a:latin typeface="Calibri"/>
              </a:rPr>
              <a:t>ПРОЕКТА</a:t>
            </a:r>
          </a:p>
        </p:txBody>
      </p:sp>
      <p:sp>
        <p:nvSpPr>
          <p:cNvPr id="274196104" name="Прямоугольник 21"/>
          <p:cNvSpPr/>
          <p:nvPr/>
        </p:nvSpPr>
        <p:spPr bwMode="auto">
          <a:xfrm>
            <a:off x="2311890" y="3891753"/>
            <a:ext cx="46153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en-US" sz="3200" b="1" dirty="0" err="1">
                <a:solidFill>
                  <a:schemeClr val="bg1">
                    <a:lumMod val="95000"/>
                  </a:schemeClr>
                </a:solidFill>
              </a:rPr>
              <a:t>metodist-rid@samgk.tech</a:t>
            </a:r>
            <a:endParaRPr lang="ru-RU" sz="3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24010712" name="Прямоугольник 19"/>
          <p:cNvSpPr/>
          <p:nvPr/>
        </p:nvSpPr>
        <p:spPr bwMode="auto">
          <a:xfrm>
            <a:off x="6969840" y="619334"/>
            <a:ext cx="51341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dirty="0">
                <a:solidFill>
                  <a:schemeClr val="bg1"/>
                </a:solidFill>
              </a:rPr>
              <a:t>Тема РИП </a:t>
            </a:r>
            <a:r>
              <a:rPr lang="ru-RU" sz="1600" dirty="0" err="1">
                <a:solidFill>
                  <a:schemeClr val="bg1"/>
                </a:solidFill>
              </a:rPr>
              <a:t>Инновационно</a:t>
            </a:r>
            <a:r>
              <a:rPr lang="ru-RU" sz="1600" dirty="0">
                <a:solidFill>
                  <a:schemeClr val="bg1"/>
                </a:solidFill>
              </a:rPr>
              <a:t>-практический подход </a:t>
            </a:r>
          </a:p>
          <a:p>
            <a:pPr algn="ctr">
              <a:defRPr/>
            </a:pPr>
            <a:r>
              <a:rPr lang="ru-RU" sz="1600" dirty="0">
                <a:solidFill>
                  <a:schemeClr val="bg1"/>
                </a:solidFill>
              </a:rPr>
              <a:t>к реализации метода проектов, способствующий развитию профессионально-личностного потенциала обучающихся СПО</a:t>
            </a:r>
          </a:p>
          <a:p>
            <a:pPr algn="ctr">
              <a:lnSpc>
                <a:spcPct val="100000"/>
              </a:lnSpc>
              <a:defRPr/>
            </a:pP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1106401656" name="Рисунок 24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 rot="21108034">
            <a:off x="1523685" y="4644460"/>
            <a:ext cx="848176" cy="707034"/>
          </a:xfrm>
          <a:prstGeom prst="rect">
            <a:avLst/>
          </a:prstGeom>
        </p:spPr>
      </p:pic>
      <p:sp>
        <p:nvSpPr>
          <p:cNvPr id="8369978" name="Прямоугольник 27"/>
          <p:cNvSpPr/>
          <p:nvPr/>
        </p:nvSpPr>
        <p:spPr bwMode="auto">
          <a:xfrm>
            <a:off x="2283690" y="4691092"/>
            <a:ext cx="48670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3200" b="1" dirty="0">
                <a:solidFill>
                  <a:schemeClr val="bg1">
                    <a:lumMod val="95000"/>
                  </a:schemeClr>
                </a:solidFill>
              </a:rPr>
              <a:t>8 (846) 332 35 36 (доб.717)</a:t>
            </a:r>
            <a:endParaRPr lang="ru-RU" sz="32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529F452-31C2-A5A3-D711-E0FDAF2FFB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18631" y="1950746"/>
            <a:ext cx="2324438" cy="22742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471</Words>
  <Application>Microsoft Office PowerPoint</Application>
  <PresentationFormat>Широкоэкранный</PresentationFormat>
  <Paragraphs>88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Wingdings</vt:lpstr>
      <vt:lpstr>Calibri</vt:lpstr>
      <vt:lpstr>Arial</vt:lpstr>
      <vt:lpstr>Calibri Light</vt:lpstr>
      <vt:lpstr>Bahnschrift SemiBold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Петропавловская</dc:creator>
  <cp:lastModifiedBy>user</cp:lastModifiedBy>
  <cp:revision>74</cp:revision>
  <dcterms:created xsi:type="dcterms:W3CDTF">2022-12-08T18:18:38Z</dcterms:created>
  <dcterms:modified xsi:type="dcterms:W3CDTF">2025-12-05T04:54:44Z</dcterms:modified>
</cp:coreProperties>
</file>