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3">
          <p15:clr>
            <a:srgbClr val="A4A3A4"/>
          </p15:clr>
        </p15:guide>
        <p15:guide id="2" pos="213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1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307" y="77"/>
      </p:cViewPr>
      <p:guideLst>
        <p:guide orient="horz" pos="3603"/>
        <p:guide pos="213"/>
        <p:guide orient="horz" pos="4042"/>
        <p:guide orient="horz" pos="2160"/>
        <p:guide pos="1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0A79AA-33AC-661D-3E2E-AD680DAEBE4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3D0718-199A-9CA6-1E56-2974386AD09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279802-FCA1-50E3-39D2-D268A749776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ED5C07-21BF-E4D4-AA53-AD9C69A8A676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0BA640-1381-7B32-83D7-0A6A1CF8CAB3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9B6BA-BB43-00C7-014D-FA0244CC0191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04223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63030270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16964748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66099634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502388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18083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3150808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97078309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197651322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4683035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245547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32914018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4028308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64110947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8357839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146079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545521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9464768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113834619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385193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574891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48367506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1013204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92286955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198376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252523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74989194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2727108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6626767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207213593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4425363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995635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0644630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9522492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7056955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02036729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43052321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412549929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0801515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1689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476985017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258395469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435156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6738447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1064503781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6336555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8483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4369161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04699417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7579373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145355453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08056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568096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33309616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3796927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740365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114760975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731806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715383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4414342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31042372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B93D41-655B-4061-B095-76549E1764E3}" type="datetimeFigureOut">
              <a:rPr lang="ru-RU"/>
              <a:t>11.12.2025</a:t>
            </a:fld>
            <a:endParaRPr lang="ru-RU"/>
          </a:p>
        </p:txBody>
      </p:sp>
      <p:sp>
        <p:nvSpPr>
          <p:cNvPr id="1376652036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084210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5C854C-FB94-42BB-BE2C-D8F24735337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icons8.com/" TargetMode="External"/><Relationship Id="rId4" Type="http://schemas.openxmlformats.org/officeDocument/2006/relationships/hyperlink" Target="https://icons8.com/icon/Mn6BzTFFvZQy/pack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icons8.com/" TargetMode="External"/><Relationship Id="rId4" Type="http://schemas.openxmlformats.org/officeDocument/2006/relationships/hyperlink" Target="https://icons8.com/icon/Mn6BzTFFvZQy/pack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ggtk.ru/regionalnaya-innovatsionnaya-ploschadk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5155620" name="Группа 1"/>
          <p:cNvGrpSpPr/>
          <p:nvPr/>
        </p:nvGrpSpPr>
        <p:grpSpPr bwMode="auto">
          <a:xfrm>
            <a:off x="-4326" y="-1"/>
            <a:ext cx="12196326" cy="6858001"/>
            <a:chOff x="4326" y="-1"/>
            <a:chExt cx="12196326" cy="6858001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4326" y="-1"/>
              <a:ext cx="12192000" cy="6857999"/>
            </a:xfrm>
            <a:prstGeom prst="rect">
              <a:avLst/>
            </a:prstGeom>
            <a:solidFill>
              <a:srgbClr val="CC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94804" y="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50420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9797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adFill>
              <a:gsLst>
                <a:gs pos="1117">
                  <a:srgbClr val="066B59"/>
                </a:gs>
                <a:gs pos="32000">
                  <a:srgbClr val="066B59"/>
                </a:gs>
                <a:gs pos="65000">
                  <a:srgbClr val="08705D"/>
                </a:gs>
                <a:gs pos="100000">
                  <a:srgbClr val="138E7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09322507" name="Прямоугольник: скругленные углы 18"/>
          <p:cNvSpPr/>
          <p:nvPr/>
        </p:nvSpPr>
        <p:spPr bwMode="auto">
          <a:xfrm>
            <a:off x="-4327" y="1214476"/>
            <a:ext cx="13588521" cy="3382239"/>
          </a:xfrm>
          <a:prstGeom prst="roundRect">
            <a:avLst>
              <a:gd name="adj" fmla="val 50000"/>
            </a:avLst>
          </a:prstGeom>
          <a:gradFill>
            <a:gsLst>
              <a:gs pos="22000">
                <a:srgbClr val="7F3194">
                  <a:shade val="30000"/>
                  <a:satMod val="115000"/>
                </a:srgbClr>
              </a:gs>
              <a:gs pos="42000">
                <a:srgbClr val="7F3194">
                  <a:shade val="67500"/>
                  <a:satMod val="115000"/>
                </a:srgbClr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71345404" name="TextBox 21"/>
          <p:cNvSpPr txBox="1"/>
          <p:nvPr/>
        </p:nvSpPr>
        <p:spPr bwMode="auto">
          <a:xfrm>
            <a:off x="4058152" y="1936099"/>
            <a:ext cx="7470829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ru-RU" dirty="0"/>
              <a:t>ЕДИНАЯ ЦИФРОВАЯ СРЕДА ДЛЯ ПОВЫШЕНИЯ ЭФФЕКТИВНОСТИ ВОСПИТАТЕЛЬНОЙ РАБОТЫ</a:t>
            </a:r>
            <a:endParaRPr dirty="0"/>
          </a:p>
        </p:txBody>
      </p:sp>
      <p:sp>
        <p:nvSpPr>
          <p:cNvPr id="228345610" name="TextBox 22"/>
          <p:cNvSpPr txBox="1"/>
          <p:nvPr/>
        </p:nvSpPr>
        <p:spPr bwMode="auto">
          <a:xfrm>
            <a:off x="9416975" y="6172301"/>
            <a:ext cx="303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200" dirty="0">
                <a:latin typeface="Calibri"/>
              </a:rPr>
              <a:t>2025 – 2026</a:t>
            </a:r>
          </a:p>
        </p:txBody>
      </p:sp>
      <p:sp>
        <p:nvSpPr>
          <p:cNvPr id="149412365" name="TextBox 24"/>
          <p:cNvSpPr txBox="1"/>
          <p:nvPr/>
        </p:nvSpPr>
        <p:spPr bwMode="auto">
          <a:xfrm>
            <a:off x="465690" y="2582429"/>
            <a:ext cx="219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>
                <a:latin typeface="Calibri"/>
              </a:rPr>
              <a:t>Тема РИП</a:t>
            </a:r>
          </a:p>
        </p:txBody>
      </p:sp>
      <p:sp>
        <p:nvSpPr>
          <p:cNvPr id="485031057" name="Прямоугольник: скругленные углы 23"/>
          <p:cNvSpPr/>
          <p:nvPr/>
        </p:nvSpPr>
        <p:spPr bwMode="auto">
          <a:xfrm>
            <a:off x="2050937" y="5161411"/>
            <a:ext cx="9951366" cy="909968"/>
          </a:xfrm>
          <a:prstGeom prst="roundRect">
            <a:avLst>
              <a:gd name="adj" fmla="val 50000"/>
            </a:avLst>
          </a:prstGeom>
          <a:gradFill>
            <a:gsLst>
              <a:gs pos="22000">
                <a:srgbClr val="7F3194">
                  <a:shade val="30000"/>
                  <a:satMod val="115000"/>
                </a:srgbClr>
              </a:gs>
              <a:gs pos="42000">
                <a:srgbClr val="7F3194">
                  <a:shade val="67500"/>
                  <a:satMod val="115000"/>
                </a:srgbClr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992798" name="TextBox 23"/>
          <p:cNvSpPr txBox="1"/>
          <p:nvPr/>
        </p:nvSpPr>
        <p:spPr bwMode="auto">
          <a:xfrm>
            <a:off x="5388569" y="5296940"/>
            <a:ext cx="345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ГАПОУ «НГТК»</a:t>
            </a:r>
          </a:p>
        </p:txBody>
      </p:sp>
      <p:sp>
        <p:nvSpPr>
          <p:cNvPr id="439975895" name="Прямоугольник 2"/>
          <p:cNvSpPr/>
          <p:nvPr/>
        </p:nvSpPr>
        <p:spPr bwMode="auto">
          <a:xfrm>
            <a:off x="1741768" y="200464"/>
            <a:ext cx="9961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dirty="0">
                <a:solidFill>
                  <a:srgbClr val="066B59"/>
                </a:solidFill>
              </a:rPr>
              <a:t>ФОРУМ ИННОВАЦИЙ И ПЕДАГОГИЧЕСКИХ ПРАКТИК СИСТЕМЫ СРЕДНЕГО ПРОФЕССИОНАЛЬНОГО ОБРАЗОВАНИЯ САМАРСКОЙ ОБЛАСТИ </a:t>
            </a:r>
          </a:p>
        </p:txBody>
      </p:sp>
      <p:sp>
        <p:nvSpPr>
          <p:cNvPr id="1075959038" name="Прямоугольник 14"/>
          <p:cNvSpPr/>
          <p:nvPr/>
        </p:nvSpPr>
        <p:spPr bwMode="auto">
          <a:xfrm>
            <a:off x="5005060" y="6295411"/>
            <a:ext cx="420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066B59"/>
                </a:solidFill>
              </a:rPr>
              <a:t>САМАРА, 2025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65377571" name="Группа 1"/>
          <p:cNvGrpSpPr/>
          <p:nvPr/>
        </p:nvGrpSpPr>
        <p:grpSpPr bwMode="auto"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/>
            <p:cNvSpPr/>
            <p:nvPr/>
          </p:nvSpPr>
          <p:spPr bwMode="auto"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71842178" name="Прямоугольник: скругленные углы 23"/>
          <p:cNvSpPr/>
          <p:nvPr/>
        </p:nvSpPr>
        <p:spPr bwMode="auto">
          <a:xfrm>
            <a:off x="-4351924" y="477051"/>
            <a:ext cx="10534609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6003763" name="TextBox 23"/>
          <p:cNvSpPr txBox="1"/>
          <p:nvPr/>
        </p:nvSpPr>
        <p:spPr bwMode="auto">
          <a:xfrm>
            <a:off x="235433" y="1263562"/>
            <a:ext cx="462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ПРОБЛЕМА</a:t>
            </a:r>
            <a:endParaRPr dirty="0"/>
          </a:p>
        </p:txBody>
      </p:sp>
      <p:sp>
        <p:nvSpPr>
          <p:cNvPr id="1268602815" name="Прямоугольник: скругленные углы 23"/>
          <p:cNvSpPr/>
          <p:nvPr/>
        </p:nvSpPr>
        <p:spPr bwMode="auto">
          <a:xfrm>
            <a:off x="6325299" y="477050"/>
            <a:ext cx="9179447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983340" name="TextBox 16"/>
          <p:cNvSpPr txBox="1"/>
          <p:nvPr/>
        </p:nvSpPr>
        <p:spPr bwMode="auto">
          <a:xfrm>
            <a:off x="7453571" y="1835880"/>
            <a:ext cx="656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 dirty="0">
                <a:solidFill>
                  <a:srgbClr val="7F3194"/>
                </a:solidFill>
                <a:latin typeface="Calibri"/>
              </a:rPr>
              <a:t>ЦЕЛЕВАЯ АУДИТОРИЯ</a:t>
            </a:r>
            <a:endParaRPr lang="ru-RU" sz="2000" cap="none" dirty="0">
              <a:solidFill>
                <a:srgbClr val="7F3194"/>
              </a:solidFill>
              <a:latin typeface="Calibri"/>
            </a:endParaRPr>
          </a:p>
        </p:txBody>
      </p:sp>
      <p:pic>
        <p:nvPicPr>
          <p:cNvPr id="1470644513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61476" y="724496"/>
            <a:ext cx="1028432" cy="1028432"/>
          </a:xfrm>
          <a:prstGeom prst="rect">
            <a:avLst/>
          </a:prstGeom>
        </p:spPr>
      </p:pic>
      <p:sp>
        <p:nvSpPr>
          <p:cNvPr id="1686378565" name="Прямоугольник 15"/>
          <p:cNvSpPr/>
          <p:nvPr/>
        </p:nvSpPr>
        <p:spPr bwMode="auto">
          <a:xfrm>
            <a:off x="235433" y="2322685"/>
            <a:ext cx="5611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Большое количество мероприятий </a:t>
            </a:r>
          </a:p>
          <a:p>
            <a:pPr>
              <a:lnSpc>
                <a:spcPct val="100000"/>
              </a:lnSpc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Трудоемкий учет участия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Отсутствие единой базы </a:t>
            </a:r>
          </a:p>
          <a:p>
            <a:pPr>
              <a:lnSpc>
                <a:spcPct val="100000"/>
              </a:lnSpc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Сложности с отчетностью</a:t>
            </a:r>
          </a:p>
          <a:p>
            <a:pPr>
              <a:lnSpc>
                <a:spcPct val="100000"/>
              </a:lnSpc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Разрозненная система оценки по предмету «Социально-значимая деятельность» </a:t>
            </a:r>
          </a:p>
        </p:txBody>
      </p:sp>
      <p:sp>
        <p:nvSpPr>
          <p:cNvPr id="817530528" name="Прямоугольник 17"/>
          <p:cNvSpPr/>
          <p:nvPr/>
        </p:nvSpPr>
        <p:spPr bwMode="auto">
          <a:xfrm>
            <a:off x="8166580" y="2379677"/>
            <a:ext cx="5496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Студенты колледжа 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Классные руководители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Кураторы группы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Преподаватели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Специалисты социально – педагогического отдела 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Администрация колледжа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Советник директора 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AE3BCD"/>
                </a:solidFill>
              </a:rPr>
              <a:t>Родители студентов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85631219" name="Группа 1"/>
          <p:cNvGrpSpPr/>
          <p:nvPr/>
        </p:nvGrpSpPr>
        <p:grpSpPr bwMode="auto"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/>
            <p:cNvSpPr/>
            <p:nvPr/>
          </p:nvSpPr>
          <p:spPr bwMode="auto"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02316207" name="Прямоугольник: скругленные углы 23"/>
          <p:cNvSpPr/>
          <p:nvPr/>
        </p:nvSpPr>
        <p:spPr bwMode="auto"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74478348" name="Прямоугольник: скругленные углы 17"/>
          <p:cNvSpPr/>
          <p:nvPr/>
        </p:nvSpPr>
        <p:spPr bwMode="auto"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9256941" name="TextBox 23"/>
          <p:cNvSpPr txBox="1"/>
          <p:nvPr/>
        </p:nvSpPr>
        <p:spPr bwMode="auto">
          <a:xfrm>
            <a:off x="534837" y="967265"/>
            <a:ext cx="670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 dirty="0">
                <a:solidFill>
                  <a:srgbClr val="7F3194"/>
                </a:solidFill>
                <a:latin typeface="Calibri"/>
              </a:rPr>
              <a:t>ИННОВАЦИОННЫЙ ПРОДУКТ ДЛЯ РЕГИОНА</a:t>
            </a:r>
            <a:endParaRPr lang="ru-RU" sz="2000" cap="none" dirty="0">
              <a:solidFill>
                <a:srgbClr val="7F3194"/>
              </a:solidFill>
              <a:latin typeface="Calibri"/>
            </a:endParaRPr>
          </a:p>
        </p:txBody>
      </p:sp>
      <p:pic>
        <p:nvPicPr>
          <p:cNvPr id="38949051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636027870" name="Прямоугольник 7"/>
          <p:cNvSpPr/>
          <p:nvPr/>
        </p:nvSpPr>
        <p:spPr bwMode="auto"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" u="sng">
                <a:hlinkClick r:id="rId4" tooltip="https://icons8.com/icon/Mn6BzTFFvZQy/package"/>
              </a:rPr>
              <a:t>Пакет</a:t>
            </a:r>
            <a:r>
              <a:rPr lang="ru-RU" sz="800"/>
              <a:t> иконка от </a:t>
            </a:r>
            <a:r>
              <a:rPr lang="en-US" sz="800" u="sng">
                <a:hlinkClick r:id="rId5" tooltip="https://icons8.com/"/>
              </a:rPr>
              <a:t>Icons8</a:t>
            </a:r>
            <a:endParaRPr lang="ru-RU" sz="800"/>
          </a:p>
        </p:txBody>
      </p:sp>
      <p:sp>
        <p:nvSpPr>
          <p:cNvPr id="2042738938" name="Прямоугольник 14"/>
          <p:cNvSpPr/>
          <p:nvPr/>
        </p:nvSpPr>
        <p:spPr bwMode="auto">
          <a:xfrm>
            <a:off x="1779810" y="2352450"/>
            <a:ext cx="10255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Первая в Самарской области интегрированная цифровая экосистема воспитательной работы на базе мобильного приложения в социальной сети VK:</a:t>
            </a:r>
          </a:p>
          <a:p>
            <a:pPr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Геймификация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Интеллектуальная аналитика вовлеченности 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Мобильность и интеграция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Освобождение педагогов от излишней документации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1F45F8-0266-4D77-9841-991F64C1E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072" y="4084273"/>
            <a:ext cx="1949974" cy="1947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48536606" name="Группа 1"/>
          <p:cNvGrpSpPr/>
          <p:nvPr/>
        </p:nvGrpSpPr>
        <p:grpSpPr bwMode="auto"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/>
            <p:cNvSpPr/>
            <p:nvPr/>
          </p:nvSpPr>
          <p:spPr bwMode="auto"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6931956" name="Прямоугольник: скругленные углы 23"/>
          <p:cNvSpPr/>
          <p:nvPr/>
        </p:nvSpPr>
        <p:spPr bwMode="auto"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3514035" name="Прямоугольник: скругленные углы 17"/>
          <p:cNvSpPr/>
          <p:nvPr/>
        </p:nvSpPr>
        <p:spPr bwMode="auto"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2477274" name="TextBox 23"/>
          <p:cNvSpPr txBox="1"/>
          <p:nvPr/>
        </p:nvSpPr>
        <p:spPr bwMode="auto">
          <a:xfrm>
            <a:off x="534837" y="967265"/>
            <a:ext cx="670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200" cap="none">
                <a:solidFill>
                  <a:srgbClr val="7F3194"/>
                </a:solidFill>
                <a:latin typeface="Calibri"/>
              </a:rPr>
              <a:t>ПРЕИМУЩЕСТВА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sz="2400" b="0" cap="none">
                <a:solidFill>
                  <a:srgbClr val="7F3194"/>
                </a:solidFill>
                <a:latin typeface="Calibri"/>
              </a:rPr>
              <a:t>ИННОВАЦИОННОГО ПРОДУКТА РИП</a:t>
            </a:r>
          </a:p>
        </p:txBody>
      </p:sp>
      <p:pic>
        <p:nvPicPr>
          <p:cNvPr id="1724717604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1869996997" name="Прямоугольник 7"/>
          <p:cNvSpPr/>
          <p:nvPr/>
        </p:nvSpPr>
        <p:spPr bwMode="auto"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" u="sng">
                <a:hlinkClick r:id="rId4" tooltip="https://icons8.com/icon/Mn6BzTFFvZQy/package"/>
              </a:rPr>
              <a:t>Пакет</a:t>
            </a:r>
            <a:r>
              <a:rPr lang="ru-RU" sz="800"/>
              <a:t> иконка от </a:t>
            </a:r>
            <a:r>
              <a:rPr lang="en-US" sz="800" u="sng">
                <a:hlinkClick r:id="rId5" tooltip="https://icons8.com/"/>
              </a:rPr>
              <a:t>Icons8</a:t>
            </a:r>
            <a:endParaRPr lang="ru-RU" sz="800"/>
          </a:p>
        </p:txBody>
      </p:sp>
      <p:sp>
        <p:nvSpPr>
          <p:cNvPr id="664613842" name="Прямоугольник 14"/>
          <p:cNvSpPr/>
          <p:nvPr/>
        </p:nvSpPr>
        <p:spPr bwMode="auto">
          <a:xfrm>
            <a:off x="1499351" y="2282928"/>
            <a:ext cx="1062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Охватывает три ключевые сферы проектирования, формирующие целостную цифровую экосистему воспитательной работы в системе среднего профессионального образования:</a:t>
            </a:r>
          </a:p>
          <a:p>
            <a:pPr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Образовательная сфера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Технологическая сфера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Организационно-управленческая сфера</a:t>
            </a:r>
          </a:p>
          <a:p>
            <a:pPr algn="just">
              <a:lnSpc>
                <a:spcPct val="100000"/>
              </a:lnSpc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C3193-C3E4-4A40-AFC3-E3256FF14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699" y="4084273"/>
            <a:ext cx="1950889" cy="1944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18174254" name="Группа 1"/>
          <p:cNvGrpSpPr/>
          <p:nvPr/>
        </p:nvGrpSpPr>
        <p:grpSpPr bwMode="auto"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/>
            <p:cNvSpPr/>
            <p:nvPr/>
          </p:nvSpPr>
          <p:spPr bwMode="auto"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23760317" name="Прямоугольник: скругленные углы 23"/>
          <p:cNvSpPr/>
          <p:nvPr/>
        </p:nvSpPr>
        <p:spPr bwMode="auto">
          <a:xfrm>
            <a:off x="-4365638" y="545144"/>
            <a:ext cx="10123549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1604182" name="TextBox 23"/>
          <p:cNvSpPr txBox="1"/>
          <p:nvPr/>
        </p:nvSpPr>
        <p:spPr bwMode="auto">
          <a:xfrm>
            <a:off x="15325" y="806362"/>
            <a:ext cx="5164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>
                <a:solidFill>
                  <a:schemeClr val="bg1">
                    <a:lumMod val="95000"/>
                  </a:schemeClr>
                </a:solidFill>
                <a:latin typeface="Calibri"/>
              </a:rPr>
              <a:t>КЛЮЧЕВЫЕ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sz="3600" cap="none">
                <a:solidFill>
                  <a:schemeClr val="bg1">
                    <a:lumMod val="95000"/>
                  </a:schemeClr>
                </a:solidFill>
                <a:latin typeface="Calibri"/>
              </a:rPr>
              <a:t>РЕЗУЛЬТАТЫ </a:t>
            </a:r>
            <a:r>
              <a:rPr lang="ru-RU" sz="1400" cap="none">
                <a:solidFill>
                  <a:schemeClr val="bg1">
                    <a:lumMod val="95000"/>
                  </a:schemeClr>
                </a:solidFill>
                <a:latin typeface="Calibri"/>
              </a:rPr>
              <a:t>сентябрь – декабрь 2025</a:t>
            </a:r>
            <a:endParaRPr/>
          </a:p>
        </p:txBody>
      </p:sp>
      <p:sp>
        <p:nvSpPr>
          <p:cNvPr id="1870300600" name="Прямоугольник: скругленные углы 23"/>
          <p:cNvSpPr/>
          <p:nvPr/>
        </p:nvSpPr>
        <p:spPr bwMode="auto">
          <a:xfrm>
            <a:off x="5906096" y="477050"/>
            <a:ext cx="9598648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4765375" name="TextBox 16"/>
          <p:cNvSpPr txBox="1"/>
          <p:nvPr/>
        </p:nvSpPr>
        <p:spPr bwMode="auto">
          <a:xfrm>
            <a:off x="7619995" y="1068169"/>
            <a:ext cx="6568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>
                <a:solidFill>
                  <a:srgbClr val="7F3194"/>
                </a:solidFill>
                <a:latin typeface="Calibri"/>
              </a:rPr>
              <a:t>ЗАПРОС </a:t>
            </a:r>
            <a:r>
              <a:rPr lang="ru-RU" sz="1400" cap="none">
                <a:solidFill>
                  <a:srgbClr val="7F3194"/>
                </a:solidFill>
                <a:latin typeface="Calibri"/>
              </a:rPr>
              <a:t>к ПОО региона</a:t>
            </a:r>
            <a:r>
              <a:rPr lang="en-US" sz="1400" cap="none">
                <a:solidFill>
                  <a:srgbClr val="7F3194"/>
                </a:solidFill>
                <a:latin typeface="Calibri"/>
              </a:rPr>
              <a:t>/ </a:t>
            </a:r>
            <a:r>
              <a:rPr lang="ru-RU" sz="1400" cap="none">
                <a:solidFill>
                  <a:srgbClr val="7F3194"/>
                </a:solidFill>
                <a:latin typeface="Calibri"/>
              </a:rPr>
              <a:t>какая поддержка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sz="1400" cap="none">
                <a:solidFill>
                  <a:srgbClr val="7F3194"/>
                </a:solidFill>
                <a:latin typeface="Calibri"/>
              </a:rPr>
              <a:t>нужна при реализации проекта </a:t>
            </a:r>
            <a:endParaRPr lang="ru-RU" sz="2000" cap="none">
              <a:solidFill>
                <a:srgbClr val="7F3194"/>
              </a:solidFill>
              <a:latin typeface="Calibri"/>
            </a:endParaRPr>
          </a:p>
        </p:txBody>
      </p:sp>
      <p:pic>
        <p:nvPicPr>
          <p:cNvPr id="1178172517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9187" y="2461586"/>
            <a:ext cx="396409" cy="396409"/>
          </a:xfrm>
          <a:prstGeom prst="rect">
            <a:avLst/>
          </a:prstGeom>
        </p:spPr>
      </p:pic>
      <p:pic>
        <p:nvPicPr>
          <p:cNvPr id="1247929315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4263" y="3061834"/>
            <a:ext cx="396409" cy="396409"/>
          </a:xfrm>
          <a:prstGeom prst="rect">
            <a:avLst/>
          </a:prstGeom>
        </p:spPr>
      </p:pic>
      <p:pic>
        <p:nvPicPr>
          <p:cNvPr id="1523863684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8966" y="4195167"/>
            <a:ext cx="396409" cy="396409"/>
          </a:xfrm>
          <a:prstGeom prst="rect">
            <a:avLst/>
          </a:prstGeom>
        </p:spPr>
      </p:pic>
      <p:sp>
        <p:nvSpPr>
          <p:cNvPr id="82919862" name="Прямоугольник 19"/>
          <p:cNvSpPr/>
          <p:nvPr/>
        </p:nvSpPr>
        <p:spPr bwMode="auto">
          <a:xfrm>
            <a:off x="1232347" y="2512261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VK ID в системе 818 студентов</a:t>
            </a:r>
          </a:p>
        </p:txBody>
      </p:sp>
      <p:sp>
        <p:nvSpPr>
          <p:cNvPr id="430430413" name="Прямоугольник 20"/>
          <p:cNvSpPr/>
          <p:nvPr/>
        </p:nvSpPr>
        <p:spPr bwMode="auto">
          <a:xfrm>
            <a:off x="1191173" y="2915095"/>
            <a:ext cx="4893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Подключили уведомления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общие 168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о расписании 195 </a:t>
            </a:r>
          </a:p>
        </p:txBody>
      </p:sp>
      <p:sp>
        <p:nvSpPr>
          <p:cNvPr id="2096183592" name="Прямоугольник 21"/>
          <p:cNvSpPr/>
          <p:nvPr/>
        </p:nvSpPr>
        <p:spPr bwMode="auto">
          <a:xfrm>
            <a:off x="1191173" y="4022632"/>
            <a:ext cx="489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Пользуются электронным студенческим 176 </a:t>
            </a:r>
          </a:p>
        </p:txBody>
      </p:sp>
      <p:sp>
        <p:nvSpPr>
          <p:cNvPr id="771776958" name="Прямоугольник 22"/>
          <p:cNvSpPr/>
          <p:nvPr/>
        </p:nvSpPr>
        <p:spPr bwMode="auto">
          <a:xfrm>
            <a:off x="6714335" y="2327595"/>
            <a:ext cx="5318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dirty="0">
                <a:solidFill>
                  <a:srgbClr val="AE3BCD"/>
                </a:solidFill>
              </a:rPr>
              <a:t> </a:t>
            </a:r>
            <a:r>
              <a:rPr lang="ru-RU" sz="2400" dirty="0">
                <a:solidFill>
                  <a:srgbClr val="AE3BCD"/>
                </a:solidFill>
              </a:rPr>
              <a:t>Модерация мини-приложения на платформе мини-приложений </a:t>
            </a:r>
            <a:r>
              <a:rPr lang="ru-RU" sz="2400" dirty="0" err="1">
                <a:solidFill>
                  <a:srgbClr val="AE3BCD"/>
                </a:solidFill>
              </a:rPr>
              <a:t>ВКонтакте</a:t>
            </a:r>
            <a:r>
              <a:rPr lang="ru-RU" sz="2400" dirty="0">
                <a:solidFill>
                  <a:srgbClr val="AE3BCD"/>
                </a:solidFill>
              </a:rPr>
              <a:t> (в особенности у </a:t>
            </a:r>
            <a:r>
              <a:rPr lang="ru-RU" sz="2400" dirty="0" err="1">
                <a:solidFill>
                  <a:srgbClr val="AE3BCD"/>
                </a:solidFill>
              </a:rPr>
              <a:t>iOS</a:t>
            </a:r>
            <a:r>
              <a:rPr lang="ru-RU" sz="2400" dirty="0">
                <a:solidFill>
                  <a:srgbClr val="AE3BCD"/>
                </a:solidFill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ru-RU" sz="2400" dirty="0">
              <a:solidFill>
                <a:srgbClr val="AE3BCD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rgbClr val="AE3BCD"/>
                </a:solidFill>
              </a:rPr>
              <a:t>Консультация по депонированию исходного кода и дизайна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A356B9-7816-4EEE-8B95-A661926D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6802" y="4932091"/>
            <a:ext cx="396409" cy="396409"/>
          </a:xfrm>
          <a:prstGeom prst="rect">
            <a:avLst/>
          </a:prstGeom>
        </p:spPr>
      </p:pic>
      <p:sp>
        <p:nvSpPr>
          <p:cNvPr id="21" name="Прямоугольник 21">
            <a:extLst>
              <a:ext uri="{FF2B5EF4-FFF2-40B4-BE49-F238E27FC236}">
                <a16:creationId xmlns:a16="http://schemas.microsoft.com/office/drawing/2014/main" id="{F567A3F4-58EF-46BC-8E46-72C5966C9A83}"/>
              </a:ext>
            </a:extLst>
          </p:cNvPr>
          <p:cNvSpPr/>
          <p:nvPr/>
        </p:nvSpPr>
        <p:spPr bwMode="auto">
          <a:xfrm>
            <a:off x="1198806" y="4803274"/>
            <a:ext cx="3217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</a:rPr>
              <a:t>Назначено 70 старост/заместителей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17829765" name="Группа 1"/>
          <p:cNvGrpSpPr/>
          <p:nvPr/>
        </p:nvGrpSpPr>
        <p:grpSpPr bwMode="auto"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/>
            <p:cNvSpPr/>
            <p:nvPr/>
          </p:nvSpPr>
          <p:spPr bwMode="auto"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2429050" name="Прямоугольник: скругленные углы 23"/>
          <p:cNvSpPr/>
          <p:nvPr/>
        </p:nvSpPr>
        <p:spPr bwMode="auto">
          <a:xfrm>
            <a:off x="912303" y="332421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56523691" name="Прямоугольник: скругленные углы 17"/>
          <p:cNvSpPr/>
          <p:nvPr/>
        </p:nvSpPr>
        <p:spPr bwMode="auto">
          <a:xfrm>
            <a:off x="-1330810" y="891992"/>
            <a:ext cx="8050392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9461668" name="Прямоугольник: скругленные углы 17"/>
          <p:cNvSpPr/>
          <p:nvPr/>
        </p:nvSpPr>
        <p:spPr bwMode="auto">
          <a:xfrm>
            <a:off x="6927257" y="4969477"/>
            <a:ext cx="6107186" cy="1350876"/>
          </a:xfrm>
          <a:prstGeom prst="roundRect">
            <a:avLst>
              <a:gd name="adj" fmla="val 41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7146010" name="TextBox 17"/>
          <p:cNvSpPr txBox="1"/>
          <p:nvPr/>
        </p:nvSpPr>
        <p:spPr bwMode="auto">
          <a:xfrm>
            <a:off x="3238257" y="1244264"/>
            <a:ext cx="27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cap="none">
                <a:solidFill>
                  <a:srgbClr val="7F3194"/>
                </a:solidFill>
                <a:latin typeface="Calibri"/>
              </a:rPr>
              <a:t>КОНТАКТЫ</a:t>
            </a:r>
            <a:endParaRPr lang="ru-RU" sz="2000" cap="none">
              <a:solidFill>
                <a:srgbClr val="7F3194"/>
              </a:solidFill>
              <a:latin typeface="Calibri"/>
            </a:endParaRPr>
          </a:p>
        </p:txBody>
      </p:sp>
      <p:sp>
        <p:nvSpPr>
          <p:cNvPr id="761909100" name="Прямоугольник 8"/>
          <p:cNvSpPr/>
          <p:nvPr/>
        </p:nvSpPr>
        <p:spPr bwMode="auto">
          <a:xfrm>
            <a:off x="1783107" y="2676617"/>
            <a:ext cx="515076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Костенко Ирина Владимировна</a:t>
            </a:r>
            <a:endParaRPr dirty="0"/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координатор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руководитель проекта</a:t>
            </a:r>
          </a:p>
        </p:txBody>
      </p:sp>
      <p:pic>
        <p:nvPicPr>
          <p:cNvPr id="1597443840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35322" y="3923470"/>
            <a:ext cx="694750" cy="616591"/>
          </a:xfrm>
          <a:prstGeom prst="rect">
            <a:avLst/>
          </a:prstGeom>
        </p:spPr>
      </p:pic>
      <p:sp>
        <p:nvSpPr>
          <p:cNvPr id="1422444030" name="TextBox 23"/>
          <p:cNvSpPr txBox="1"/>
          <p:nvPr/>
        </p:nvSpPr>
        <p:spPr bwMode="auto">
          <a:xfrm>
            <a:off x="7783309" y="5181166"/>
            <a:ext cx="385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/>
                <a:ea typeface="Roboto Condensed"/>
                <a:cs typeface="Roboto Black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cap="none" dirty="0">
                <a:solidFill>
                  <a:srgbClr val="7F3194"/>
                </a:solidFill>
                <a:latin typeface="Calibri"/>
              </a:rPr>
              <a:t>МАТЕРИАЛЫ </a:t>
            </a:r>
            <a:endParaRPr dirty="0"/>
          </a:p>
          <a:p>
            <a:pPr algn="ctr">
              <a:lnSpc>
                <a:spcPct val="100000"/>
              </a:lnSpc>
              <a:defRPr/>
            </a:pPr>
            <a:r>
              <a:rPr lang="ru-RU" sz="2400" cap="none" dirty="0">
                <a:solidFill>
                  <a:srgbClr val="7F3194"/>
                </a:solidFill>
                <a:latin typeface="Calibri"/>
              </a:rPr>
              <a:t>ПРОЕКТА</a:t>
            </a:r>
          </a:p>
        </p:txBody>
      </p:sp>
      <p:sp>
        <p:nvSpPr>
          <p:cNvPr id="425840543" name="Прямоугольник 21"/>
          <p:cNvSpPr/>
          <p:nvPr/>
        </p:nvSpPr>
        <p:spPr bwMode="auto">
          <a:xfrm>
            <a:off x="2809258" y="3914775"/>
            <a:ext cx="4799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kostenko_iv@edu.nggtk.ru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5014805" name="Прямоугольник 19"/>
          <p:cNvSpPr/>
          <p:nvPr/>
        </p:nvSpPr>
        <p:spPr bwMode="auto">
          <a:xfrm>
            <a:off x="6990804" y="999059"/>
            <a:ext cx="5134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dirty="0">
                <a:solidFill>
                  <a:schemeClr val="bg1"/>
                </a:solidFill>
              </a:rPr>
              <a:t>ФИП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ru-RU" sz="1600" dirty="0">
                <a:solidFill>
                  <a:schemeClr val="bg1"/>
                </a:solidFill>
              </a:rPr>
              <a:t>РИП «Содружество. Профессия. Успех: механизм формирования профессиональных навыков будущих педагогов через модель наставничества «студент – воспитанник» в профориентационной деятельности»</a:t>
            </a:r>
          </a:p>
        </p:txBody>
      </p:sp>
      <p:pic>
        <p:nvPicPr>
          <p:cNvPr id="423776909" name="Рисунок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1108034">
            <a:off x="2112107" y="4692398"/>
            <a:ext cx="848176" cy="707034"/>
          </a:xfrm>
          <a:prstGeom prst="rect">
            <a:avLst/>
          </a:prstGeom>
        </p:spPr>
      </p:pic>
      <p:sp>
        <p:nvSpPr>
          <p:cNvPr id="1250032129" name="Прямоугольник 27"/>
          <p:cNvSpPr/>
          <p:nvPr/>
        </p:nvSpPr>
        <p:spPr bwMode="auto">
          <a:xfrm>
            <a:off x="3173668" y="4753527"/>
            <a:ext cx="2848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8 963 915 52 48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8C324-AC08-4AE1-8270-A9BFA0992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59" y="2311206"/>
            <a:ext cx="2154893" cy="2154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EDF89D-7E8B-4FEF-9EC0-026FBCA02B5E}"/>
              </a:ext>
            </a:extLst>
          </p:cNvPr>
          <p:cNvSpPr txBox="1"/>
          <p:nvPr/>
        </p:nvSpPr>
        <p:spPr>
          <a:xfrm>
            <a:off x="6762382" y="4534833"/>
            <a:ext cx="576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https://nggtk.ru/regionalnaya-innovatsionnaya-ploschadka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269</Words>
  <Application>Microsoft Office PowerPoint</Application>
  <PresentationFormat>Широкоэкранный</PresentationFormat>
  <Paragraphs>68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Roboto Condensed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Костенко ИВ</cp:lastModifiedBy>
  <cp:revision>63</cp:revision>
  <dcterms:created xsi:type="dcterms:W3CDTF">2022-12-08T18:18:38Z</dcterms:created>
  <dcterms:modified xsi:type="dcterms:W3CDTF">2025-12-11T04:01:55Z</dcterms:modified>
</cp:coreProperties>
</file>