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sldIdLst>
    <p:sldId id="273" r:id="rId2"/>
    <p:sldId id="274" r:id="rId3"/>
    <p:sldId id="279" r:id="rId4"/>
    <p:sldId id="280" r:id="rId5"/>
    <p:sldId id="277" r:id="rId6"/>
    <p:sldId id="278" r:id="rId7"/>
  </p:sldIdLst>
  <p:sldSz cx="12192000" cy="6858000"/>
  <p:notesSz cx="6858000" cy="9144000"/>
  <p:embeddedFontLst>
    <p:embeddedFont>
      <p:font typeface="Bahnschrift SemiBold" panose="020B0502040204020203" pitchFamily="34" charset="0"/>
      <p:bold r:id="rId8"/>
    </p:embeddedFont>
  </p:embeddedFont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603" userDrawn="1">
          <p15:clr>
            <a:srgbClr val="A4A3A4"/>
          </p15:clr>
        </p15:guide>
        <p15:guide id="2" pos="213" userDrawn="1">
          <p15:clr>
            <a:srgbClr val="A4A3A4"/>
          </p15:clr>
        </p15:guide>
        <p15:guide id="3" orient="horz" pos="4042" userDrawn="1">
          <p15:clr>
            <a:srgbClr val="A4A3A4"/>
          </p15:clr>
        </p15:guide>
        <p15:guide id="4" orient="horz" pos="2160" userDrawn="1">
          <p15:clr>
            <a:srgbClr val="A4A3A4"/>
          </p15:clr>
        </p15:guide>
        <p15:guide id="5" pos="110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E3BCD"/>
    <a:srgbClr val="7F3194"/>
    <a:srgbClr val="066B59"/>
    <a:srgbClr val="FFCCFF"/>
    <a:srgbClr val="FBE5D6"/>
    <a:srgbClr val="CC99FF"/>
    <a:srgbClr val="046957"/>
    <a:srgbClr val="FFFFFF"/>
    <a:srgbClr val="FFCB1D"/>
    <a:srgbClr val="CCED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747" autoAdjust="0"/>
    <p:restoredTop sz="94660"/>
  </p:normalViewPr>
  <p:slideViewPr>
    <p:cSldViewPr snapToGrid="0" showGuides="1">
      <p:cViewPr varScale="1">
        <p:scale>
          <a:sx n="125" d="100"/>
          <a:sy n="125" d="100"/>
        </p:scale>
        <p:origin x="318" y="96"/>
      </p:cViewPr>
      <p:guideLst>
        <p:guide orient="horz" pos="3603"/>
        <p:guide pos="213"/>
        <p:guide orient="horz" pos="4042"/>
        <p:guide orient="horz" pos="2160"/>
        <p:guide pos="110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1.fntdata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EBA7D71-18E1-642D-033F-56B818A8CD4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40AD8083-AF9A-4F60-8A9C-846C1970BD2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33AD51A-EBA3-ECC2-31FF-764A8719B8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93D41-655B-4061-B095-76549E1764E3}" type="datetimeFigureOut">
              <a:rPr lang="ru-RU" smtClean="0"/>
              <a:t>11.12.2025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89459C6-70B6-69FD-8629-6825011174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E99120C-86C1-16C6-4CE5-C04E8E3EBC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5C854C-FB94-42BB-BE2C-D8F2473533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52682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4A4581D-4B99-1F5C-B936-0963CD7300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0A9DE04C-7804-160C-D83A-DC0DCFBA8F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28AAD04-6145-FB74-0B70-AF84EA6F87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93D41-655B-4061-B095-76549E1764E3}" type="datetimeFigureOut">
              <a:rPr lang="ru-RU" smtClean="0"/>
              <a:t>11.12.2025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399D29D-B134-9776-4842-DCABED4C79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4E08F8A-F61D-5284-C007-79A9A10EE4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5C854C-FB94-42BB-BE2C-D8F2473533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8092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E7ED4230-36CB-8DCB-247F-357091581B1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5F172F4C-331C-D5C1-40FB-9EC34C2849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0D5410E-F369-9249-139E-C44DEBC188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93D41-655B-4061-B095-76549E1764E3}" type="datetimeFigureOut">
              <a:rPr lang="ru-RU" smtClean="0"/>
              <a:t>11.12.2025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F206283-54DC-CC42-153C-E4AADE6695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21A5133-689C-1453-2CC1-E712006B73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5C854C-FB94-42BB-BE2C-D8F2473533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36137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0F7748C-FD68-272C-368D-A3F7BBD9E9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6009255-FECA-863F-74EC-F9395EB896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F4B750C-54D4-31A9-B6B2-B1B9518973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93D41-655B-4061-B095-76549E1764E3}" type="datetimeFigureOut">
              <a:rPr lang="ru-RU" smtClean="0"/>
              <a:t>11.12.2025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DA8C897-6D6B-50DF-2FEF-90C2F57D06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B55D194-A417-3911-D5E9-C6C9CDAE0E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5C854C-FB94-42BB-BE2C-D8F2473533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89007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D42999E-444F-68E1-30F9-5E33ADEA97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ECBAEDA1-4F64-F04D-56E9-9F370096C4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79BE0C9-1F0A-17F1-F19C-6A24D378C1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93D41-655B-4061-B095-76549E1764E3}" type="datetimeFigureOut">
              <a:rPr lang="ru-RU" smtClean="0"/>
              <a:t>11.12.2025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0267D22-E4B9-E342-FCAD-59ECAE7CBD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9908B26-78F4-A286-AE12-3FAFB8066E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5C854C-FB94-42BB-BE2C-D8F2473533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5039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702ACD8-C874-304F-9B96-7A5A57879E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CE45929-C5AB-C126-3A37-B2ED1DF8F39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2A1367A4-5B9C-A873-85F2-1FBDEF41F8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12269345-E397-3BA0-3784-09DB102076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93D41-655B-4061-B095-76549E1764E3}" type="datetimeFigureOut">
              <a:rPr lang="ru-RU" smtClean="0"/>
              <a:t>11.12.2025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B1AD79B1-DB7C-053D-3ED8-385763319D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7C20F5C1-9447-CC34-C3FC-33DB779619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5C854C-FB94-42BB-BE2C-D8F2473533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4480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3E24404-6D39-9002-D1CC-5A45583B7D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0F56D03-A163-6A6B-A98D-88B36E6E15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4683CCC6-B8B8-C848-FE03-A79747E13DB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1F96E6C8-CB6C-CC26-C95A-E700013885C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40FF0D87-E4BC-3A59-C0DC-6FCC86F6416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3433033F-8BC8-9909-6FD2-D5CC679798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93D41-655B-4061-B095-76549E1764E3}" type="datetimeFigureOut">
              <a:rPr lang="ru-RU" smtClean="0"/>
              <a:t>11.12.2025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02454533-8AA2-CE20-DFAF-D1074CB07E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1C37CA16-5241-B11E-B029-92C24B6B3B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5C854C-FB94-42BB-BE2C-D8F2473533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26868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CB69744-770E-BB10-9181-4F56D40E67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6B64AE37-85C1-1CAE-7A3F-ECFEAC46B4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93D41-655B-4061-B095-76549E1764E3}" type="datetimeFigureOut">
              <a:rPr lang="ru-RU" smtClean="0"/>
              <a:t>11.12.2025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86E93215-38F9-7003-F711-26942CB9E0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3E97C30B-46FB-58F4-2910-258E3DEDD2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5C854C-FB94-42BB-BE2C-D8F2473533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30398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C57F8DF4-51D1-C8E4-0176-1D4F09C66F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93D41-655B-4061-B095-76549E1764E3}" type="datetimeFigureOut">
              <a:rPr lang="ru-RU" smtClean="0"/>
              <a:t>11.12.2025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0B84C8E7-6125-BC71-00AF-5AC3248C0D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BCE754EC-BEA8-F95F-2231-D56C2F5823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5C854C-FB94-42BB-BE2C-D8F2473533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66516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1862415-7F9B-47C2-37F9-8069D5BD71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EFCD84F-AC7C-9701-B1A5-D3D15B4D47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ECD1B7AC-CAA0-3B1D-E4C2-39170EAE067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275F4DA8-AE2F-9C77-B62F-9C5123411B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93D41-655B-4061-B095-76549E1764E3}" type="datetimeFigureOut">
              <a:rPr lang="ru-RU" smtClean="0"/>
              <a:t>11.12.2025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8C044470-AFAB-1BD8-C124-3FC34E32C0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3F168D1E-F2A6-90E8-FAA0-1A1C079325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5C854C-FB94-42BB-BE2C-D8F2473533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95030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0D643E3-5D26-9C86-87E1-AD3B248120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4597B6FA-3360-1BCD-95CE-A12C75D04E3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4A266449-2838-3F14-D42F-C05A5D7140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6D633CB1-F9D0-3244-B79E-137FCEF115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93D41-655B-4061-B095-76549E1764E3}" type="datetimeFigureOut">
              <a:rPr lang="ru-RU" smtClean="0"/>
              <a:t>11.12.2025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22E49DE0-765A-27CF-C0D1-93A886D20E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47CD5B1C-30E0-8925-98CC-BCB30A1496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5C854C-FB94-42BB-BE2C-D8F2473533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25741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687D20F-4023-F1BA-854D-56F6852510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F8E9248-D68D-6F95-8A92-1BBCF187E8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1A7B43D-9B65-869D-4F8D-416BA18CBFE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B93D41-655B-4061-B095-76549E1764E3}" type="datetimeFigureOut">
              <a:rPr lang="ru-RU" smtClean="0"/>
              <a:t>11.12.2025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76B2067-9FB1-1ECD-3022-6D506A59F59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0AF4540-40AA-E096-2123-EF8EF074216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5C854C-FB94-42BB-BE2C-D8F2473533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76779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icons8.com/icon/Mn6BzTFFvZQy/package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icons8.com/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icons8.com/icon/Mn6BzTFFvZQy/package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icons8.com/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pgk63.ru/education/regionalnaya-innovacionnaya-ploshhadka/programma-razvitiya-mezhdunarodnogo-molodezhnogo-sotrudnichestva-i-prodvizhenie-rossijskih-tradicionnyh-cennostej-za-rubezhom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>
            <a:extLst>
              <a:ext uri="{FF2B5EF4-FFF2-40B4-BE49-F238E27FC236}">
                <a16:creationId xmlns:a16="http://schemas.microsoft.com/office/drawing/2014/main" id="{CA5654F1-016B-0084-0DEF-742FE3EDFE22}"/>
              </a:ext>
            </a:extLst>
          </p:cNvPr>
          <p:cNvGrpSpPr/>
          <p:nvPr/>
        </p:nvGrpSpPr>
        <p:grpSpPr>
          <a:xfrm>
            <a:off x="-4326" y="-1"/>
            <a:ext cx="12196326" cy="6858001"/>
            <a:chOff x="4326" y="-1"/>
            <a:chExt cx="12196326" cy="6858001"/>
          </a:xfrm>
        </p:grpSpPr>
        <p:sp>
          <p:nvSpPr>
            <p:cNvPr id="14" name="Прямоугольник 13">
              <a:extLst>
                <a:ext uri="{FF2B5EF4-FFF2-40B4-BE49-F238E27FC236}">
                  <a16:creationId xmlns:a16="http://schemas.microsoft.com/office/drawing/2014/main" id="{60E4B897-4D1C-D191-36E6-49EB112D722C}"/>
                </a:ext>
              </a:extLst>
            </p:cNvPr>
            <p:cNvSpPr/>
            <p:nvPr/>
          </p:nvSpPr>
          <p:spPr>
            <a:xfrm>
              <a:off x="4326" y="-1"/>
              <a:ext cx="12192000" cy="6857999"/>
            </a:xfrm>
            <a:prstGeom prst="rect">
              <a:avLst/>
            </a:prstGeom>
            <a:solidFill>
              <a:srgbClr val="CCEDF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" name="Прямоугольник 6">
              <a:extLst>
                <a:ext uri="{FF2B5EF4-FFF2-40B4-BE49-F238E27FC236}">
                  <a16:creationId xmlns:a16="http://schemas.microsoft.com/office/drawing/2014/main" id="{0AAAF89F-CF8B-DA3C-3604-B37943CA3586}"/>
                </a:ext>
              </a:extLst>
            </p:cNvPr>
            <p:cNvSpPr/>
            <p:nvPr/>
          </p:nvSpPr>
          <p:spPr>
            <a:xfrm>
              <a:off x="894804" y="0"/>
              <a:ext cx="875210" cy="3429000"/>
            </a:xfrm>
            <a:prstGeom prst="rect">
              <a:avLst/>
            </a:prstGeom>
            <a:solidFill>
              <a:srgbClr val="11887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0" name="Прямоугольник 9">
              <a:extLst>
                <a:ext uri="{FF2B5EF4-FFF2-40B4-BE49-F238E27FC236}">
                  <a16:creationId xmlns:a16="http://schemas.microsoft.com/office/drawing/2014/main" id="{3AEE0103-E94A-3E20-D002-E5E7ACD973A5}"/>
                </a:ext>
              </a:extLst>
            </p:cNvPr>
            <p:cNvSpPr/>
            <p:nvPr/>
          </p:nvSpPr>
          <p:spPr>
            <a:xfrm>
              <a:off x="1750420" y="3429000"/>
              <a:ext cx="875210" cy="3429000"/>
            </a:xfrm>
            <a:prstGeom prst="rect">
              <a:avLst/>
            </a:prstGeom>
            <a:solidFill>
              <a:srgbClr val="11887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2" name="Прямоугольник 11">
              <a:extLst>
                <a:ext uri="{FF2B5EF4-FFF2-40B4-BE49-F238E27FC236}">
                  <a16:creationId xmlns:a16="http://schemas.microsoft.com/office/drawing/2014/main" id="{EB38067C-62FD-7021-AAC5-31A66D541BE2}"/>
                </a:ext>
              </a:extLst>
            </p:cNvPr>
            <p:cNvSpPr/>
            <p:nvPr/>
          </p:nvSpPr>
          <p:spPr>
            <a:xfrm>
              <a:off x="9797" y="3429000"/>
              <a:ext cx="875210" cy="3429000"/>
            </a:xfrm>
            <a:prstGeom prst="rect">
              <a:avLst/>
            </a:prstGeom>
            <a:solidFill>
              <a:srgbClr val="11887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3" name="Равнобедренный треугольник 12">
              <a:extLst>
                <a:ext uri="{FF2B5EF4-FFF2-40B4-BE49-F238E27FC236}">
                  <a16:creationId xmlns:a16="http://schemas.microsoft.com/office/drawing/2014/main" id="{315DB1C9-8C79-CD1A-C0BB-6CE3E64324B7}"/>
                </a:ext>
              </a:extLst>
            </p:cNvPr>
            <p:cNvSpPr/>
            <p:nvPr/>
          </p:nvSpPr>
          <p:spPr>
            <a:xfrm>
              <a:off x="8386269" y="3108960"/>
              <a:ext cx="3814383" cy="3749040"/>
            </a:xfrm>
            <a:prstGeom prst="triangle">
              <a:avLst>
                <a:gd name="adj" fmla="val 100000"/>
              </a:avLst>
            </a:prstGeom>
            <a:gradFill flip="none" rotWithShape="1">
              <a:gsLst>
                <a:gs pos="1117">
                  <a:srgbClr val="066B59"/>
                </a:gs>
                <a:gs pos="65000">
                  <a:srgbClr val="08705D"/>
                </a:gs>
                <a:gs pos="32000">
                  <a:srgbClr val="066B59"/>
                </a:gs>
                <a:gs pos="100000">
                  <a:srgbClr val="138E77"/>
                </a:gs>
              </a:gsLst>
              <a:lin ang="5400000" scaled="1"/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6" name="Прямоугольник: скругленные углы 18">
            <a:extLst>
              <a:ext uri="{FF2B5EF4-FFF2-40B4-BE49-F238E27FC236}">
                <a16:creationId xmlns:a16="http://schemas.microsoft.com/office/drawing/2014/main" id="{237E12CA-E50B-BEC3-067D-4BC569613EF7}"/>
              </a:ext>
            </a:extLst>
          </p:cNvPr>
          <p:cNvSpPr/>
          <p:nvPr/>
        </p:nvSpPr>
        <p:spPr>
          <a:xfrm>
            <a:off x="-4327" y="1214476"/>
            <a:ext cx="13588521" cy="3382239"/>
          </a:xfrm>
          <a:prstGeom prst="roundRect">
            <a:avLst>
              <a:gd name="adj" fmla="val 50000"/>
            </a:avLst>
          </a:prstGeom>
          <a:gradFill flip="none" rotWithShape="1">
            <a:gsLst>
              <a:gs pos="22000">
                <a:srgbClr val="7F3194">
                  <a:shade val="30000"/>
                  <a:satMod val="115000"/>
                </a:srgbClr>
              </a:gs>
              <a:gs pos="42000">
                <a:srgbClr val="7F3194">
                  <a:shade val="67500"/>
                  <a:satMod val="115000"/>
                </a:srgbClr>
              </a:gs>
              <a:gs pos="100000">
                <a:srgbClr val="7F3194">
                  <a:shade val="100000"/>
                  <a:satMod val="115000"/>
                </a:srgbClr>
              </a:gs>
            </a:gsLst>
            <a:lin ang="0" scaled="1"/>
            <a:tileRect/>
          </a:gradFill>
          <a:ln>
            <a:noFill/>
          </a:ln>
          <a:effectLst>
            <a:outerShdw blurRad="241300" dist="38100" dir="2520000" sx="101000" sy="101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F747A6CB-04B9-5410-8481-2F49BF484528}"/>
              </a:ext>
            </a:extLst>
          </p:cNvPr>
          <p:cNvSpPr txBox="1"/>
          <p:nvPr/>
        </p:nvSpPr>
        <p:spPr>
          <a:xfrm>
            <a:off x="2977116" y="1874543"/>
            <a:ext cx="8782493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>
              <a:lnSpc>
                <a:spcPct val="120000"/>
              </a:lnSpc>
              <a:defRPr sz="3000" b="1" cap="all">
                <a:solidFill>
                  <a:schemeClr val="bg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Roboto Black" panose="02000000000000000000" pitchFamily="2" charset="0"/>
              </a:defRPr>
            </a:lvl1pPr>
          </a:lstStyle>
          <a:p>
            <a:pPr>
              <a:lnSpc>
                <a:spcPct val="100000"/>
              </a:lnSpc>
            </a:pPr>
            <a:r>
              <a:rPr lang="ru-RU" sz="3200" dirty="0">
                <a:latin typeface="+mn-lt"/>
              </a:rPr>
              <a:t>«Программа развития международного молодежного сотрудничества и продвижение российских традиционных ценностей за рубежом»</a:t>
            </a:r>
            <a:endParaRPr lang="ru-RU" altLang="ru-RU" sz="3200" dirty="0">
              <a:latin typeface="+mn-lt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F747A6CB-04B9-5410-8481-2F49BF484528}"/>
              </a:ext>
            </a:extLst>
          </p:cNvPr>
          <p:cNvSpPr txBox="1"/>
          <p:nvPr/>
        </p:nvSpPr>
        <p:spPr>
          <a:xfrm>
            <a:off x="9416976" y="6172301"/>
            <a:ext cx="25853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>
              <a:lnSpc>
                <a:spcPct val="120000"/>
              </a:lnSpc>
              <a:defRPr sz="3000" b="1" cap="all">
                <a:solidFill>
                  <a:schemeClr val="bg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Roboto Black" panose="02000000000000000000" pitchFamily="2" charset="0"/>
              </a:defRPr>
            </a:lvl1pPr>
          </a:lstStyle>
          <a:p>
            <a:pPr>
              <a:lnSpc>
                <a:spcPct val="100000"/>
              </a:lnSpc>
            </a:pPr>
            <a:r>
              <a:rPr lang="ru-RU" altLang="ru-RU" sz="3200" dirty="0">
                <a:latin typeface="+mn-lt"/>
              </a:rPr>
              <a:t>2025 – 2027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F747A6CB-04B9-5410-8481-2F49BF484528}"/>
              </a:ext>
            </a:extLst>
          </p:cNvPr>
          <p:cNvSpPr txBox="1"/>
          <p:nvPr/>
        </p:nvSpPr>
        <p:spPr>
          <a:xfrm>
            <a:off x="465690" y="2582429"/>
            <a:ext cx="25114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>
              <a:lnSpc>
                <a:spcPct val="120000"/>
              </a:lnSpc>
              <a:defRPr sz="3000" b="1" cap="all">
                <a:solidFill>
                  <a:schemeClr val="bg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Roboto Black" panose="02000000000000000000" pitchFamily="2" charset="0"/>
              </a:defRPr>
            </a:lvl1pPr>
          </a:lstStyle>
          <a:p>
            <a:pPr>
              <a:lnSpc>
                <a:spcPct val="100000"/>
              </a:lnSpc>
            </a:pPr>
            <a:r>
              <a:rPr lang="ru-RU" altLang="ru-RU" sz="3600" cap="none" dirty="0">
                <a:latin typeface="+mn-lt"/>
              </a:rPr>
              <a:t>Тема РИП:</a:t>
            </a:r>
          </a:p>
        </p:txBody>
      </p:sp>
      <p:sp>
        <p:nvSpPr>
          <p:cNvPr id="27" name="Прямоугольник: скругленные углы 23">
            <a:extLst>
              <a:ext uri="{FF2B5EF4-FFF2-40B4-BE49-F238E27FC236}">
                <a16:creationId xmlns:a16="http://schemas.microsoft.com/office/drawing/2014/main" id="{BD07C1B3-3106-5C42-AA5F-E73E9703836B}"/>
              </a:ext>
            </a:extLst>
          </p:cNvPr>
          <p:cNvSpPr/>
          <p:nvPr/>
        </p:nvSpPr>
        <p:spPr>
          <a:xfrm>
            <a:off x="2050937" y="5161411"/>
            <a:ext cx="9951366" cy="909969"/>
          </a:xfrm>
          <a:prstGeom prst="roundRect">
            <a:avLst>
              <a:gd name="adj" fmla="val 50000"/>
            </a:avLst>
          </a:prstGeom>
          <a:gradFill flip="none" rotWithShape="1">
            <a:gsLst>
              <a:gs pos="22000">
                <a:srgbClr val="7F3194">
                  <a:shade val="30000"/>
                  <a:satMod val="115000"/>
                </a:srgbClr>
              </a:gs>
              <a:gs pos="42000">
                <a:srgbClr val="7F3194">
                  <a:shade val="67500"/>
                  <a:satMod val="115000"/>
                </a:srgbClr>
              </a:gs>
              <a:gs pos="100000">
                <a:srgbClr val="7F3194">
                  <a:shade val="100000"/>
                  <a:satMod val="115000"/>
                </a:srgbClr>
              </a:gs>
            </a:gsLst>
            <a:lin ang="0" scaled="1"/>
            <a:tileRect/>
          </a:gradFill>
          <a:ln>
            <a:noFill/>
          </a:ln>
          <a:effectLst>
            <a:outerShdw blurRad="241300" dist="38100" dir="2520000" sx="101000" sy="101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F747A6CB-04B9-5410-8481-2F49BF484528}"/>
              </a:ext>
            </a:extLst>
          </p:cNvPr>
          <p:cNvSpPr txBox="1"/>
          <p:nvPr/>
        </p:nvSpPr>
        <p:spPr>
          <a:xfrm>
            <a:off x="2286000" y="5263990"/>
            <a:ext cx="941723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>
              <a:lnSpc>
                <a:spcPct val="120000"/>
              </a:lnSpc>
              <a:defRPr sz="3000" b="1" cap="all">
                <a:solidFill>
                  <a:schemeClr val="bg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Roboto Black" panose="02000000000000000000" pitchFamily="2" charset="0"/>
              </a:defRPr>
            </a:lvl1pPr>
          </a:lstStyle>
          <a:p>
            <a:pPr>
              <a:lnSpc>
                <a:spcPct val="100000"/>
              </a:lnSpc>
            </a:pPr>
            <a:r>
              <a:rPr lang="ru-RU" altLang="ru-RU" sz="3600" cap="none" dirty="0">
                <a:solidFill>
                  <a:schemeClr val="bg1">
                    <a:lumMod val="95000"/>
                  </a:schemeClr>
                </a:solidFill>
                <a:latin typeface="+mn-lt"/>
              </a:rPr>
              <a:t> «Поволжский государственный колледж»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741768" y="200464"/>
            <a:ext cx="996146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0000"/>
              </a:lnSpc>
            </a:pPr>
            <a:r>
              <a:rPr lang="ru-RU" altLang="ru-RU" sz="1600" b="1" dirty="0">
                <a:solidFill>
                  <a:srgbClr val="066B59"/>
                </a:solidFill>
                <a:latin typeface="Bahnschrift SemiBold" panose="020B0502040204020203" pitchFamily="34" charset="0"/>
              </a:rPr>
              <a:t>ФОРУМ ИННОВАЦИЙ И ПЕДАГОГИЧЕСКИХ ПРАКТИК СИСТЕМЫ СРЕДНЕГО ПРОФЕССИОНАЛЬНОГО ОБРАЗОВАНИЯ САМАРСКОЙ ОБЛАСТИ 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5015635" y="6418522"/>
            <a:ext cx="4201035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0000"/>
              </a:lnSpc>
            </a:pPr>
            <a:r>
              <a:rPr lang="ru-RU" altLang="ru-RU" sz="1600" b="1" dirty="0">
                <a:solidFill>
                  <a:srgbClr val="066B59"/>
                </a:solidFill>
                <a:latin typeface="Bahnschrift SemiBold" panose="020B0502040204020203" pitchFamily="34" charset="0"/>
              </a:rPr>
              <a:t>САМАРА, 2025 г.</a:t>
            </a:r>
          </a:p>
        </p:txBody>
      </p:sp>
    </p:spTree>
    <p:extLst>
      <p:ext uri="{BB962C8B-B14F-4D97-AF65-F5344CB8AC3E}">
        <p14:creationId xmlns:p14="http://schemas.microsoft.com/office/powerpoint/2010/main" val="23797547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>
            <a:extLst>
              <a:ext uri="{FF2B5EF4-FFF2-40B4-BE49-F238E27FC236}">
                <a16:creationId xmlns:a16="http://schemas.microsoft.com/office/drawing/2014/main" id="{CA5654F1-016B-0084-0DEF-742FE3EDFE22}"/>
              </a:ext>
            </a:extLst>
          </p:cNvPr>
          <p:cNvGrpSpPr/>
          <p:nvPr/>
        </p:nvGrpSpPr>
        <p:grpSpPr>
          <a:xfrm>
            <a:off x="4326" y="-1"/>
            <a:ext cx="12196326" cy="6858001"/>
            <a:chOff x="4326" y="-1"/>
            <a:chExt cx="12196326" cy="6858001"/>
          </a:xfrm>
          <a:solidFill>
            <a:srgbClr val="066B59"/>
          </a:solidFill>
        </p:grpSpPr>
        <p:sp>
          <p:nvSpPr>
            <p:cNvPr id="14" name="Прямоугольник 13">
              <a:extLst>
                <a:ext uri="{FF2B5EF4-FFF2-40B4-BE49-F238E27FC236}">
                  <a16:creationId xmlns:a16="http://schemas.microsoft.com/office/drawing/2014/main" id="{60E4B897-4D1C-D191-36E6-49EB112D722C}"/>
                </a:ext>
              </a:extLst>
            </p:cNvPr>
            <p:cNvSpPr/>
            <p:nvPr/>
          </p:nvSpPr>
          <p:spPr>
            <a:xfrm>
              <a:off x="4326" y="-1"/>
              <a:ext cx="12192000" cy="6857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" name="Прямоугольник 6">
              <a:extLst>
                <a:ext uri="{FF2B5EF4-FFF2-40B4-BE49-F238E27FC236}">
                  <a16:creationId xmlns:a16="http://schemas.microsoft.com/office/drawing/2014/main" id="{0AAAF89F-CF8B-DA3C-3604-B37943CA3586}"/>
                </a:ext>
              </a:extLst>
            </p:cNvPr>
            <p:cNvSpPr/>
            <p:nvPr/>
          </p:nvSpPr>
          <p:spPr>
            <a:xfrm>
              <a:off x="894804" y="0"/>
              <a:ext cx="875210" cy="3429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0" name="Прямоугольник 9">
              <a:extLst>
                <a:ext uri="{FF2B5EF4-FFF2-40B4-BE49-F238E27FC236}">
                  <a16:creationId xmlns:a16="http://schemas.microsoft.com/office/drawing/2014/main" id="{3AEE0103-E94A-3E20-D002-E5E7ACD973A5}"/>
                </a:ext>
              </a:extLst>
            </p:cNvPr>
            <p:cNvSpPr/>
            <p:nvPr/>
          </p:nvSpPr>
          <p:spPr>
            <a:xfrm>
              <a:off x="1750420" y="3429000"/>
              <a:ext cx="875210" cy="3429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2" name="Прямоугольник 11">
              <a:extLst>
                <a:ext uri="{FF2B5EF4-FFF2-40B4-BE49-F238E27FC236}">
                  <a16:creationId xmlns:a16="http://schemas.microsoft.com/office/drawing/2014/main" id="{EB38067C-62FD-7021-AAC5-31A66D541BE2}"/>
                </a:ext>
              </a:extLst>
            </p:cNvPr>
            <p:cNvSpPr/>
            <p:nvPr/>
          </p:nvSpPr>
          <p:spPr>
            <a:xfrm>
              <a:off x="9797" y="3429000"/>
              <a:ext cx="875210" cy="3429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3" name="Равнобедренный треугольник 12">
              <a:extLst>
                <a:ext uri="{FF2B5EF4-FFF2-40B4-BE49-F238E27FC236}">
                  <a16:creationId xmlns:a16="http://schemas.microsoft.com/office/drawing/2014/main" id="{315DB1C9-8C79-CD1A-C0BB-6CE3E64324B7}"/>
                </a:ext>
              </a:extLst>
            </p:cNvPr>
            <p:cNvSpPr/>
            <p:nvPr/>
          </p:nvSpPr>
          <p:spPr>
            <a:xfrm>
              <a:off x="8386269" y="3108960"/>
              <a:ext cx="3814383" cy="3749040"/>
            </a:xfrm>
            <a:prstGeom prst="triangle">
              <a:avLst>
                <a:gd name="adj" fmla="val 100000"/>
              </a:avLst>
            </a:prstGeom>
            <a:grp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27" name="Прямоугольник: скругленные углы 23">
            <a:extLst>
              <a:ext uri="{FF2B5EF4-FFF2-40B4-BE49-F238E27FC236}">
                <a16:creationId xmlns:a16="http://schemas.microsoft.com/office/drawing/2014/main" id="{BD07C1B3-3106-5C42-AA5F-E73E9703836B}"/>
              </a:ext>
            </a:extLst>
          </p:cNvPr>
          <p:cNvSpPr/>
          <p:nvPr/>
        </p:nvSpPr>
        <p:spPr>
          <a:xfrm>
            <a:off x="-4351924" y="477051"/>
            <a:ext cx="10534609" cy="6076421"/>
          </a:xfrm>
          <a:prstGeom prst="roundRect">
            <a:avLst>
              <a:gd name="adj" fmla="val 50000"/>
            </a:avLst>
          </a:prstGeom>
          <a:solidFill>
            <a:srgbClr val="9542AB"/>
          </a:solidFill>
          <a:ln>
            <a:noFill/>
          </a:ln>
          <a:effectLst>
            <a:outerShdw blurRad="241300" dist="38100" dir="2520000" sx="101000" sy="101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F747A6CB-04B9-5410-8481-2F49BF484528}"/>
              </a:ext>
            </a:extLst>
          </p:cNvPr>
          <p:cNvSpPr txBox="1"/>
          <p:nvPr/>
        </p:nvSpPr>
        <p:spPr>
          <a:xfrm>
            <a:off x="235433" y="1263562"/>
            <a:ext cx="462179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>
              <a:lnSpc>
                <a:spcPct val="120000"/>
              </a:lnSpc>
              <a:defRPr sz="3000" b="1" cap="all">
                <a:solidFill>
                  <a:schemeClr val="bg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Roboto Black" panose="02000000000000000000" pitchFamily="2" charset="0"/>
              </a:defRPr>
            </a:lvl1pPr>
          </a:lstStyle>
          <a:p>
            <a:pPr>
              <a:lnSpc>
                <a:spcPct val="100000"/>
              </a:lnSpc>
            </a:pPr>
            <a:r>
              <a:rPr lang="ru-RU" altLang="ru-RU" sz="3600" cap="none" dirty="0">
                <a:solidFill>
                  <a:schemeClr val="bg1">
                    <a:lumMod val="95000"/>
                  </a:schemeClr>
                </a:solidFill>
                <a:latin typeface="+mn-lt"/>
              </a:rPr>
              <a:t>ПРОБЛЕМА, </a:t>
            </a:r>
          </a:p>
          <a:p>
            <a:pPr>
              <a:lnSpc>
                <a:spcPct val="100000"/>
              </a:lnSpc>
            </a:pPr>
            <a:r>
              <a:rPr lang="ru-RU" altLang="ru-RU" sz="2000" cap="none" dirty="0">
                <a:solidFill>
                  <a:schemeClr val="bg1">
                    <a:lumMod val="95000"/>
                  </a:schemeClr>
                </a:solidFill>
                <a:latin typeface="+mn-lt"/>
              </a:rPr>
              <a:t>на решение которой направлен проект</a:t>
            </a:r>
          </a:p>
        </p:txBody>
      </p:sp>
      <p:sp>
        <p:nvSpPr>
          <p:cNvPr id="15" name="Прямоугольник: скругленные углы 23">
            <a:extLst>
              <a:ext uri="{FF2B5EF4-FFF2-40B4-BE49-F238E27FC236}">
                <a16:creationId xmlns:a16="http://schemas.microsoft.com/office/drawing/2014/main" id="{BD07C1B3-3106-5C42-AA5F-E73E9703836B}"/>
              </a:ext>
            </a:extLst>
          </p:cNvPr>
          <p:cNvSpPr/>
          <p:nvPr/>
        </p:nvSpPr>
        <p:spPr>
          <a:xfrm>
            <a:off x="6325299" y="477050"/>
            <a:ext cx="9179447" cy="6076421"/>
          </a:xfrm>
          <a:prstGeom prst="roundRect">
            <a:avLst>
              <a:gd name="adj" fmla="val 50000"/>
            </a:avLst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>
            <a:outerShdw blurRad="241300" dist="38100" dir="2520000" sx="101000" sy="101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F747A6CB-04B9-5410-8481-2F49BF484528}"/>
              </a:ext>
            </a:extLst>
          </p:cNvPr>
          <p:cNvSpPr txBox="1"/>
          <p:nvPr/>
        </p:nvSpPr>
        <p:spPr>
          <a:xfrm>
            <a:off x="7441327" y="1457558"/>
            <a:ext cx="656879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>
              <a:lnSpc>
                <a:spcPct val="120000"/>
              </a:lnSpc>
              <a:defRPr sz="3000" b="1" cap="all">
                <a:solidFill>
                  <a:schemeClr val="bg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Roboto Black" panose="02000000000000000000" pitchFamily="2" charset="0"/>
              </a:defRPr>
            </a:lvl1pPr>
          </a:lstStyle>
          <a:p>
            <a:pPr>
              <a:lnSpc>
                <a:spcPct val="100000"/>
              </a:lnSpc>
            </a:pPr>
            <a:r>
              <a:rPr lang="ru-RU" altLang="ru-RU" sz="3600" cap="none" dirty="0">
                <a:solidFill>
                  <a:srgbClr val="7F3194"/>
                </a:solidFill>
                <a:latin typeface="+mn-lt"/>
              </a:rPr>
              <a:t>ЦЕЛЕВАЯ АУДИТОРИЯ</a:t>
            </a:r>
            <a:endParaRPr lang="ru-RU" altLang="ru-RU" sz="2000" cap="none" dirty="0">
              <a:solidFill>
                <a:srgbClr val="7F3194"/>
              </a:solidFill>
              <a:latin typeface="+mn-lt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80737" y="583823"/>
            <a:ext cx="1028432" cy="1028432"/>
          </a:xfrm>
          <a:prstGeom prst="rect">
            <a:avLst/>
          </a:prstGeom>
        </p:spPr>
      </p:pic>
      <p:sp>
        <p:nvSpPr>
          <p:cNvPr id="16" name="Прямоугольник 15"/>
          <p:cNvSpPr/>
          <p:nvPr/>
        </p:nvSpPr>
        <p:spPr>
          <a:xfrm>
            <a:off x="235433" y="2425639"/>
            <a:ext cx="6121915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lvl="0" indent="-228600">
              <a:buFont typeface="+mj-lt"/>
              <a:buAutoNum type="arabicPeriod"/>
            </a:pPr>
            <a:r>
              <a:rPr lang="ru-RU" sz="2400" dirty="0">
                <a:solidFill>
                  <a:schemeClr val="bg1"/>
                </a:solidFill>
              </a:rPr>
              <a:t>Геополитическая напряженность.</a:t>
            </a:r>
          </a:p>
          <a:p>
            <a:pPr marL="228600" lvl="0" indent="-228600">
              <a:buFont typeface="+mj-lt"/>
              <a:buAutoNum type="arabicPeriod"/>
            </a:pPr>
            <a:r>
              <a:rPr lang="ru-RU" sz="2400" dirty="0">
                <a:solidFill>
                  <a:schemeClr val="bg1"/>
                </a:solidFill>
              </a:rPr>
              <a:t>Отрицательный имидж России.</a:t>
            </a:r>
          </a:p>
          <a:p>
            <a:pPr marL="228600" lvl="0" indent="-228600">
              <a:buFont typeface="+mj-lt"/>
              <a:buAutoNum type="arabicPeriod"/>
            </a:pPr>
            <a:r>
              <a:rPr lang="ru-RU" sz="2400" dirty="0">
                <a:solidFill>
                  <a:schemeClr val="bg1"/>
                </a:solidFill>
              </a:rPr>
              <a:t>Ограниченные ресурсы.</a:t>
            </a:r>
          </a:p>
          <a:p>
            <a:pPr marL="228600" lvl="0" indent="-228600">
              <a:buFont typeface="+mj-lt"/>
              <a:buAutoNum type="arabicPeriod"/>
            </a:pPr>
            <a:r>
              <a:rPr lang="ru-RU" sz="2400" dirty="0">
                <a:solidFill>
                  <a:schemeClr val="bg1"/>
                </a:solidFill>
              </a:rPr>
              <a:t>Разные культурные контексты.</a:t>
            </a:r>
          </a:p>
          <a:p>
            <a:pPr marL="228600" lvl="0" indent="-228600">
              <a:buFont typeface="+mj-lt"/>
              <a:buAutoNum type="arabicPeriod"/>
            </a:pPr>
            <a:r>
              <a:rPr lang="ru-RU" sz="2400" dirty="0">
                <a:solidFill>
                  <a:schemeClr val="bg1"/>
                </a:solidFill>
              </a:rPr>
              <a:t>Технологические барьеры.</a:t>
            </a:r>
          </a:p>
          <a:p>
            <a:pPr marL="228600" lvl="0" indent="-228600">
              <a:buFont typeface="+mj-lt"/>
              <a:buAutoNum type="arabicPeriod"/>
            </a:pPr>
            <a:r>
              <a:rPr lang="ru-RU" sz="2400" dirty="0">
                <a:solidFill>
                  <a:schemeClr val="bg1"/>
                </a:solidFill>
              </a:rPr>
              <a:t>Недостаток квалифицированных кадров.</a:t>
            </a:r>
          </a:p>
          <a:p>
            <a:pPr marL="228600" lvl="0" indent="-228600">
              <a:buFont typeface="+mj-lt"/>
              <a:buAutoNum type="arabicPeriod"/>
            </a:pPr>
            <a:r>
              <a:rPr lang="ru-RU" sz="2400" dirty="0">
                <a:solidFill>
                  <a:schemeClr val="bg1"/>
                </a:solidFill>
              </a:rPr>
              <a:t>Проблемы с интеграцией.</a:t>
            </a:r>
          </a:p>
          <a:p>
            <a:pPr marL="228600" lvl="0" indent="-228600">
              <a:buFont typeface="+mj-lt"/>
              <a:buAutoNum type="arabicPeriod"/>
            </a:pPr>
            <a:r>
              <a:rPr lang="ru-RU" sz="2400" dirty="0">
                <a:solidFill>
                  <a:schemeClr val="bg1"/>
                </a:solidFill>
              </a:rPr>
              <a:t>Неопределенность в политике.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7556824" y="1963974"/>
            <a:ext cx="4893916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lvl="0" indent="-228600">
              <a:buFont typeface="+mj-lt"/>
              <a:buAutoNum type="arabicPeriod"/>
            </a:pPr>
            <a:r>
              <a:rPr lang="ru-RU" sz="2400" dirty="0">
                <a:solidFill>
                  <a:schemeClr val="accent1">
                    <a:lumMod val="75000"/>
                  </a:schemeClr>
                </a:solidFill>
              </a:rPr>
              <a:t>Студенты ПОО СПО. </a:t>
            </a:r>
          </a:p>
          <a:p>
            <a:pPr marL="228600" lvl="0" indent="-228600">
              <a:buFont typeface="+mj-lt"/>
              <a:buAutoNum type="arabicPeriod"/>
            </a:pPr>
            <a:r>
              <a:rPr lang="ru-RU" sz="2400" dirty="0">
                <a:solidFill>
                  <a:schemeClr val="accent1">
                    <a:lumMod val="75000"/>
                  </a:schemeClr>
                </a:solidFill>
              </a:rPr>
              <a:t>Преподаватели и наставники.</a:t>
            </a:r>
          </a:p>
          <a:p>
            <a:pPr marL="228600" lvl="0" indent="-228600">
              <a:buFont typeface="+mj-lt"/>
              <a:buAutoNum type="arabicPeriod"/>
            </a:pPr>
            <a:r>
              <a:rPr lang="ru-RU" sz="2400" dirty="0">
                <a:solidFill>
                  <a:schemeClr val="accent1">
                    <a:lumMod val="75000"/>
                  </a:schemeClr>
                </a:solidFill>
              </a:rPr>
              <a:t>Работодатели и представители отрасли.</a:t>
            </a:r>
          </a:p>
          <a:p>
            <a:pPr marL="228600" lvl="0" indent="-228600">
              <a:buFont typeface="+mj-lt"/>
              <a:buAutoNum type="arabicPeriod"/>
            </a:pPr>
            <a:r>
              <a:rPr lang="ru-RU" sz="2400" dirty="0">
                <a:solidFill>
                  <a:schemeClr val="accent1">
                    <a:lumMod val="75000"/>
                  </a:schemeClr>
                </a:solidFill>
              </a:rPr>
              <a:t>Администрация колледжа.</a:t>
            </a:r>
          </a:p>
          <a:p>
            <a:pPr marL="228600" lvl="0" indent="-228600">
              <a:buFont typeface="+mj-lt"/>
              <a:buAutoNum type="arabicPeriod"/>
            </a:pPr>
            <a:r>
              <a:rPr lang="ru-RU" sz="2400" dirty="0">
                <a:solidFill>
                  <a:schemeClr val="accent1">
                    <a:lumMod val="75000"/>
                  </a:schemeClr>
                </a:solidFill>
              </a:rPr>
              <a:t>Выпускники колледжа.</a:t>
            </a:r>
          </a:p>
          <a:p>
            <a:pPr marL="228600" lvl="0" indent="-228600">
              <a:buFont typeface="+mj-lt"/>
              <a:buAutoNum type="arabicPeriod"/>
            </a:pPr>
            <a:r>
              <a:rPr lang="ru-RU" sz="2400" dirty="0">
                <a:solidFill>
                  <a:schemeClr val="accent1">
                    <a:lumMod val="75000"/>
                  </a:schemeClr>
                </a:solidFill>
              </a:rPr>
              <a:t>Потенциальные студенты.</a:t>
            </a:r>
          </a:p>
          <a:p>
            <a:pPr marL="228600" lvl="0" indent="-228600">
              <a:buFont typeface="+mj-lt"/>
              <a:buAutoNum type="arabicPeriod"/>
            </a:pPr>
            <a:r>
              <a:rPr lang="ru-RU" sz="2400" dirty="0">
                <a:solidFill>
                  <a:schemeClr val="accent1">
                    <a:lumMod val="75000"/>
                  </a:schemeClr>
                </a:solidFill>
              </a:rPr>
              <a:t>Сообщество и местные организации.</a:t>
            </a:r>
          </a:p>
          <a:p>
            <a:pPr marL="228600" lvl="0" indent="-228600">
              <a:buFont typeface="+mj-lt"/>
              <a:buAutoNum type="arabicPeriod"/>
            </a:pPr>
            <a:r>
              <a:rPr lang="ru-RU" sz="2400" dirty="0">
                <a:solidFill>
                  <a:schemeClr val="accent1">
                    <a:lumMod val="75000"/>
                  </a:schemeClr>
                </a:solidFill>
              </a:rPr>
              <a:t>Международные партнеры. </a:t>
            </a:r>
          </a:p>
          <a:p>
            <a:pPr>
              <a:lnSpc>
                <a:spcPct val="100000"/>
              </a:lnSpc>
            </a:pPr>
            <a:endParaRPr lang="ru-RU" altLang="ru-RU" sz="1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26747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>
            <a:extLst>
              <a:ext uri="{FF2B5EF4-FFF2-40B4-BE49-F238E27FC236}">
                <a16:creationId xmlns:a16="http://schemas.microsoft.com/office/drawing/2014/main" id="{CA5654F1-016B-0084-0DEF-742FE3EDFE22}"/>
              </a:ext>
            </a:extLst>
          </p:cNvPr>
          <p:cNvGrpSpPr/>
          <p:nvPr/>
        </p:nvGrpSpPr>
        <p:grpSpPr>
          <a:xfrm>
            <a:off x="4326" y="-1"/>
            <a:ext cx="12196326" cy="6858001"/>
            <a:chOff x="4326" y="-1"/>
            <a:chExt cx="12196326" cy="6858001"/>
          </a:xfrm>
          <a:solidFill>
            <a:srgbClr val="066B59"/>
          </a:solidFill>
        </p:grpSpPr>
        <p:sp>
          <p:nvSpPr>
            <p:cNvPr id="14" name="Прямоугольник 13">
              <a:extLst>
                <a:ext uri="{FF2B5EF4-FFF2-40B4-BE49-F238E27FC236}">
                  <a16:creationId xmlns:a16="http://schemas.microsoft.com/office/drawing/2014/main" id="{60E4B897-4D1C-D191-36E6-49EB112D722C}"/>
                </a:ext>
              </a:extLst>
            </p:cNvPr>
            <p:cNvSpPr/>
            <p:nvPr/>
          </p:nvSpPr>
          <p:spPr>
            <a:xfrm>
              <a:off x="4326" y="-1"/>
              <a:ext cx="12192000" cy="6857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" name="Прямоугольник 6">
              <a:extLst>
                <a:ext uri="{FF2B5EF4-FFF2-40B4-BE49-F238E27FC236}">
                  <a16:creationId xmlns:a16="http://schemas.microsoft.com/office/drawing/2014/main" id="{0AAAF89F-CF8B-DA3C-3604-B37943CA3586}"/>
                </a:ext>
              </a:extLst>
            </p:cNvPr>
            <p:cNvSpPr/>
            <p:nvPr/>
          </p:nvSpPr>
          <p:spPr>
            <a:xfrm>
              <a:off x="894804" y="0"/>
              <a:ext cx="875210" cy="3429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0" name="Прямоугольник 9">
              <a:extLst>
                <a:ext uri="{FF2B5EF4-FFF2-40B4-BE49-F238E27FC236}">
                  <a16:creationId xmlns:a16="http://schemas.microsoft.com/office/drawing/2014/main" id="{3AEE0103-E94A-3E20-D002-E5E7ACD973A5}"/>
                </a:ext>
              </a:extLst>
            </p:cNvPr>
            <p:cNvSpPr/>
            <p:nvPr/>
          </p:nvSpPr>
          <p:spPr>
            <a:xfrm>
              <a:off x="1750420" y="3429000"/>
              <a:ext cx="875210" cy="3429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2" name="Прямоугольник 11">
              <a:extLst>
                <a:ext uri="{FF2B5EF4-FFF2-40B4-BE49-F238E27FC236}">
                  <a16:creationId xmlns:a16="http://schemas.microsoft.com/office/drawing/2014/main" id="{EB38067C-62FD-7021-AAC5-31A66D541BE2}"/>
                </a:ext>
              </a:extLst>
            </p:cNvPr>
            <p:cNvSpPr/>
            <p:nvPr/>
          </p:nvSpPr>
          <p:spPr>
            <a:xfrm>
              <a:off x="9797" y="3429000"/>
              <a:ext cx="875210" cy="3429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3" name="Равнобедренный треугольник 12">
              <a:extLst>
                <a:ext uri="{FF2B5EF4-FFF2-40B4-BE49-F238E27FC236}">
                  <a16:creationId xmlns:a16="http://schemas.microsoft.com/office/drawing/2014/main" id="{315DB1C9-8C79-CD1A-C0BB-6CE3E64324B7}"/>
                </a:ext>
              </a:extLst>
            </p:cNvPr>
            <p:cNvSpPr/>
            <p:nvPr/>
          </p:nvSpPr>
          <p:spPr>
            <a:xfrm>
              <a:off x="8386269" y="3108960"/>
              <a:ext cx="3814383" cy="3749040"/>
            </a:xfrm>
            <a:prstGeom prst="triangle">
              <a:avLst>
                <a:gd name="adj" fmla="val 100000"/>
              </a:avLst>
            </a:prstGeom>
            <a:grp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27" name="Прямоугольник: скругленные углы 23">
            <a:extLst>
              <a:ext uri="{FF2B5EF4-FFF2-40B4-BE49-F238E27FC236}">
                <a16:creationId xmlns:a16="http://schemas.microsoft.com/office/drawing/2014/main" id="{BD07C1B3-3106-5C42-AA5F-E73E9703836B}"/>
              </a:ext>
            </a:extLst>
          </p:cNvPr>
          <p:cNvSpPr/>
          <p:nvPr/>
        </p:nvSpPr>
        <p:spPr>
          <a:xfrm rot="10800000">
            <a:off x="1134227" y="390787"/>
            <a:ext cx="14936534" cy="6076421"/>
          </a:xfrm>
          <a:prstGeom prst="roundRect">
            <a:avLst>
              <a:gd name="adj" fmla="val 50000"/>
            </a:avLst>
          </a:prstGeom>
          <a:solidFill>
            <a:srgbClr val="9542AB"/>
          </a:solidFill>
          <a:ln>
            <a:noFill/>
          </a:ln>
          <a:effectLst>
            <a:outerShdw blurRad="241300" dist="38100" dir="2520000" sx="101000" sy="101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6" name="Прямоугольник: скругленные углы 17">
            <a:extLst>
              <a:ext uri="{FF2B5EF4-FFF2-40B4-BE49-F238E27FC236}">
                <a16:creationId xmlns:a16="http://schemas.microsoft.com/office/drawing/2014/main" id="{753D5E1C-E29F-30C6-801E-5228C2EB9ABB}"/>
              </a:ext>
            </a:extLst>
          </p:cNvPr>
          <p:cNvSpPr/>
          <p:nvPr/>
        </p:nvSpPr>
        <p:spPr>
          <a:xfrm>
            <a:off x="-1330810" y="891992"/>
            <a:ext cx="9042826" cy="1350876"/>
          </a:xfrm>
          <a:prstGeom prst="roundRect">
            <a:avLst>
              <a:gd name="adj" fmla="val 41017"/>
            </a:avLst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F747A6CB-04B9-5410-8481-2F49BF484528}"/>
              </a:ext>
            </a:extLst>
          </p:cNvPr>
          <p:cNvSpPr txBox="1"/>
          <p:nvPr/>
        </p:nvSpPr>
        <p:spPr>
          <a:xfrm>
            <a:off x="534837" y="967265"/>
            <a:ext cx="670272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>
              <a:lnSpc>
                <a:spcPct val="120000"/>
              </a:lnSpc>
              <a:defRPr sz="3000" b="1" cap="all">
                <a:solidFill>
                  <a:schemeClr val="bg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Roboto Black" panose="02000000000000000000" pitchFamily="2" charset="0"/>
              </a:defRPr>
            </a:lvl1pPr>
          </a:lstStyle>
          <a:p>
            <a:pPr>
              <a:lnSpc>
                <a:spcPct val="100000"/>
              </a:lnSpc>
            </a:pPr>
            <a:r>
              <a:rPr lang="ru-RU" altLang="ru-RU" sz="3600" cap="none" dirty="0">
                <a:solidFill>
                  <a:srgbClr val="7F3194"/>
                </a:solidFill>
                <a:latin typeface="+mn-lt"/>
              </a:rPr>
              <a:t>ИННОВАЦИОННЫЙ ПРОДУКТ ДЛЯ РЕГИОНА</a:t>
            </a:r>
            <a:endParaRPr lang="ru-RU" altLang="ru-RU" sz="2000" cap="none" dirty="0">
              <a:solidFill>
                <a:srgbClr val="7F3194"/>
              </a:solidFill>
              <a:latin typeface="+mn-lt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56475" y="4171948"/>
            <a:ext cx="1929541" cy="1929541"/>
          </a:xfrm>
          <a:prstGeom prst="rect">
            <a:avLst/>
          </a:prstGeom>
        </p:spPr>
      </p:pic>
      <p:sp>
        <p:nvSpPr>
          <p:cNvPr id="8" name="Прямоугольник 7"/>
          <p:cNvSpPr/>
          <p:nvPr/>
        </p:nvSpPr>
        <p:spPr>
          <a:xfrm>
            <a:off x="10147540" y="6554881"/>
            <a:ext cx="6096000" cy="21544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800" dirty="0">
                <a:hlinkClick r:id="rId3"/>
              </a:rPr>
              <a:t>Пакет</a:t>
            </a:r>
            <a:r>
              <a:rPr lang="ru-RU" sz="800" dirty="0"/>
              <a:t> иконка от </a:t>
            </a:r>
            <a:r>
              <a:rPr lang="en-US" sz="800" dirty="0">
                <a:hlinkClick r:id="rId4"/>
              </a:rPr>
              <a:t>Icons8</a:t>
            </a:r>
            <a:endParaRPr lang="ru-RU" sz="800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1770014" y="2398891"/>
            <a:ext cx="8931349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ru-RU" sz="2400" dirty="0">
                <a:solidFill>
                  <a:schemeClr val="bg1"/>
                </a:solidFill>
              </a:rPr>
              <a:t>Программа развития международного молодежного сотрудничества и продвижения российских традиционных ценностей за рубежом.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400" dirty="0">
                <a:solidFill>
                  <a:schemeClr val="bg1"/>
                </a:solidFill>
              </a:rPr>
              <a:t>Образовательные курсы и программы.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400" dirty="0">
                <a:solidFill>
                  <a:schemeClr val="bg1"/>
                </a:solidFill>
              </a:rPr>
              <a:t>Учебно-методические материалы.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400" dirty="0">
                <a:solidFill>
                  <a:schemeClr val="bg1"/>
                </a:solidFill>
              </a:rPr>
              <a:t>Онлайн-платформа.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400" dirty="0">
                <a:solidFill>
                  <a:schemeClr val="bg1"/>
                </a:solidFill>
              </a:rPr>
              <a:t>Культурные мероприятия.</a:t>
            </a:r>
          </a:p>
        </p:txBody>
      </p:sp>
    </p:spTree>
    <p:extLst>
      <p:ext uri="{BB962C8B-B14F-4D97-AF65-F5344CB8AC3E}">
        <p14:creationId xmlns:p14="http://schemas.microsoft.com/office/powerpoint/2010/main" val="17646575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>
            <a:extLst>
              <a:ext uri="{FF2B5EF4-FFF2-40B4-BE49-F238E27FC236}">
                <a16:creationId xmlns:a16="http://schemas.microsoft.com/office/drawing/2014/main" id="{CA5654F1-016B-0084-0DEF-742FE3EDFE22}"/>
              </a:ext>
            </a:extLst>
          </p:cNvPr>
          <p:cNvGrpSpPr/>
          <p:nvPr/>
        </p:nvGrpSpPr>
        <p:grpSpPr>
          <a:xfrm>
            <a:off x="4326" y="-1"/>
            <a:ext cx="12196326" cy="6858001"/>
            <a:chOff x="4326" y="-1"/>
            <a:chExt cx="12196326" cy="6858001"/>
          </a:xfrm>
          <a:solidFill>
            <a:srgbClr val="066B59"/>
          </a:solidFill>
        </p:grpSpPr>
        <p:sp>
          <p:nvSpPr>
            <p:cNvPr id="14" name="Прямоугольник 13">
              <a:extLst>
                <a:ext uri="{FF2B5EF4-FFF2-40B4-BE49-F238E27FC236}">
                  <a16:creationId xmlns:a16="http://schemas.microsoft.com/office/drawing/2014/main" id="{60E4B897-4D1C-D191-36E6-49EB112D722C}"/>
                </a:ext>
              </a:extLst>
            </p:cNvPr>
            <p:cNvSpPr/>
            <p:nvPr/>
          </p:nvSpPr>
          <p:spPr>
            <a:xfrm>
              <a:off x="4326" y="-1"/>
              <a:ext cx="12192000" cy="6857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" name="Прямоугольник 6">
              <a:extLst>
                <a:ext uri="{FF2B5EF4-FFF2-40B4-BE49-F238E27FC236}">
                  <a16:creationId xmlns:a16="http://schemas.microsoft.com/office/drawing/2014/main" id="{0AAAF89F-CF8B-DA3C-3604-B37943CA3586}"/>
                </a:ext>
              </a:extLst>
            </p:cNvPr>
            <p:cNvSpPr/>
            <p:nvPr/>
          </p:nvSpPr>
          <p:spPr>
            <a:xfrm>
              <a:off x="894804" y="0"/>
              <a:ext cx="875210" cy="3429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0" name="Прямоугольник 9">
              <a:extLst>
                <a:ext uri="{FF2B5EF4-FFF2-40B4-BE49-F238E27FC236}">
                  <a16:creationId xmlns:a16="http://schemas.microsoft.com/office/drawing/2014/main" id="{3AEE0103-E94A-3E20-D002-E5E7ACD973A5}"/>
                </a:ext>
              </a:extLst>
            </p:cNvPr>
            <p:cNvSpPr/>
            <p:nvPr/>
          </p:nvSpPr>
          <p:spPr>
            <a:xfrm>
              <a:off x="1750420" y="3429000"/>
              <a:ext cx="875210" cy="3429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2" name="Прямоугольник 11">
              <a:extLst>
                <a:ext uri="{FF2B5EF4-FFF2-40B4-BE49-F238E27FC236}">
                  <a16:creationId xmlns:a16="http://schemas.microsoft.com/office/drawing/2014/main" id="{EB38067C-62FD-7021-AAC5-31A66D541BE2}"/>
                </a:ext>
              </a:extLst>
            </p:cNvPr>
            <p:cNvSpPr/>
            <p:nvPr/>
          </p:nvSpPr>
          <p:spPr>
            <a:xfrm>
              <a:off x="9797" y="3429000"/>
              <a:ext cx="875210" cy="3429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3" name="Равнобедренный треугольник 12">
              <a:extLst>
                <a:ext uri="{FF2B5EF4-FFF2-40B4-BE49-F238E27FC236}">
                  <a16:creationId xmlns:a16="http://schemas.microsoft.com/office/drawing/2014/main" id="{315DB1C9-8C79-CD1A-C0BB-6CE3E64324B7}"/>
                </a:ext>
              </a:extLst>
            </p:cNvPr>
            <p:cNvSpPr/>
            <p:nvPr/>
          </p:nvSpPr>
          <p:spPr>
            <a:xfrm>
              <a:off x="8386269" y="3108960"/>
              <a:ext cx="3814383" cy="3749040"/>
            </a:xfrm>
            <a:prstGeom prst="triangle">
              <a:avLst>
                <a:gd name="adj" fmla="val 100000"/>
              </a:avLst>
            </a:prstGeom>
            <a:grp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27" name="Прямоугольник: скругленные углы 23">
            <a:extLst>
              <a:ext uri="{FF2B5EF4-FFF2-40B4-BE49-F238E27FC236}">
                <a16:creationId xmlns:a16="http://schemas.microsoft.com/office/drawing/2014/main" id="{BD07C1B3-3106-5C42-AA5F-E73E9703836B}"/>
              </a:ext>
            </a:extLst>
          </p:cNvPr>
          <p:cNvSpPr/>
          <p:nvPr/>
        </p:nvSpPr>
        <p:spPr>
          <a:xfrm rot="10800000">
            <a:off x="1134227" y="390787"/>
            <a:ext cx="14936534" cy="6076421"/>
          </a:xfrm>
          <a:prstGeom prst="roundRect">
            <a:avLst>
              <a:gd name="adj" fmla="val 50000"/>
            </a:avLst>
          </a:prstGeom>
          <a:solidFill>
            <a:srgbClr val="9542AB"/>
          </a:solidFill>
          <a:ln>
            <a:noFill/>
          </a:ln>
          <a:effectLst>
            <a:outerShdw blurRad="241300" dist="38100" dir="2520000" sx="101000" sy="101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6" name="Прямоугольник: скругленные углы 17">
            <a:extLst>
              <a:ext uri="{FF2B5EF4-FFF2-40B4-BE49-F238E27FC236}">
                <a16:creationId xmlns:a16="http://schemas.microsoft.com/office/drawing/2014/main" id="{753D5E1C-E29F-30C6-801E-5228C2EB9ABB}"/>
              </a:ext>
            </a:extLst>
          </p:cNvPr>
          <p:cNvSpPr/>
          <p:nvPr/>
        </p:nvSpPr>
        <p:spPr>
          <a:xfrm>
            <a:off x="-1330810" y="891992"/>
            <a:ext cx="9042826" cy="1350876"/>
          </a:xfrm>
          <a:prstGeom prst="roundRect">
            <a:avLst>
              <a:gd name="adj" fmla="val 41017"/>
            </a:avLst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F747A6CB-04B9-5410-8481-2F49BF484528}"/>
              </a:ext>
            </a:extLst>
          </p:cNvPr>
          <p:cNvSpPr txBox="1"/>
          <p:nvPr/>
        </p:nvSpPr>
        <p:spPr>
          <a:xfrm>
            <a:off x="534837" y="967265"/>
            <a:ext cx="670272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>
              <a:lnSpc>
                <a:spcPct val="120000"/>
              </a:lnSpc>
              <a:defRPr sz="3000" b="1" cap="all">
                <a:solidFill>
                  <a:schemeClr val="bg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Roboto Black" panose="02000000000000000000" pitchFamily="2" charset="0"/>
              </a:defRPr>
            </a:lvl1pPr>
          </a:lstStyle>
          <a:p>
            <a:pPr>
              <a:lnSpc>
                <a:spcPct val="100000"/>
              </a:lnSpc>
            </a:pPr>
            <a:r>
              <a:rPr lang="ru-RU" altLang="ru-RU" sz="3200" cap="none" dirty="0">
                <a:solidFill>
                  <a:srgbClr val="7F3194"/>
                </a:solidFill>
                <a:latin typeface="+mn-lt"/>
              </a:rPr>
              <a:t>ПРЕИМУЩЕСТВА </a:t>
            </a:r>
          </a:p>
          <a:p>
            <a:pPr>
              <a:lnSpc>
                <a:spcPct val="100000"/>
              </a:lnSpc>
            </a:pPr>
            <a:r>
              <a:rPr lang="ru-RU" altLang="ru-RU" sz="2400" b="0" cap="none" dirty="0">
                <a:solidFill>
                  <a:srgbClr val="7F3194"/>
                </a:solidFill>
                <a:latin typeface="+mn-lt"/>
              </a:rPr>
              <a:t>ИННОВАЦИОННОГО ПРОДУКТА РИП</a:t>
            </a: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56475" y="4171948"/>
            <a:ext cx="1929541" cy="1929541"/>
          </a:xfrm>
          <a:prstGeom prst="rect">
            <a:avLst/>
          </a:prstGeom>
        </p:spPr>
      </p:pic>
      <p:sp>
        <p:nvSpPr>
          <p:cNvPr id="8" name="Прямоугольник 7"/>
          <p:cNvSpPr/>
          <p:nvPr/>
        </p:nvSpPr>
        <p:spPr>
          <a:xfrm>
            <a:off x="10147540" y="6554881"/>
            <a:ext cx="6096000" cy="21544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800" dirty="0">
                <a:hlinkClick r:id="rId3"/>
              </a:rPr>
              <a:t>Пакет</a:t>
            </a:r>
            <a:r>
              <a:rPr lang="ru-RU" sz="800" dirty="0"/>
              <a:t> иконка от </a:t>
            </a:r>
            <a:r>
              <a:rPr lang="en-US" sz="800" dirty="0">
                <a:hlinkClick r:id="rId4"/>
              </a:rPr>
              <a:t>Icons8</a:t>
            </a:r>
            <a:endParaRPr lang="ru-RU" sz="800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1531089" y="2246010"/>
            <a:ext cx="10813311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Для колледжа: </a:t>
            </a:r>
          </a:p>
          <a:p>
            <a:pPr marL="342900" indent="-342900">
              <a:buFont typeface="Wingdings" pitchFamily="2" charset="2"/>
              <a:buChar char="ü"/>
            </a:pPr>
            <a:r>
              <a:rPr lang="ru-RU" sz="2400" dirty="0">
                <a:solidFill>
                  <a:schemeClr val="bg1"/>
                </a:solidFill>
              </a:rPr>
              <a:t>Повышение престижа и узнаваемости.</a:t>
            </a:r>
          </a:p>
          <a:p>
            <a:pPr marL="342900" indent="-342900">
              <a:buFont typeface="Wingdings" pitchFamily="2" charset="2"/>
              <a:buChar char="ü"/>
            </a:pPr>
            <a:r>
              <a:rPr lang="ru-RU" sz="2400" dirty="0">
                <a:solidFill>
                  <a:schemeClr val="bg1"/>
                </a:solidFill>
              </a:rPr>
              <a:t>Расширение сети партнеров.</a:t>
            </a:r>
          </a:p>
          <a:p>
            <a:pPr marL="342900" indent="-342900">
              <a:buFont typeface="Wingdings" pitchFamily="2" charset="2"/>
              <a:buChar char="ü"/>
            </a:pPr>
            <a:r>
              <a:rPr lang="ru-RU" sz="2400" dirty="0">
                <a:solidFill>
                  <a:schemeClr val="bg1"/>
                </a:solidFill>
              </a:rPr>
              <a:t>Развитие общих и профессиональных компетенций преподавателей и студентов.</a:t>
            </a:r>
          </a:p>
          <a:p>
            <a:pPr marL="342900" indent="-342900">
              <a:buFont typeface="Wingdings" pitchFamily="2" charset="2"/>
              <a:buChar char="ü"/>
            </a:pPr>
            <a:r>
              <a:rPr lang="ru-RU" sz="2400" dirty="0">
                <a:solidFill>
                  <a:schemeClr val="bg1"/>
                </a:solidFill>
              </a:rPr>
              <a:t>Развитие  проектной деятельности.</a:t>
            </a:r>
          </a:p>
          <a:p>
            <a:r>
              <a:rPr lang="ru-RU" sz="24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Для региона:</a:t>
            </a:r>
          </a:p>
          <a:p>
            <a:pPr marL="342900" indent="-342900">
              <a:buFont typeface="Wingdings" pitchFamily="2" charset="2"/>
              <a:buChar char="ü"/>
            </a:pPr>
            <a:r>
              <a:rPr lang="ru-RU" sz="2400" dirty="0">
                <a:solidFill>
                  <a:schemeClr val="bg1"/>
                </a:solidFill>
              </a:rPr>
              <a:t>Улучшение имиджа региона.</a:t>
            </a:r>
          </a:p>
          <a:p>
            <a:pPr marL="342900" indent="-342900">
              <a:buFont typeface="Wingdings" pitchFamily="2" charset="2"/>
              <a:buChar char="ü"/>
            </a:pPr>
            <a:r>
              <a:rPr lang="ru-RU" sz="2400" dirty="0">
                <a:solidFill>
                  <a:schemeClr val="bg1"/>
                </a:solidFill>
              </a:rPr>
              <a:t>Развитие туризма.</a:t>
            </a:r>
          </a:p>
          <a:p>
            <a:pPr marL="342900" indent="-342900">
              <a:buFont typeface="Wingdings" pitchFamily="2" charset="2"/>
              <a:buChar char="ü"/>
            </a:pPr>
            <a:r>
              <a:rPr lang="ru-RU" sz="2400" dirty="0">
                <a:solidFill>
                  <a:schemeClr val="bg1"/>
                </a:solidFill>
              </a:rPr>
              <a:t>Укрепление связей с соотечественниками за рубежом.</a:t>
            </a:r>
          </a:p>
          <a:p>
            <a:pPr marL="342900" indent="-342900">
              <a:buFont typeface="Wingdings" pitchFamily="2" charset="2"/>
              <a:buChar char="ü"/>
            </a:pPr>
            <a:r>
              <a:rPr lang="ru-RU" sz="2400" dirty="0">
                <a:solidFill>
                  <a:schemeClr val="bg1"/>
                </a:solidFill>
              </a:rPr>
              <a:t>Поддержка внешней политики региона.</a:t>
            </a:r>
          </a:p>
          <a:p>
            <a:pPr marL="342900" indent="-342900">
              <a:buFont typeface="Wingdings" pitchFamily="2" charset="2"/>
              <a:buChar char="ü"/>
            </a:pPr>
            <a:r>
              <a:rPr lang="ru-RU" sz="2400" dirty="0">
                <a:solidFill>
                  <a:schemeClr val="bg1"/>
                </a:solidFill>
              </a:rPr>
              <a:t>Создание площадки для межкультурного диалога.</a:t>
            </a:r>
          </a:p>
        </p:txBody>
      </p:sp>
    </p:spTree>
    <p:extLst>
      <p:ext uri="{BB962C8B-B14F-4D97-AF65-F5344CB8AC3E}">
        <p14:creationId xmlns:p14="http://schemas.microsoft.com/office/powerpoint/2010/main" val="19689630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>
            <a:extLst>
              <a:ext uri="{FF2B5EF4-FFF2-40B4-BE49-F238E27FC236}">
                <a16:creationId xmlns:a16="http://schemas.microsoft.com/office/drawing/2014/main" id="{CA5654F1-016B-0084-0DEF-742FE3EDFE22}"/>
              </a:ext>
            </a:extLst>
          </p:cNvPr>
          <p:cNvGrpSpPr/>
          <p:nvPr/>
        </p:nvGrpSpPr>
        <p:grpSpPr>
          <a:xfrm>
            <a:off x="4326" y="-1"/>
            <a:ext cx="12196326" cy="6858001"/>
            <a:chOff x="4326" y="-1"/>
            <a:chExt cx="12196326" cy="6858001"/>
          </a:xfrm>
          <a:solidFill>
            <a:srgbClr val="066B59"/>
          </a:solidFill>
        </p:grpSpPr>
        <p:sp>
          <p:nvSpPr>
            <p:cNvPr id="14" name="Прямоугольник 13">
              <a:extLst>
                <a:ext uri="{FF2B5EF4-FFF2-40B4-BE49-F238E27FC236}">
                  <a16:creationId xmlns:a16="http://schemas.microsoft.com/office/drawing/2014/main" id="{60E4B897-4D1C-D191-36E6-49EB112D722C}"/>
                </a:ext>
              </a:extLst>
            </p:cNvPr>
            <p:cNvSpPr/>
            <p:nvPr/>
          </p:nvSpPr>
          <p:spPr>
            <a:xfrm>
              <a:off x="4326" y="-1"/>
              <a:ext cx="12192000" cy="6857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" name="Прямоугольник 6">
              <a:extLst>
                <a:ext uri="{FF2B5EF4-FFF2-40B4-BE49-F238E27FC236}">
                  <a16:creationId xmlns:a16="http://schemas.microsoft.com/office/drawing/2014/main" id="{0AAAF89F-CF8B-DA3C-3604-B37943CA3586}"/>
                </a:ext>
              </a:extLst>
            </p:cNvPr>
            <p:cNvSpPr/>
            <p:nvPr/>
          </p:nvSpPr>
          <p:spPr>
            <a:xfrm>
              <a:off x="894804" y="0"/>
              <a:ext cx="875210" cy="3429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0" name="Прямоугольник 9">
              <a:extLst>
                <a:ext uri="{FF2B5EF4-FFF2-40B4-BE49-F238E27FC236}">
                  <a16:creationId xmlns:a16="http://schemas.microsoft.com/office/drawing/2014/main" id="{3AEE0103-E94A-3E20-D002-E5E7ACD973A5}"/>
                </a:ext>
              </a:extLst>
            </p:cNvPr>
            <p:cNvSpPr/>
            <p:nvPr/>
          </p:nvSpPr>
          <p:spPr>
            <a:xfrm>
              <a:off x="1750420" y="3429000"/>
              <a:ext cx="875210" cy="3429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2" name="Прямоугольник 11">
              <a:extLst>
                <a:ext uri="{FF2B5EF4-FFF2-40B4-BE49-F238E27FC236}">
                  <a16:creationId xmlns:a16="http://schemas.microsoft.com/office/drawing/2014/main" id="{EB38067C-62FD-7021-AAC5-31A66D541BE2}"/>
                </a:ext>
              </a:extLst>
            </p:cNvPr>
            <p:cNvSpPr/>
            <p:nvPr/>
          </p:nvSpPr>
          <p:spPr>
            <a:xfrm>
              <a:off x="9797" y="3429000"/>
              <a:ext cx="875210" cy="3429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3" name="Равнобедренный треугольник 12">
              <a:extLst>
                <a:ext uri="{FF2B5EF4-FFF2-40B4-BE49-F238E27FC236}">
                  <a16:creationId xmlns:a16="http://schemas.microsoft.com/office/drawing/2014/main" id="{315DB1C9-8C79-CD1A-C0BB-6CE3E64324B7}"/>
                </a:ext>
              </a:extLst>
            </p:cNvPr>
            <p:cNvSpPr/>
            <p:nvPr/>
          </p:nvSpPr>
          <p:spPr>
            <a:xfrm>
              <a:off x="8386269" y="3108960"/>
              <a:ext cx="3814383" cy="3749040"/>
            </a:xfrm>
            <a:prstGeom prst="triangle">
              <a:avLst>
                <a:gd name="adj" fmla="val 100000"/>
              </a:avLst>
            </a:prstGeom>
            <a:grp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27" name="Прямоугольник: скругленные углы 23">
            <a:extLst>
              <a:ext uri="{FF2B5EF4-FFF2-40B4-BE49-F238E27FC236}">
                <a16:creationId xmlns:a16="http://schemas.microsoft.com/office/drawing/2014/main" id="{BD07C1B3-3106-5C42-AA5F-E73E9703836B}"/>
              </a:ext>
            </a:extLst>
          </p:cNvPr>
          <p:cNvSpPr/>
          <p:nvPr/>
        </p:nvSpPr>
        <p:spPr>
          <a:xfrm>
            <a:off x="-4351923" y="477051"/>
            <a:ext cx="10123549" cy="6076421"/>
          </a:xfrm>
          <a:prstGeom prst="roundRect">
            <a:avLst>
              <a:gd name="adj" fmla="val 50000"/>
            </a:avLst>
          </a:prstGeom>
          <a:solidFill>
            <a:srgbClr val="9542AB"/>
          </a:solidFill>
          <a:ln>
            <a:noFill/>
          </a:ln>
          <a:effectLst>
            <a:outerShdw blurRad="241300" dist="38100" dir="2520000" sx="101000" sy="101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F747A6CB-04B9-5410-8481-2F49BF484528}"/>
              </a:ext>
            </a:extLst>
          </p:cNvPr>
          <p:cNvSpPr txBox="1"/>
          <p:nvPr/>
        </p:nvSpPr>
        <p:spPr>
          <a:xfrm>
            <a:off x="15325" y="806362"/>
            <a:ext cx="516470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>
              <a:lnSpc>
                <a:spcPct val="120000"/>
              </a:lnSpc>
              <a:defRPr sz="3000" b="1" cap="all">
                <a:solidFill>
                  <a:schemeClr val="bg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Roboto Black" panose="02000000000000000000" pitchFamily="2" charset="0"/>
              </a:defRPr>
            </a:lvl1pPr>
          </a:lstStyle>
          <a:p>
            <a:pPr>
              <a:lnSpc>
                <a:spcPct val="100000"/>
              </a:lnSpc>
            </a:pPr>
            <a:r>
              <a:rPr lang="ru-RU" altLang="ru-RU" sz="3600" cap="none" dirty="0">
                <a:solidFill>
                  <a:schemeClr val="bg1">
                    <a:lumMod val="95000"/>
                  </a:schemeClr>
                </a:solidFill>
                <a:latin typeface="+mn-lt"/>
              </a:rPr>
              <a:t>КЛЮЧЕВЫЕ </a:t>
            </a:r>
          </a:p>
          <a:p>
            <a:pPr>
              <a:lnSpc>
                <a:spcPct val="100000"/>
              </a:lnSpc>
            </a:pPr>
            <a:r>
              <a:rPr lang="ru-RU" altLang="ru-RU" sz="3600" cap="none" dirty="0">
                <a:solidFill>
                  <a:schemeClr val="bg1">
                    <a:lumMod val="95000"/>
                  </a:schemeClr>
                </a:solidFill>
                <a:latin typeface="+mn-lt"/>
              </a:rPr>
              <a:t>РЕЗУЛЬТАТЫ </a:t>
            </a:r>
            <a:r>
              <a:rPr lang="ru-RU" altLang="ru-RU" sz="1400" cap="none" dirty="0">
                <a:solidFill>
                  <a:schemeClr val="bg1">
                    <a:lumMod val="95000"/>
                  </a:schemeClr>
                </a:solidFill>
                <a:latin typeface="+mn-lt"/>
              </a:rPr>
              <a:t>сентябрь – декабрь 2025</a:t>
            </a:r>
          </a:p>
        </p:txBody>
      </p:sp>
      <p:sp>
        <p:nvSpPr>
          <p:cNvPr id="15" name="Прямоугольник: скругленные углы 23">
            <a:extLst>
              <a:ext uri="{FF2B5EF4-FFF2-40B4-BE49-F238E27FC236}">
                <a16:creationId xmlns:a16="http://schemas.microsoft.com/office/drawing/2014/main" id="{BD07C1B3-3106-5C42-AA5F-E73E9703836B}"/>
              </a:ext>
            </a:extLst>
          </p:cNvPr>
          <p:cNvSpPr/>
          <p:nvPr/>
        </p:nvSpPr>
        <p:spPr>
          <a:xfrm>
            <a:off x="5906097" y="477050"/>
            <a:ext cx="9598649" cy="6076421"/>
          </a:xfrm>
          <a:prstGeom prst="roundRect">
            <a:avLst>
              <a:gd name="adj" fmla="val 50000"/>
            </a:avLst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>
            <a:outerShdw blurRad="241300" dist="38100" dir="2520000" sx="101000" sy="101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 altLang="ko-KR" b="1" dirty="0">
              <a:solidFill>
                <a:schemeClr val="accent1">
                  <a:lumMod val="50000"/>
                </a:schemeClr>
              </a:solidFill>
              <a:cs typeface="Arial" pitchFamily="34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F747A6CB-04B9-5410-8481-2F49BF484528}"/>
              </a:ext>
            </a:extLst>
          </p:cNvPr>
          <p:cNvSpPr txBox="1"/>
          <p:nvPr/>
        </p:nvSpPr>
        <p:spPr>
          <a:xfrm>
            <a:off x="7619995" y="1068169"/>
            <a:ext cx="6568797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>
              <a:lnSpc>
                <a:spcPct val="120000"/>
              </a:lnSpc>
              <a:defRPr sz="3000" b="1" cap="all">
                <a:solidFill>
                  <a:schemeClr val="bg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Roboto Black" panose="02000000000000000000" pitchFamily="2" charset="0"/>
              </a:defRPr>
            </a:lvl1pPr>
          </a:lstStyle>
          <a:p>
            <a:pPr>
              <a:lnSpc>
                <a:spcPct val="100000"/>
              </a:lnSpc>
            </a:pPr>
            <a:r>
              <a:rPr lang="ru-RU" altLang="ru-RU" sz="3600" cap="none" dirty="0">
                <a:solidFill>
                  <a:srgbClr val="7F3194"/>
                </a:solidFill>
                <a:latin typeface="+mn-lt"/>
              </a:rPr>
              <a:t>ЗАПРОС </a:t>
            </a:r>
            <a:r>
              <a:rPr lang="ru-RU" altLang="ru-RU" sz="1400" cap="none" dirty="0">
                <a:solidFill>
                  <a:srgbClr val="7F3194"/>
                </a:solidFill>
                <a:latin typeface="+mn-lt"/>
              </a:rPr>
              <a:t>к ПОО региона</a:t>
            </a:r>
            <a:r>
              <a:rPr lang="en-US" altLang="ru-RU" sz="1400" cap="none" dirty="0">
                <a:solidFill>
                  <a:srgbClr val="7F3194"/>
                </a:solidFill>
                <a:latin typeface="+mn-lt"/>
              </a:rPr>
              <a:t>/ </a:t>
            </a:r>
            <a:r>
              <a:rPr lang="ru-RU" altLang="ru-RU" sz="1400" cap="none" dirty="0">
                <a:solidFill>
                  <a:srgbClr val="7F3194"/>
                </a:solidFill>
                <a:latin typeface="+mn-lt"/>
              </a:rPr>
              <a:t>какая поддержка</a:t>
            </a:r>
          </a:p>
          <a:p>
            <a:pPr>
              <a:lnSpc>
                <a:spcPct val="100000"/>
              </a:lnSpc>
            </a:pPr>
            <a:r>
              <a:rPr lang="ru-RU" altLang="ru-RU" sz="1400" cap="none" dirty="0">
                <a:solidFill>
                  <a:srgbClr val="7F3194"/>
                </a:solidFill>
                <a:latin typeface="+mn-lt"/>
              </a:rPr>
              <a:t>нужна при реализации проекта </a:t>
            </a:r>
            <a:endParaRPr lang="ru-RU" altLang="ru-RU" sz="2000" cap="none" dirty="0">
              <a:solidFill>
                <a:srgbClr val="7F3194"/>
              </a:solidFill>
              <a:latin typeface="+mn-lt"/>
            </a:endParaRPr>
          </a:p>
        </p:txBody>
      </p:sp>
      <p:pic>
        <p:nvPicPr>
          <p:cNvPr id="16" name="Рисунок 1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0820" y="2202089"/>
            <a:ext cx="396409" cy="396409"/>
          </a:xfrm>
          <a:prstGeom prst="rect">
            <a:avLst/>
          </a:prstGeom>
        </p:spPr>
      </p:pic>
      <p:pic>
        <p:nvPicPr>
          <p:cNvPr id="18" name="Рисунок 1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6586" y="3096276"/>
            <a:ext cx="396409" cy="396409"/>
          </a:xfrm>
          <a:prstGeom prst="rect">
            <a:avLst/>
          </a:prstGeom>
        </p:spPr>
      </p:pic>
      <p:pic>
        <p:nvPicPr>
          <p:cNvPr id="19" name="Рисунок 1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988" y="3844146"/>
            <a:ext cx="396409" cy="396409"/>
          </a:xfrm>
          <a:prstGeom prst="rect">
            <a:avLst/>
          </a:prstGeom>
        </p:spPr>
      </p:pic>
      <p:sp>
        <p:nvSpPr>
          <p:cNvPr id="20" name="Прямоугольник 19"/>
          <p:cNvSpPr/>
          <p:nvPr/>
        </p:nvSpPr>
        <p:spPr>
          <a:xfrm>
            <a:off x="767341" y="2046351"/>
            <a:ext cx="457333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altLang="ko-KR" sz="2000" b="1" dirty="0">
                <a:solidFill>
                  <a:schemeClr val="bg1"/>
                </a:solidFill>
                <a:cs typeface="Arial" pitchFamily="34" charset="0"/>
              </a:rPr>
              <a:t>Установление контакта с зарубежными ПОО (9 ПОО из 4 стран). </a:t>
            </a:r>
            <a:endParaRPr lang="en-US" altLang="ko-KR" sz="20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806228" y="2817009"/>
            <a:ext cx="489391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altLang="ko-KR" sz="2000" b="1" dirty="0">
                <a:solidFill>
                  <a:schemeClr val="bg1"/>
                </a:solidFill>
                <a:cs typeface="Arial" pitchFamily="34" charset="0"/>
              </a:rPr>
              <a:t>Согласование с МОСО кандидатов для ММС (6 ПОО из 3 стран).</a:t>
            </a:r>
            <a:endParaRPr lang="en-US" altLang="ko-KR" sz="20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709851" y="3534520"/>
            <a:ext cx="4893916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altLang="ko-KR" sz="2000" b="1" dirty="0">
                <a:solidFill>
                  <a:schemeClr val="bg1"/>
                </a:solidFill>
                <a:cs typeface="Arial" pitchFamily="34" charset="0"/>
              </a:rPr>
              <a:t>Создание учебно-методических материалов, электронных ресурсов для реализации Программы.</a:t>
            </a:r>
            <a:endParaRPr lang="en-US" altLang="ko-KR" sz="20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6714336" y="2327595"/>
            <a:ext cx="4893916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50000"/>
              </a:lnSpc>
              <a:buFont typeface="Wingdings" pitchFamily="2" charset="2"/>
              <a:buChar char="ü"/>
            </a:pPr>
            <a:r>
              <a:rPr lang="ru-RU" altLang="ru-RU" b="1" dirty="0">
                <a:solidFill>
                  <a:srgbClr val="AE3BCD"/>
                </a:solidFill>
              </a:rPr>
              <a:t>Финансовая или </a:t>
            </a:r>
            <a:r>
              <a:rPr lang="ru-RU" altLang="ru-RU" b="1" dirty="0" err="1">
                <a:solidFill>
                  <a:srgbClr val="AE3BCD"/>
                </a:solidFill>
              </a:rPr>
              <a:t>грантовая</a:t>
            </a:r>
            <a:r>
              <a:rPr lang="ru-RU" altLang="ru-RU" b="1" dirty="0">
                <a:solidFill>
                  <a:srgbClr val="AE3BCD"/>
                </a:solidFill>
              </a:rPr>
              <a:t> поддержка.</a:t>
            </a: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ü"/>
            </a:pPr>
            <a:r>
              <a:rPr lang="ru-RU" altLang="ru-RU" b="1" dirty="0">
                <a:solidFill>
                  <a:srgbClr val="AE3BCD"/>
                </a:solidFill>
              </a:rPr>
              <a:t>Административная поддержка.</a:t>
            </a: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ü"/>
            </a:pPr>
            <a:r>
              <a:rPr lang="ru-RU" altLang="ru-RU" b="1" dirty="0">
                <a:solidFill>
                  <a:srgbClr val="AE3BCD"/>
                </a:solidFill>
              </a:rPr>
              <a:t>Межведомственное взаимодействие.</a:t>
            </a: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ü"/>
            </a:pPr>
            <a:r>
              <a:rPr lang="ru-RU" altLang="ru-RU" b="1" dirty="0">
                <a:solidFill>
                  <a:srgbClr val="AE3BCD"/>
                </a:solidFill>
              </a:rPr>
              <a:t>Методическая поддержка.</a:t>
            </a: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ü"/>
            </a:pPr>
            <a:r>
              <a:rPr lang="ru-RU" altLang="ru-RU" b="1" dirty="0">
                <a:solidFill>
                  <a:srgbClr val="AE3BCD"/>
                </a:solidFill>
              </a:rPr>
              <a:t>Информационная поддержка.</a:t>
            </a: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ü"/>
            </a:pPr>
            <a:r>
              <a:rPr lang="ru-RU" altLang="ru-RU" b="1" dirty="0">
                <a:solidFill>
                  <a:srgbClr val="AE3BCD"/>
                </a:solidFill>
              </a:rPr>
              <a:t>Поддержка участия в мероприятиях.</a:t>
            </a:r>
          </a:p>
          <a:p>
            <a:pPr marL="285750" indent="-285750">
              <a:lnSpc>
                <a:spcPct val="100000"/>
              </a:lnSpc>
              <a:buFont typeface="Wingdings" pitchFamily="2" charset="2"/>
              <a:buChar char="ü"/>
            </a:pPr>
            <a:endParaRPr lang="ru-RU" altLang="ru-RU" b="1" dirty="0">
              <a:solidFill>
                <a:srgbClr val="AE3BCD"/>
              </a:solidFill>
            </a:endParaRPr>
          </a:p>
          <a:p>
            <a:pPr>
              <a:lnSpc>
                <a:spcPct val="100000"/>
              </a:lnSpc>
            </a:pPr>
            <a:endParaRPr lang="ru-RU" altLang="ru-RU" sz="1200" dirty="0">
              <a:solidFill>
                <a:schemeClr val="bg1"/>
              </a:solidFill>
            </a:endParaRPr>
          </a:p>
        </p:txBody>
      </p:sp>
      <p:pic>
        <p:nvPicPr>
          <p:cNvPr id="25" name="Рисунок 2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197" y="4903976"/>
            <a:ext cx="396409" cy="396409"/>
          </a:xfrm>
          <a:prstGeom prst="rect">
            <a:avLst/>
          </a:prstGeom>
        </p:spPr>
      </p:pic>
      <p:sp>
        <p:nvSpPr>
          <p:cNvPr id="28" name="Прямоугольник 27"/>
          <p:cNvSpPr/>
          <p:nvPr/>
        </p:nvSpPr>
        <p:spPr>
          <a:xfrm>
            <a:off x="726064" y="4539171"/>
            <a:ext cx="455977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altLang="ko-KR" sz="2000" b="1" dirty="0">
                <a:solidFill>
                  <a:schemeClr val="bg1"/>
                </a:solidFill>
                <a:cs typeface="Arial" pitchFamily="34" charset="0"/>
              </a:rPr>
              <a:t>Проведение кампании по популяризации русского языка за рубежом (олимпиада)</a:t>
            </a:r>
            <a:endParaRPr lang="en-US" altLang="ko-KR" sz="20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726065" y="5565668"/>
            <a:ext cx="3451797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>
                <a:solidFill>
                  <a:schemeClr val="bg1"/>
                </a:solidFill>
                <a:cs typeface="Arial" pitchFamily="34" charset="0"/>
              </a:rPr>
              <a:t>Вовлечение студентов в образовательный туризм и краеведение.</a:t>
            </a:r>
          </a:p>
        </p:txBody>
      </p:sp>
      <p:pic>
        <p:nvPicPr>
          <p:cNvPr id="26" name="Рисунок 2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197" y="5824399"/>
            <a:ext cx="396409" cy="3964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28443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>
            <a:extLst>
              <a:ext uri="{FF2B5EF4-FFF2-40B4-BE49-F238E27FC236}">
                <a16:creationId xmlns:a16="http://schemas.microsoft.com/office/drawing/2014/main" id="{CA5654F1-016B-0084-0DEF-742FE3EDFE22}"/>
              </a:ext>
            </a:extLst>
          </p:cNvPr>
          <p:cNvGrpSpPr/>
          <p:nvPr/>
        </p:nvGrpSpPr>
        <p:grpSpPr>
          <a:xfrm>
            <a:off x="4326" y="-1"/>
            <a:ext cx="12196326" cy="6858001"/>
            <a:chOff x="4326" y="-1"/>
            <a:chExt cx="12196326" cy="6858001"/>
          </a:xfrm>
          <a:solidFill>
            <a:srgbClr val="066B59"/>
          </a:solidFill>
        </p:grpSpPr>
        <p:sp>
          <p:nvSpPr>
            <p:cNvPr id="14" name="Прямоугольник 13">
              <a:extLst>
                <a:ext uri="{FF2B5EF4-FFF2-40B4-BE49-F238E27FC236}">
                  <a16:creationId xmlns:a16="http://schemas.microsoft.com/office/drawing/2014/main" id="{60E4B897-4D1C-D191-36E6-49EB112D722C}"/>
                </a:ext>
              </a:extLst>
            </p:cNvPr>
            <p:cNvSpPr/>
            <p:nvPr/>
          </p:nvSpPr>
          <p:spPr>
            <a:xfrm>
              <a:off x="4326" y="-1"/>
              <a:ext cx="12192000" cy="6857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" name="Прямоугольник 6">
              <a:extLst>
                <a:ext uri="{FF2B5EF4-FFF2-40B4-BE49-F238E27FC236}">
                  <a16:creationId xmlns:a16="http://schemas.microsoft.com/office/drawing/2014/main" id="{0AAAF89F-CF8B-DA3C-3604-B37943CA3586}"/>
                </a:ext>
              </a:extLst>
            </p:cNvPr>
            <p:cNvSpPr/>
            <p:nvPr/>
          </p:nvSpPr>
          <p:spPr>
            <a:xfrm>
              <a:off x="894804" y="0"/>
              <a:ext cx="875210" cy="3429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0" name="Прямоугольник 9">
              <a:extLst>
                <a:ext uri="{FF2B5EF4-FFF2-40B4-BE49-F238E27FC236}">
                  <a16:creationId xmlns:a16="http://schemas.microsoft.com/office/drawing/2014/main" id="{3AEE0103-E94A-3E20-D002-E5E7ACD973A5}"/>
                </a:ext>
              </a:extLst>
            </p:cNvPr>
            <p:cNvSpPr/>
            <p:nvPr/>
          </p:nvSpPr>
          <p:spPr>
            <a:xfrm>
              <a:off x="1750420" y="3429000"/>
              <a:ext cx="875210" cy="3429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2" name="Прямоугольник 11">
              <a:extLst>
                <a:ext uri="{FF2B5EF4-FFF2-40B4-BE49-F238E27FC236}">
                  <a16:creationId xmlns:a16="http://schemas.microsoft.com/office/drawing/2014/main" id="{EB38067C-62FD-7021-AAC5-31A66D541BE2}"/>
                </a:ext>
              </a:extLst>
            </p:cNvPr>
            <p:cNvSpPr/>
            <p:nvPr/>
          </p:nvSpPr>
          <p:spPr>
            <a:xfrm>
              <a:off x="9797" y="3429000"/>
              <a:ext cx="875210" cy="3429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3" name="Равнобедренный треугольник 12">
              <a:extLst>
                <a:ext uri="{FF2B5EF4-FFF2-40B4-BE49-F238E27FC236}">
                  <a16:creationId xmlns:a16="http://schemas.microsoft.com/office/drawing/2014/main" id="{315DB1C9-8C79-CD1A-C0BB-6CE3E64324B7}"/>
                </a:ext>
              </a:extLst>
            </p:cNvPr>
            <p:cNvSpPr/>
            <p:nvPr/>
          </p:nvSpPr>
          <p:spPr>
            <a:xfrm>
              <a:off x="8386269" y="3108960"/>
              <a:ext cx="3814383" cy="3749040"/>
            </a:xfrm>
            <a:prstGeom prst="triangle">
              <a:avLst>
                <a:gd name="adj" fmla="val 100000"/>
              </a:avLst>
            </a:prstGeom>
            <a:grp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27" name="Прямоугольник: скругленные углы 23">
            <a:extLst>
              <a:ext uri="{FF2B5EF4-FFF2-40B4-BE49-F238E27FC236}">
                <a16:creationId xmlns:a16="http://schemas.microsoft.com/office/drawing/2014/main" id="{BD07C1B3-3106-5C42-AA5F-E73E9703836B}"/>
              </a:ext>
            </a:extLst>
          </p:cNvPr>
          <p:cNvSpPr/>
          <p:nvPr/>
        </p:nvSpPr>
        <p:spPr>
          <a:xfrm>
            <a:off x="912303" y="390787"/>
            <a:ext cx="14936534" cy="6076421"/>
          </a:xfrm>
          <a:prstGeom prst="roundRect">
            <a:avLst>
              <a:gd name="adj" fmla="val 50000"/>
            </a:avLst>
          </a:prstGeom>
          <a:solidFill>
            <a:srgbClr val="9542AB"/>
          </a:solidFill>
          <a:ln>
            <a:noFill/>
          </a:ln>
          <a:effectLst>
            <a:outerShdw blurRad="241300" dist="38100" dir="2520000" sx="101000" sy="101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6" name="Прямоугольник: скругленные углы 17">
            <a:extLst>
              <a:ext uri="{FF2B5EF4-FFF2-40B4-BE49-F238E27FC236}">
                <a16:creationId xmlns:a16="http://schemas.microsoft.com/office/drawing/2014/main" id="{753D5E1C-E29F-30C6-801E-5228C2EB9ABB}"/>
              </a:ext>
            </a:extLst>
          </p:cNvPr>
          <p:cNvSpPr/>
          <p:nvPr/>
        </p:nvSpPr>
        <p:spPr>
          <a:xfrm>
            <a:off x="-1330810" y="891992"/>
            <a:ext cx="8050392" cy="1350876"/>
          </a:xfrm>
          <a:prstGeom prst="roundRect">
            <a:avLst>
              <a:gd name="adj" fmla="val 41017"/>
            </a:avLst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7" name="Прямоугольник: скругленные углы 17">
            <a:extLst>
              <a:ext uri="{FF2B5EF4-FFF2-40B4-BE49-F238E27FC236}">
                <a16:creationId xmlns:a16="http://schemas.microsoft.com/office/drawing/2014/main" id="{753D5E1C-E29F-30C6-801E-5228C2EB9ABB}"/>
              </a:ext>
            </a:extLst>
          </p:cNvPr>
          <p:cNvSpPr/>
          <p:nvPr/>
        </p:nvSpPr>
        <p:spPr>
          <a:xfrm>
            <a:off x="6927257" y="4969477"/>
            <a:ext cx="6107186" cy="1350876"/>
          </a:xfrm>
          <a:prstGeom prst="roundRect">
            <a:avLst>
              <a:gd name="adj" fmla="val 41017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F747A6CB-04B9-5410-8481-2F49BF484528}"/>
              </a:ext>
            </a:extLst>
          </p:cNvPr>
          <p:cNvSpPr txBox="1"/>
          <p:nvPr/>
        </p:nvSpPr>
        <p:spPr>
          <a:xfrm>
            <a:off x="3238257" y="1244264"/>
            <a:ext cx="279419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>
              <a:lnSpc>
                <a:spcPct val="120000"/>
              </a:lnSpc>
              <a:defRPr sz="3000" b="1" cap="all">
                <a:solidFill>
                  <a:schemeClr val="bg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Roboto Black" panose="02000000000000000000" pitchFamily="2" charset="0"/>
              </a:defRPr>
            </a:lvl1pPr>
          </a:lstStyle>
          <a:p>
            <a:pPr>
              <a:lnSpc>
                <a:spcPct val="100000"/>
              </a:lnSpc>
            </a:pPr>
            <a:r>
              <a:rPr lang="ru-RU" altLang="ru-RU" sz="3600" cap="none" dirty="0">
                <a:solidFill>
                  <a:srgbClr val="7F3194"/>
                </a:solidFill>
                <a:latin typeface="+mn-lt"/>
              </a:rPr>
              <a:t>КОНТАКТЫ</a:t>
            </a:r>
            <a:endParaRPr lang="ru-RU" altLang="ru-RU" sz="2000" cap="none" dirty="0">
              <a:solidFill>
                <a:srgbClr val="7F3194"/>
              </a:solidFill>
              <a:latin typeface="+mn-lt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7243354" y="3477193"/>
            <a:ext cx="5253876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>
                <a:solidFill>
                  <a:schemeClr val="bg1"/>
                </a:solidFill>
                <a:hlinkClick r:id="rId2"/>
              </a:rPr>
              <a:t>https://pgk63.ru/education/regionalnaya-innovacionnaya-ploshhadka/programma-razvitiya-mezhdunarodnogo-molodezhnogo-sotrudnichestva-i-prodvizhenie-rossijskih-tradicionnyh-cennostej-za-rubezhom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473634" y="2676617"/>
            <a:ext cx="5769720" cy="80021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0000"/>
              </a:lnSpc>
            </a:pPr>
            <a:r>
              <a:rPr lang="ru-RU" altLang="ru-RU" sz="2800" b="1" dirty="0">
                <a:solidFill>
                  <a:schemeClr val="bg1">
                    <a:lumMod val="95000"/>
                  </a:schemeClr>
                </a:solidFill>
              </a:rPr>
              <a:t>ГИСМАТУЛЛИНА ЛИЛИЯ НАИЛЕВНА</a:t>
            </a:r>
          </a:p>
          <a:p>
            <a:pPr algn="ctr"/>
            <a:r>
              <a:rPr lang="ru-RU" altLang="ru-RU" dirty="0">
                <a:solidFill>
                  <a:schemeClr val="bg1">
                    <a:lumMod val="95000"/>
                  </a:schemeClr>
                </a:solidFill>
              </a:rPr>
              <a:t>координатор</a:t>
            </a:r>
            <a:r>
              <a:rPr lang="en-US" altLang="ru-RU" dirty="0">
                <a:solidFill>
                  <a:schemeClr val="bg1">
                    <a:lumMod val="95000"/>
                  </a:schemeClr>
                </a:solidFill>
              </a:rPr>
              <a:t>/ </a:t>
            </a:r>
            <a:r>
              <a:rPr lang="ru-RU" altLang="ru-RU" dirty="0">
                <a:solidFill>
                  <a:schemeClr val="bg1">
                    <a:lumMod val="95000"/>
                  </a:schemeClr>
                </a:solidFill>
              </a:rPr>
              <a:t>руководитель проекта</a:t>
            </a:r>
          </a:p>
        </p:txBody>
      </p:sp>
      <p:pic>
        <p:nvPicPr>
          <p:cNvPr id="19" name="Рисунок 1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5322" y="3923470"/>
            <a:ext cx="694750" cy="616591"/>
          </a:xfrm>
          <a:prstGeom prst="rect">
            <a:avLst/>
          </a:prstGeom>
        </p:spPr>
      </p:pic>
      <p:sp>
        <p:nvSpPr>
          <p:cNvPr id="24" name="TextBox 23">
            <a:extLst>
              <a:ext uri="{FF2B5EF4-FFF2-40B4-BE49-F238E27FC236}">
                <a16:creationId xmlns:a16="http://schemas.microsoft.com/office/drawing/2014/main" id="{F747A6CB-04B9-5410-8481-2F49BF484528}"/>
              </a:ext>
            </a:extLst>
          </p:cNvPr>
          <p:cNvSpPr txBox="1"/>
          <p:nvPr/>
        </p:nvSpPr>
        <p:spPr>
          <a:xfrm>
            <a:off x="7783309" y="5181166"/>
            <a:ext cx="38530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>
              <a:lnSpc>
                <a:spcPct val="120000"/>
              </a:lnSpc>
              <a:defRPr sz="3000" b="1" cap="all">
                <a:solidFill>
                  <a:schemeClr val="bg1"/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Roboto Black" panose="02000000000000000000" pitchFamily="2" charset="0"/>
              </a:defRPr>
            </a:lvl1pPr>
          </a:lstStyle>
          <a:p>
            <a:pPr algn="ctr">
              <a:lnSpc>
                <a:spcPct val="100000"/>
              </a:lnSpc>
            </a:pPr>
            <a:r>
              <a:rPr lang="ru-RU" altLang="ru-RU" sz="2400" cap="none" dirty="0">
                <a:solidFill>
                  <a:srgbClr val="7F3194"/>
                </a:solidFill>
                <a:latin typeface="+mn-lt"/>
              </a:rPr>
              <a:t>МАТЕРИАЛЫ </a:t>
            </a:r>
          </a:p>
          <a:p>
            <a:pPr algn="ctr">
              <a:lnSpc>
                <a:spcPct val="100000"/>
              </a:lnSpc>
            </a:pPr>
            <a:r>
              <a:rPr lang="ru-RU" altLang="ru-RU" sz="2400" cap="none" dirty="0">
                <a:solidFill>
                  <a:srgbClr val="7F3194"/>
                </a:solidFill>
                <a:latin typeface="+mn-lt"/>
              </a:rPr>
              <a:t>ПРОЕКТА</a:t>
            </a:r>
          </a:p>
        </p:txBody>
      </p:sp>
      <p:sp>
        <p:nvSpPr>
          <p:cNvPr id="22" name="Прямоугольник 21"/>
          <p:cNvSpPr/>
          <p:nvPr/>
        </p:nvSpPr>
        <p:spPr>
          <a:xfrm>
            <a:off x="2820620" y="3923470"/>
            <a:ext cx="410663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3200" b="1" dirty="0">
                <a:solidFill>
                  <a:schemeClr val="bg1">
                    <a:lumMod val="95000"/>
                  </a:schemeClr>
                </a:solidFill>
              </a:rPr>
              <a:t>gismatyllina@pgk63.ru</a:t>
            </a:r>
            <a:endParaRPr lang="ru-RU" altLang="ru-RU" sz="3200" b="1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7004662" y="514171"/>
            <a:ext cx="513418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0000"/>
              </a:lnSpc>
            </a:pPr>
            <a:r>
              <a:rPr lang="ru-RU" altLang="ru-RU" b="1" dirty="0">
                <a:solidFill>
                  <a:schemeClr val="bg1"/>
                </a:solidFill>
              </a:rPr>
              <a:t>РИП «Программа развития международного молодежного сотрудничества и продвижение российских традиционных ценностей за рубежом»</a:t>
            </a:r>
          </a:p>
        </p:txBody>
      </p:sp>
      <p:pic>
        <p:nvPicPr>
          <p:cNvPr id="25" name="Рисунок 2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108035">
            <a:off x="2112107" y="4692398"/>
            <a:ext cx="848176" cy="707034"/>
          </a:xfrm>
          <a:prstGeom prst="rect">
            <a:avLst/>
          </a:prstGeom>
        </p:spPr>
      </p:pic>
      <p:sp>
        <p:nvSpPr>
          <p:cNvPr id="28" name="Прямоугольник 27"/>
          <p:cNvSpPr/>
          <p:nvPr/>
        </p:nvSpPr>
        <p:spPr>
          <a:xfrm>
            <a:off x="3013368" y="4753527"/>
            <a:ext cx="316945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0000"/>
              </a:lnSpc>
            </a:pPr>
            <a:r>
              <a:rPr lang="ru-RU" altLang="ru-RU" sz="3200" b="1" dirty="0">
                <a:solidFill>
                  <a:schemeClr val="bg1">
                    <a:lumMod val="95000"/>
                  </a:schemeClr>
                </a:solidFill>
              </a:rPr>
              <a:t>8 (846) 334-05-40</a:t>
            </a:r>
            <a:endParaRPr lang="ru-RU" altLang="ru-RU" sz="3200" dirty="0">
              <a:solidFill>
                <a:schemeClr val="bg1">
                  <a:lumMod val="95000"/>
                </a:schemeClr>
              </a:solidFill>
            </a:endParaRPr>
          </a:p>
        </p:txBody>
      </p:sp>
      <p:pic>
        <p:nvPicPr>
          <p:cNvPr id="1026" name="Picture 2" descr="C:\Users\User\Desktop\РИП\2025-2026\qr-code (1)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67342" y="1772207"/>
            <a:ext cx="1808820" cy="18088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0931460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1260</TotalTime>
  <Words>344</Words>
  <Application>Microsoft Office PowerPoint</Application>
  <PresentationFormat>Широкоэкранный</PresentationFormat>
  <Paragraphs>70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2" baseType="lpstr">
      <vt:lpstr>Bahnschrift SemiBold</vt:lpstr>
      <vt:lpstr>Calibri Light</vt:lpstr>
      <vt:lpstr>Wingdings</vt:lpstr>
      <vt:lpstr>Calibri</vt:lpstr>
      <vt:lpstr>Arial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Екатерина Петропавловская</dc:creator>
  <cp:lastModifiedBy>Дмитрий Бикбаев</cp:lastModifiedBy>
  <cp:revision>67</cp:revision>
  <dcterms:created xsi:type="dcterms:W3CDTF">2022-12-08T18:18:38Z</dcterms:created>
  <dcterms:modified xsi:type="dcterms:W3CDTF">2025-12-11T10:10:27Z</dcterms:modified>
</cp:coreProperties>
</file>