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2" r:id="rId6"/>
    <p:sldId id="273" r:id="rId7"/>
    <p:sldId id="268" r:id="rId8"/>
    <p:sldId id="269" r:id="rId9"/>
    <p:sldId id="270" r:id="rId10"/>
    <p:sldId id="271" r:id="rId11"/>
    <p:sldId id="263" r:id="rId12"/>
    <p:sldId id="272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92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698B0-078D-41BF-8ECD-6E66F5939CF6}" type="datetimeFigureOut">
              <a:rPr lang="ru-RU" smtClean="0"/>
              <a:t>22.12.2025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C7987-E6AB-4C1E-8701-8E3EC948CA51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0295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698B0-078D-41BF-8ECD-6E66F5939CF6}" type="datetimeFigureOut">
              <a:rPr lang="ru-RU" smtClean="0"/>
              <a:t>22.12.2025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C7987-E6AB-4C1E-8701-8E3EC948CA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90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698B0-078D-41BF-8ECD-6E66F5939CF6}" type="datetimeFigureOut">
              <a:rPr lang="ru-RU" smtClean="0"/>
              <a:t>22.12.2025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C7987-E6AB-4C1E-8701-8E3EC948CA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4841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698B0-078D-41BF-8ECD-6E66F5939CF6}" type="datetimeFigureOut">
              <a:rPr lang="ru-RU" smtClean="0"/>
              <a:t>22.12.2025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C7987-E6AB-4C1E-8701-8E3EC948CA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4604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698B0-078D-41BF-8ECD-6E66F5939CF6}" type="datetimeFigureOut">
              <a:rPr lang="ru-RU" smtClean="0"/>
              <a:t>22.12.2025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C7987-E6AB-4C1E-8701-8E3EC948CA51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6111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698B0-078D-41BF-8ECD-6E66F5939CF6}" type="datetimeFigureOut">
              <a:rPr lang="ru-RU" smtClean="0"/>
              <a:t>22.12.2025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C7987-E6AB-4C1E-8701-8E3EC948CA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300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698B0-078D-41BF-8ECD-6E66F5939CF6}" type="datetimeFigureOut">
              <a:rPr lang="ru-RU" smtClean="0"/>
              <a:t>22.12.2025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C7987-E6AB-4C1E-8701-8E3EC948CA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6320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698B0-078D-41BF-8ECD-6E66F5939CF6}" type="datetimeFigureOut">
              <a:rPr lang="ru-RU" smtClean="0"/>
              <a:t>22.12.2025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C7987-E6AB-4C1E-8701-8E3EC948CA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0355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698B0-078D-41BF-8ECD-6E66F5939CF6}" type="datetimeFigureOut">
              <a:rPr lang="ru-RU" smtClean="0"/>
              <a:t>22.12.2025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C7987-E6AB-4C1E-8701-8E3EC948CA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8710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BD698B0-078D-41BF-8ECD-6E66F5939CF6}" type="datetimeFigureOut">
              <a:rPr lang="ru-RU" smtClean="0"/>
              <a:t>22.12.2025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70C7987-E6AB-4C1E-8701-8E3EC948CA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1794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698B0-078D-41BF-8ECD-6E66F5939CF6}" type="datetimeFigureOut">
              <a:rPr lang="ru-RU" smtClean="0"/>
              <a:t>22.12.2025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C7987-E6AB-4C1E-8701-8E3EC948CA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2539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BD698B0-078D-41BF-8ECD-6E66F5939CF6}" type="datetimeFigureOut">
              <a:rPr lang="ru-RU" smtClean="0"/>
              <a:t>22.12.2025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70C7987-E6AB-4C1E-8701-8E3EC948CA51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5888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38300" y="1940048"/>
            <a:ext cx="9144000" cy="2387600"/>
          </a:xfrm>
        </p:spPr>
        <p:txBody>
          <a:bodyPr>
            <a:normAutofit/>
          </a:bodyPr>
          <a:lstStyle/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Искусственный интеллект в создании материалов: генерация текстов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7848600" y="5641124"/>
            <a:ext cx="4267201" cy="8537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Подымова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Полина Андреевна, преподаватель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292469" y="465993"/>
            <a:ext cx="4991035" cy="77617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ГБПОУ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Отрадненский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нефтяной техникум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69" y="327768"/>
            <a:ext cx="914400" cy="91440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7406" y="4327648"/>
            <a:ext cx="2280137" cy="2280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6096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solidFill>
                  <a:srgbClr val="000000">
                    <a:lumMod val="75000"/>
                    <a:lumOff val="25000"/>
                  </a:srgbClr>
                </a:solidFill>
              </a:rPr>
              <a:t>🔹 Кейс 4</a:t>
            </a:r>
            <a:r>
              <a:rPr lang="ru-RU" sz="3600" b="1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. </a:t>
            </a:r>
            <a:r>
              <a:rPr lang="ru-RU" sz="3600" b="1" dirty="0">
                <a:solidFill>
                  <a:srgbClr val="000000">
                    <a:lumMod val="75000"/>
                    <a:lumOff val="25000"/>
                  </a:srgbClr>
                </a:solidFill>
              </a:rPr>
              <a:t>Создание тестов и контрольных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97278" y="1845735"/>
            <a:ext cx="4937760" cy="4023360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Заготовка запроса: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«Создай тест из 10 вопросов по теме “…”</a:t>
            </a:r>
            <a:b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вариантами ответов и правильными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решениями»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Можно быстро:</a:t>
            </a:r>
            <a:endParaRPr lang="ru-RU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подготовить входной контроль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сделать самопроверку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разнообразить формы контроля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22473" y="3930162"/>
            <a:ext cx="2369527" cy="2369527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6651" y="3027629"/>
            <a:ext cx="3411269" cy="3411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0845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Выводы и рекомендации 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845734"/>
            <a:ext cx="6129997" cy="4023360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Искусственный интеллект:</a:t>
            </a:r>
            <a:endParaRPr lang="ru-RU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помогает преподавателю экономить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время;</a:t>
            </a:r>
            <a:endParaRPr lang="ru-RU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повышает вариативность и качество учебных материалов;</a:t>
            </a:r>
            <a:endParaRPr lang="ru-RU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требует осознанного и этически ответственного использования.</a:t>
            </a:r>
            <a:endParaRPr lang="ru-RU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Эффективное образование будущего — это сотрудничество преподавателя и ИИ.</a:t>
            </a:r>
            <a:endParaRPr lang="ru-RU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4716" y="1737360"/>
            <a:ext cx="4923692" cy="4923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5583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33655" y="1452044"/>
            <a:ext cx="77548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60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9470" y="2028094"/>
            <a:ext cx="4422530" cy="4422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8392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7861" y="404446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Актуальность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941024"/>
            <a:ext cx="69342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Сегодня от преподавателя требуется:</a:t>
            </a:r>
            <a:endParaRPr lang="ru-RU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быстро обновлять учебные материалы;</a:t>
            </a:r>
            <a:endParaRPr lang="ru-RU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учитывать разный уровень подготовки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студентов;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обеспечивать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качественную обратную связь.</a:t>
            </a:r>
            <a:endParaRPr lang="ru-RU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ИИ позволяет оптимизировать рутинные процессы и высвободить время для педагогического взаимодействия.</a:t>
            </a:r>
            <a:endParaRPr lang="ru-RU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5746" y="1730009"/>
            <a:ext cx="5196254" cy="5196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8170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Что такое генерация текстов ИИ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Генерация текстов — это создание осмысленных текстов с помощью языковых моделей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преподавателя это означает возможность:</a:t>
            </a:r>
            <a:endParaRPr lang="ru-RU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быстро получать заготовки учебных материалов;</a:t>
            </a:r>
            <a:endParaRPr lang="ru-RU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адаптировать контент под цели занятия;</a:t>
            </a:r>
            <a:endParaRPr lang="ru-RU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использовать ИИ как методического ассистента.</a:t>
            </a:r>
            <a:endParaRPr lang="ru-RU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3892" y="1845734"/>
            <a:ext cx="5606561" cy="5606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119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Как 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работает ИИ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845734"/>
            <a:ext cx="6710289" cy="4023360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ИИ обучается на больших текстовых массивах и анализирует контекст запроса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Важно подчеркнуть:</a:t>
            </a:r>
            <a:b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ИИ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не понимает содержание как человек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а предлагает вероятностный текст, поэтому преподаватель всегда остаётся экспертом и редактором.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58100" y="2674555"/>
            <a:ext cx="3906716" cy="3906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742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Практические примеры использования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автоматизированная генерация тестовых заданий;</a:t>
            </a:r>
            <a:endParaRPr lang="ru-RU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создание кейсов для практических занятий;</a:t>
            </a:r>
            <a:endParaRPr lang="ru-RU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адаптация учебных текстов под уровень конкретной группы;</a:t>
            </a:r>
            <a:endParaRPr lang="ru-RU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подготовка материалов для дистанционного обучения.</a:t>
            </a:r>
            <a:endParaRPr lang="ru-RU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9440" y="2514601"/>
            <a:ext cx="4082560" cy="4082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019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Формула </a:t>
            </a:r>
            <a:r>
              <a:rPr lang="ru-RU" sz="3600" dirty="0" err="1"/>
              <a:t>промта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21208" y="1853526"/>
            <a:ext cx="4398264" cy="4023360"/>
          </a:xfrm>
        </p:spPr>
        <p:txBody>
          <a:bodyPr>
            <a:noAutofit/>
          </a:bodyPr>
          <a:lstStyle/>
          <a:p>
            <a:r>
              <a:rPr lang="ru-RU" sz="1800" dirty="0">
                <a:latin typeface="+mj-lt"/>
              </a:rPr>
              <a:t>Предмет: название </a:t>
            </a:r>
            <a:r>
              <a:rPr lang="ru-RU" sz="1800" dirty="0" smtClean="0">
                <a:latin typeface="+mj-lt"/>
              </a:rPr>
              <a:t>дисциплины</a:t>
            </a:r>
            <a:endParaRPr lang="ru-RU" sz="1800" dirty="0">
              <a:latin typeface="+mj-lt"/>
            </a:endParaRPr>
          </a:p>
          <a:p>
            <a:r>
              <a:rPr lang="ru-RU" sz="1800" dirty="0" smtClean="0">
                <a:latin typeface="+mj-lt"/>
              </a:rPr>
              <a:t>Цель </a:t>
            </a:r>
            <a:r>
              <a:rPr lang="ru-RU" sz="1800" dirty="0">
                <a:latin typeface="+mj-lt"/>
              </a:rPr>
              <a:t>занятия: краткое описание целей </a:t>
            </a:r>
            <a:r>
              <a:rPr lang="ru-RU" sz="1800" dirty="0" smtClean="0">
                <a:latin typeface="+mj-lt"/>
              </a:rPr>
              <a:t>урока</a:t>
            </a:r>
            <a:endParaRPr lang="ru-RU" sz="1800" dirty="0">
              <a:latin typeface="+mj-lt"/>
            </a:endParaRPr>
          </a:p>
          <a:p>
            <a:r>
              <a:rPr lang="ru-RU" sz="1800" dirty="0">
                <a:latin typeface="+mj-lt"/>
              </a:rPr>
              <a:t>Аудитория: уровень учеников (начальный, средний, продвинутый</a:t>
            </a:r>
            <a:r>
              <a:rPr lang="ru-RU" sz="1800" dirty="0" smtClean="0">
                <a:latin typeface="+mj-lt"/>
              </a:rPr>
              <a:t>)</a:t>
            </a:r>
            <a:endParaRPr lang="ru-RU" sz="1800" dirty="0">
              <a:latin typeface="+mj-lt"/>
            </a:endParaRPr>
          </a:p>
          <a:p>
            <a:r>
              <a:rPr lang="ru-RU" sz="1800" dirty="0">
                <a:latin typeface="+mj-lt"/>
              </a:rPr>
              <a:t>Форма подачи: тип задания или активности (лекция, семинар, практическое занятие, эссе, тестирование</a:t>
            </a:r>
            <a:r>
              <a:rPr lang="ru-RU" sz="1800" dirty="0" smtClean="0">
                <a:latin typeface="+mj-lt"/>
              </a:rPr>
              <a:t>)</a:t>
            </a:r>
            <a:endParaRPr lang="ru-RU" sz="1800" dirty="0">
              <a:latin typeface="+mj-lt"/>
            </a:endParaRPr>
          </a:p>
          <a:p>
            <a:r>
              <a:rPr lang="ru-RU" sz="1800" dirty="0">
                <a:latin typeface="+mj-lt"/>
              </a:rPr>
              <a:t>Ключевые моменты: основные понятия, концепции или навыки, которые нужно </a:t>
            </a:r>
            <a:r>
              <a:rPr lang="ru-RU" sz="1800" dirty="0" smtClean="0">
                <a:latin typeface="+mj-lt"/>
              </a:rPr>
              <a:t>осветить</a:t>
            </a:r>
            <a:endParaRPr lang="ru-RU" sz="1800" dirty="0">
              <a:latin typeface="+mj-lt"/>
            </a:endParaRPr>
          </a:p>
          <a:p>
            <a:r>
              <a:rPr lang="ru-RU" sz="1800" dirty="0">
                <a:latin typeface="+mj-lt"/>
              </a:rPr>
              <a:t>Дополнительные требования: (если есть) особые условия или пожелания по структуре и стилю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93208" y="1853526"/>
            <a:ext cx="6620256" cy="4023360"/>
          </a:xfrm>
        </p:spPr>
        <p:txBody>
          <a:bodyPr>
            <a:noAutofit/>
          </a:bodyPr>
          <a:lstStyle/>
          <a:p>
            <a:r>
              <a:rPr lang="ru-RU" sz="1800" dirty="0">
                <a:latin typeface="+mj-lt"/>
              </a:rPr>
              <a:t>Предмет: Монтаж, техническое обслуживание и ремонт электрических сетей (МДК 2.1</a:t>
            </a:r>
            <a:r>
              <a:rPr lang="ru-RU" sz="1800" dirty="0" smtClean="0">
                <a:latin typeface="+mj-lt"/>
              </a:rPr>
              <a:t>.)</a:t>
            </a:r>
            <a:endParaRPr lang="ru-RU" sz="1800" dirty="0">
              <a:latin typeface="+mj-lt"/>
            </a:endParaRPr>
          </a:p>
          <a:p>
            <a:r>
              <a:rPr lang="ru-RU" sz="1800" dirty="0">
                <a:latin typeface="+mj-lt"/>
              </a:rPr>
              <a:t>Цель занятия: Изучение конструкции воздушных линий </a:t>
            </a:r>
            <a:r>
              <a:rPr lang="ru-RU" sz="1800" dirty="0" smtClean="0">
                <a:latin typeface="+mj-lt"/>
              </a:rPr>
              <a:t>, </a:t>
            </a:r>
            <a:r>
              <a:rPr lang="ru-RU" sz="1800" dirty="0">
                <a:latin typeface="+mj-lt"/>
              </a:rPr>
              <a:t>основных технических характеристик и требований безопасности</a:t>
            </a:r>
            <a:r>
              <a:rPr lang="ru-RU" sz="1800" dirty="0" smtClean="0">
                <a:latin typeface="+mj-lt"/>
              </a:rPr>
              <a:t>.</a:t>
            </a:r>
            <a:endParaRPr lang="ru-RU" sz="1800" dirty="0">
              <a:latin typeface="+mj-lt"/>
            </a:endParaRPr>
          </a:p>
          <a:p>
            <a:r>
              <a:rPr lang="ru-RU" sz="1800" dirty="0">
                <a:latin typeface="+mj-lt"/>
              </a:rPr>
              <a:t>Аудитория: Учащиеся среднего профессионального образования, изучающие электротехнические </a:t>
            </a:r>
            <a:r>
              <a:rPr lang="ru-RU" sz="1800" dirty="0" smtClean="0">
                <a:latin typeface="+mj-lt"/>
              </a:rPr>
              <a:t>специальности.</a:t>
            </a:r>
            <a:endParaRPr lang="ru-RU" sz="1800" dirty="0">
              <a:latin typeface="+mj-lt"/>
            </a:endParaRPr>
          </a:p>
          <a:p>
            <a:r>
              <a:rPr lang="ru-RU" sz="1800" dirty="0">
                <a:latin typeface="+mj-lt"/>
              </a:rPr>
              <a:t>Форма подачи: Практическое занятие с элементами демонстрации схем и элементов оборудования</a:t>
            </a:r>
            <a:r>
              <a:rPr lang="ru-RU" sz="1800" dirty="0" smtClean="0">
                <a:latin typeface="+mj-lt"/>
              </a:rPr>
              <a:t>.</a:t>
            </a:r>
            <a:endParaRPr lang="ru-RU" sz="1800" dirty="0">
              <a:latin typeface="+mj-lt"/>
            </a:endParaRPr>
          </a:p>
          <a:p>
            <a:r>
              <a:rPr lang="ru-RU" sz="1800" dirty="0">
                <a:latin typeface="+mj-lt"/>
              </a:rPr>
              <a:t>Ключевые моменты: Конструкция опор, типы проводов и изоляторов, защита от атмосферных воздействий, нормы и правила эксплуатации</a:t>
            </a:r>
            <a:r>
              <a:rPr lang="ru-RU" sz="1800" dirty="0" smtClean="0">
                <a:latin typeface="+mj-lt"/>
              </a:rPr>
              <a:t>.</a:t>
            </a:r>
            <a:endParaRPr lang="ru-RU" sz="1800" dirty="0">
              <a:latin typeface="+mj-lt"/>
            </a:endParaRPr>
          </a:p>
          <a:p>
            <a:r>
              <a:rPr lang="ru-RU" sz="1800" dirty="0">
                <a:latin typeface="+mj-lt"/>
              </a:rPr>
              <a:t>Дополнительные требования: Материал должен включать пошаговую инструкцию по монтажу простых узлов воздушной </a:t>
            </a:r>
            <a:r>
              <a:rPr lang="ru-RU" sz="1800" dirty="0" smtClean="0">
                <a:latin typeface="+mj-lt"/>
              </a:rPr>
              <a:t>линии.</a:t>
            </a:r>
            <a:endParaRPr lang="ru-RU" sz="1800" dirty="0">
              <a:latin typeface="+mj-lt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94976" y="0"/>
            <a:ext cx="1938528" cy="1938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029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>
                <a:solidFill>
                  <a:srgbClr val="000000">
                    <a:lumMod val="75000"/>
                    <a:lumOff val="25000"/>
                  </a:srgbClr>
                </a:solidFill>
              </a:rPr>
              <a:t>🔹 Кейс 1. Подготовка занятия за 10 минут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97280" y="1845735"/>
            <a:ext cx="4937760" cy="4023360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Clr>
                <a:srgbClr val="6F6F74"/>
              </a:buClr>
              <a:buNone/>
            </a:pPr>
            <a:r>
              <a:rPr lang="ru-RU" sz="2200" b="1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Проблема:</a:t>
            </a:r>
          </a:p>
          <a:p>
            <a:pPr marL="0" lvl="0" indent="0">
              <a:buClr>
                <a:srgbClr val="6F6F74"/>
              </a:buClr>
              <a:buNone/>
            </a:pPr>
            <a:r>
              <a:rPr lang="ru-RU" sz="22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Преподаватель тратит много времени на разработку плана занятия и подбор примеров.</a:t>
            </a:r>
          </a:p>
          <a:p>
            <a:pPr marL="0" lvl="0" indent="0">
              <a:buClr>
                <a:srgbClr val="6F6F74"/>
              </a:buClr>
              <a:buNone/>
            </a:pPr>
            <a:r>
              <a:rPr lang="ru-RU" sz="2200" b="1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с ИИ:</a:t>
            </a:r>
          </a:p>
          <a:p>
            <a:pPr lvl="0">
              <a:buClr>
                <a:srgbClr val="6F6F74"/>
              </a:buClr>
            </a:pPr>
            <a:r>
              <a:rPr lang="ru-RU" sz="22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ИИ генерирует структуру занятия, цели, этапы и примеры</a:t>
            </a:r>
            <a:r>
              <a:rPr lang="ru-RU" sz="2200" dirty="0" smtClean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>
              <a:buClr>
                <a:srgbClr val="6F6F74"/>
              </a:buClr>
              <a:buNone/>
            </a:pPr>
            <a:r>
              <a:rPr lang="ru-RU" sz="2200" b="1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Польза:</a:t>
            </a:r>
          </a:p>
          <a:p>
            <a:pPr marL="0" lvl="0" indent="0">
              <a:buClr>
                <a:srgbClr val="6F6F74"/>
              </a:buClr>
              <a:buNone/>
            </a:pPr>
            <a:r>
              <a:rPr lang="ru-RU" sz="22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экономия времени</a:t>
            </a:r>
          </a:p>
          <a:p>
            <a:pPr marL="0" lvl="0" indent="0">
              <a:buClr>
                <a:srgbClr val="6F6F74"/>
              </a:buClr>
              <a:buNone/>
            </a:pPr>
            <a:r>
              <a:rPr lang="ru-RU" sz="22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готовая методическая основа</a:t>
            </a:r>
          </a:p>
          <a:p>
            <a:pPr marL="0" lvl="0" indent="0">
              <a:buClr>
                <a:srgbClr val="6F6F74"/>
              </a:buClr>
              <a:buNone/>
            </a:pPr>
            <a:r>
              <a:rPr lang="ru-RU" sz="22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преподаватель дорабатывает под себя</a:t>
            </a:r>
          </a:p>
          <a:p>
            <a:pPr lvl="0">
              <a:buClr>
                <a:srgbClr val="6F6F74"/>
              </a:buClr>
            </a:pPr>
            <a:endParaRPr lang="ru-RU" sz="1200" dirty="0">
              <a:solidFill>
                <a:srgbClr val="000000">
                  <a:lumMod val="75000"/>
                  <a:lumOff val="2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>
              <a:buClr>
                <a:srgbClr val="6F6F74"/>
              </a:buClr>
              <a:buNone/>
            </a:pPr>
            <a:r>
              <a:rPr lang="ru-RU" sz="2200" b="1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Заготовка запроса к ИИ:</a:t>
            </a:r>
          </a:p>
          <a:p>
            <a:pPr marL="0" lvl="0" indent="0">
              <a:buClr>
                <a:srgbClr val="6F6F74"/>
              </a:buClr>
              <a:buNone/>
            </a:pPr>
            <a:r>
              <a:rPr lang="ru-RU" sz="22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«Составь план занятия по теме “…”</a:t>
            </a:r>
          </a:p>
          <a:p>
            <a:pPr marL="0" lvl="0" indent="0">
              <a:buClr>
                <a:srgbClr val="6F6F74"/>
              </a:buClr>
              <a:buNone/>
            </a:pPr>
            <a:r>
              <a:rPr lang="ru-RU" sz="22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студентов (школьников) … уровня,</a:t>
            </a:r>
          </a:p>
          <a:p>
            <a:pPr marL="0" lvl="0" indent="0">
              <a:buClr>
                <a:srgbClr val="6F6F74"/>
              </a:buClr>
              <a:buNone/>
            </a:pPr>
            <a:r>
              <a:rPr lang="ru-RU" sz="22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продолжительность — 90 минут,</a:t>
            </a:r>
          </a:p>
          <a:p>
            <a:pPr marL="0" lvl="0" indent="0">
              <a:buClr>
                <a:srgbClr val="6F6F74"/>
              </a:buClr>
              <a:buNone/>
            </a:pPr>
            <a:r>
              <a:rPr lang="ru-RU" sz="22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примерами, вопросами и практическим заданием.»</a:t>
            </a: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3256" y="4070839"/>
            <a:ext cx="2258744" cy="225874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5478" y="3483953"/>
            <a:ext cx="3205675" cy="3205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143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97280" y="1737360"/>
            <a:ext cx="4937760" cy="4023360"/>
          </a:xfrm>
        </p:spPr>
        <p:txBody>
          <a:bodyPr/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Clr>
                <a:srgbClr val="6F6F74"/>
              </a:buClr>
              <a:buNone/>
            </a:pPr>
            <a:r>
              <a:rPr lang="ru-RU" b="1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Проблема:</a:t>
            </a:r>
            <a:r>
              <a:rPr lang="ru-RU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группе разный уровень подготовки обучающихся.</a:t>
            </a:r>
            <a:endParaRPr lang="ru-RU" dirty="0">
              <a:solidFill>
                <a:srgbClr val="000000">
                  <a:lumMod val="75000"/>
                  <a:lumOff val="25000"/>
                </a:srgb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Clr>
                <a:srgbClr val="6F6F74"/>
              </a:buClr>
              <a:buNone/>
            </a:pPr>
            <a:r>
              <a:rPr lang="ru-RU" b="1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Решение с ИИ:</a:t>
            </a:r>
            <a:r>
              <a:rPr lang="ru-RU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ИИ создает задания разной сложности по одной теме.</a:t>
            </a:r>
            <a:endParaRPr lang="ru-RU" dirty="0">
              <a:solidFill>
                <a:srgbClr val="000000">
                  <a:lumMod val="75000"/>
                  <a:lumOff val="25000"/>
                </a:srgb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Clr>
                <a:srgbClr val="6F6F74"/>
              </a:buClr>
              <a:buNone/>
            </a:pPr>
            <a:r>
              <a:rPr lang="ru-RU" b="1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Польза:</a:t>
            </a:r>
            <a:r>
              <a:rPr lang="ru-RU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индивидуальный подход</a:t>
            </a:r>
            <a:br>
              <a:rPr lang="ru-RU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снижение учебной тревожности</a:t>
            </a:r>
            <a:br>
              <a:rPr lang="ru-RU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рост мотивации сильных студентов</a:t>
            </a:r>
            <a:endParaRPr lang="ru-RU" dirty="0">
              <a:solidFill>
                <a:srgbClr val="000000">
                  <a:lumMod val="75000"/>
                  <a:lumOff val="25000"/>
                </a:srgb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17920" y="1737360"/>
            <a:ext cx="4937760" cy="4023360"/>
          </a:xfrm>
        </p:spPr>
        <p:txBody>
          <a:bodyPr>
            <a:normAutofit/>
          </a:bodyPr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Clr>
                <a:srgbClr val="6F6F74"/>
              </a:buClr>
              <a:buNone/>
            </a:pPr>
            <a:r>
              <a:rPr lang="ru-RU" b="1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Заготовка запроса:</a:t>
            </a:r>
            <a:endParaRPr lang="ru-RU" dirty="0">
              <a:solidFill>
                <a:srgbClr val="000000">
                  <a:lumMod val="75000"/>
                  <a:lumOff val="25000"/>
                </a:srgb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Clr>
                <a:srgbClr val="6F6F74"/>
              </a:buClr>
              <a:buNone/>
            </a:pPr>
            <a:r>
              <a:rPr lang="ru-RU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«Создай 3 задания по теме “…”:</a:t>
            </a:r>
            <a:endParaRPr lang="ru-RU" dirty="0">
              <a:solidFill>
                <a:srgbClr val="000000">
                  <a:lumMod val="75000"/>
                  <a:lumOff val="25000"/>
                </a:srgb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Clr>
                <a:srgbClr val="6F6F74"/>
              </a:buClr>
              <a:buNone/>
              <a:tabLst>
                <a:tab pos="457200" algn="l"/>
              </a:tabLst>
            </a:pPr>
            <a:r>
              <a:rPr lang="ru-RU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ростое задание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Clr>
                <a:srgbClr val="6F6F74"/>
              </a:buClr>
              <a:buNone/>
              <a:tabLst>
                <a:tab pos="457200" algn="l"/>
              </a:tabLst>
            </a:pPr>
            <a:r>
              <a:rPr lang="ru-RU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dirty="0" smtClean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адание средней сложности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Clr>
                <a:srgbClr val="6F6F74"/>
              </a:buClr>
              <a:buNone/>
              <a:tabLst>
                <a:tab pos="457200" algn="l"/>
              </a:tabLst>
            </a:pPr>
            <a:r>
              <a:rPr lang="ru-RU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dirty="0" smtClean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адание повышенной сложности.»</a:t>
            </a:r>
            <a:endParaRPr lang="ru-RU" dirty="0">
              <a:solidFill>
                <a:srgbClr val="000000">
                  <a:lumMod val="75000"/>
                  <a:lumOff val="25000"/>
                </a:srgb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🔹 Кейс 2. Дифференциация заданий</a:t>
            </a:r>
            <a:endParaRPr lang="ru-RU" sz="3600" b="1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20300" y="4154366"/>
            <a:ext cx="2171700" cy="21717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0" y="3759285"/>
            <a:ext cx="3207434" cy="3207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317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solidFill>
                  <a:srgbClr val="000000">
                    <a:lumMod val="75000"/>
                    <a:lumOff val="25000"/>
                  </a:srgbClr>
                </a:solidFill>
              </a:rPr>
              <a:t>🔹 Кейс 3. Объяснение сложных тем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Clr>
                <a:srgbClr val="6F6F74"/>
              </a:buClr>
              <a:buNone/>
            </a:pPr>
            <a:r>
              <a:rPr lang="ru-RU" b="1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Проблема:</a:t>
            </a:r>
          </a:p>
          <a:p>
            <a:pPr lvl="0">
              <a:buClr>
                <a:srgbClr val="6F6F74"/>
              </a:buClr>
            </a:pPr>
            <a:r>
              <a:rPr lang="ru-RU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все студенты понимают объяснение «с первого раза».</a:t>
            </a:r>
          </a:p>
          <a:p>
            <a:pPr lvl="0">
              <a:buClr>
                <a:srgbClr val="6F6F74"/>
              </a:buClr>
            </a:pPr>
            <a:r>
              <a:rPr lang="ru-RU" b="1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с ИИ:</a:t>
            </a:r>
          </a:p>
          <a:p>
            <a:pPr lvl="0">
              <a:buClr>
                <a:srgbClr val="6F6F74"/>
              </a:buClr>
            </a:pPr>
            <a:r>
              <a:rPr lang="ru-RU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ИИ переформулирует материал разными способами.</a:t>
            </a:r>
          </a:p>
          <a:p>
            <a:pPr lvl="0">
              <a:buClr>
                <a:srgbClr val="6F6F74"/>
              </a:buClr>
            </a:pPr>
            <a:r>
              <a:rPr lang="ru-RU" b="1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Польза:</a:t>
            </a:r>
          </a:p>
          <a:p>
            <a:pPr lvl="0">
              <a:buClr>
                <a:srgbClr val="6F6F74"/>
              </a:buClr>
            </a:pPr>
            <a:r>
              <a:rPr lang="ru-RU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доступность материала</a:t>
            </a:r>
          </a:p>
          <a:p>
            <a:pPr lvl="0">
              <a:buClr>
                <a:srgbClr val="6F6F74"/>
              </a:buClr>
            </a:pPr>
            <a:r>
              <a:rPr lang="ru-RU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поддержка самостоятельного обучения</a:t>
            </a:r>
          </a:p>
          <a:p>
            <a:pPr lvl="0">
              <a:buClr>
                <a:srgbClr val="6F6F74"/>
              </a:buClr>
            </a:pPr>
            <a:r>
              <a:rPr lang="ru-RU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развитие понимания, а не заучивания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lvl="0">
              <a:buClr>
                <a:srgbClr val="6F6F74"/>
              </a:buClr>
            </a:pPr>
            <a:r>
              <a:rPr lang="ru-RU" b="1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Заготовка запроса:</a:t>
            </a:r>
          </a:p>
          <a:p>
            <a:pPr lvl="0">
              <a:buClr>
                <a:srgbClr val="6F6F74"/>
              </a:buClr>
            </a:pPr>
            <a:r>
              <a:rPr lang="ru-RU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«Объясни тему “…”</a:t>
            </a:r>
          </a:p>
          <a:p>
            <a:pPr lvl="0">
              <a:buClr>
                <a:srgbClr val="6F6F74"/>
              </a:buClr>
            </a:pPr>
            <a:r>
              <a:rPr lang="ru-RU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простым языком,</a:t>
            </a:r>
          </a:p>
          <a:p>
            <a:pPr lvl="0">
              <a:buClr>
                <a:srgbClr val="6F6F74"/>
              </a:buClr>
            </a:pPr>
            <a:r>
              <a:rPr lang="ru-RU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затем на академическом уровне,</a:t>
            </a:r>
          </a:p>
          <a:p>
            <a:pPr lvl="0">
              <a:buClr>
                <a:srgbClr val="6F6F74"/>
              </a:buClr>
            </a:pPr>
            <a:r>
              <a:rPr lang="ru-RU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приведи жизненный пример.»</a:t>
            </a: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51427" y="4083082"/>
            <a:ext cx="2240573" cy="224057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0" y="3631223"/>
            <a:ext cx="3106403" cy="3106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839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rgbClr val="FFFFFF"/>
      </a:lt1>
      <a:dk2>
        <a:srgbClr val="46464A"/>
      </a:dk2>
      <a:lt2>
        <a:srgbClr val="D1D9E1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Times New Roman/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BAB94BD4-5D6D-4148-AB57-A4CCF1FD4E0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142</TotalTime>
  <Words>518</Words>
  <Application>Microsoft Office PowerPoint</Application>
  <PresentationFormat>Широкоэкранный</PresentationFormat>
  <Paragraphs>87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Symbol</vt:lpstr>
      <vt:lpstr>Times New Roman</vt:lpstr>
      <vt:lpstr>Ретро</vt:lpstr>
      <vt:lpstr>Искусственный интеллект в создании материалов: генерация текстов</vt:lpstr>
      <vt:lpstr>Актуальность</vt:lpstr>
      <vt:lpstr>Что такое генерация текстов ИИ </vt:lpstr>
      <vt:lpstr>Как работает ИИ</vt:lpstr>
      <vt:lpstr>Практические примеры использования </vt:lpstr>
      <vt:lpstr>Формула промта</vt:lpstr>
      <vt:lpstr>🔹 Кейс 1. Подготовка занятия за 10 минут</vt:lpstr>
      <vt:lpstr>🔹 Кейс 2. Дифференциация заданий</vt:lpstr>
      <vt:lpstr>🔹 Кейс 3. Объяснение сложных тем</vt:lpstr>
      <vt:lpstr>🔹 Кейс 4. Создание тестов и контрольных</vt:lpstr>
      <vt:lpstr>Выводы и рекомендации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Искусственный интеллект в создании материалов: генерация текстов</dc:title>
  <dc:creator>Kerell</dc:creator>
  <cp:lastModifiedBy>Пользователь</cp:lastModifiedBy>
  <cp:revision>17</cp:revision>
  <dcterms:created xsi:type="dcterms:W3CDTF">2025-12-21T10:26:15Z</dcterms:created>
  <dcterms:modified xsi:type="dcterms:W3CDTF">2025-12-22T06:22:21Z</dcterms:modified>
</cp:coreProperties>
</file>