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82" r:id="rId6"/>
    <p:sldId id="279" r:id="rId7"/>
    <p:sldId id="280" r:id="rId8"/>
    <p:sldId id="278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Bahnschrift SemiBold" panose="020B0502040204020203" pitchFamily="3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3" userDrawn="1">
          <p15:clr>
            <a:srgbClr val="A4A3A4"/>
          </p15:clr>
        </p15:guide>
        <p15:guide id="2" pos="213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11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3BCD"/>
    <a:srgbClr val="7F3194"/>
    <a:srgbClr val="691C7E"/>
    <a:srgbClr val="138E77"/>
    <a:srgbClr val="066B59"/>
    <a:srgbClr val="FFCCFF"/>
    <a:srgbClr val="FBE5D6"/>
    <a:srgbClr val="CC99FF"/>
    <a:srgbClr val="0469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498" y="84"/>
      </p:cViewPr>
      <p:guideLst>
        <p:guide orient="horz" pos="3603"/>
        <p:guide pos="213"/>
        <p:guide orient="horz" pos="4042"/>
        <p:guide orient="horz" pos="2160"/>
        <p:guide pos="11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BA7D71-18E1-642D-033F-56B818A8C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0AD8083-AF9A-4F60-8A9C-846C1970B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3AD51A-EBA3-ECC2-31FF-764A871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9459C6-70B6-69FD-8629-68250111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99120C-86C1-16C6-4CE5-C04E8E3E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26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A4581D-4B99-1F5C-B936-0963CD730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A9DE04C-7804-160C-D83A-DC0DCFBA8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8AAD04-6145-FB74-0B70-AF84EA6F8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99D29D-B134-9776-4842-DCABED4C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E08F8A-F61D-5284-C007-79A9A10E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9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7ED4230-36CB-8DCB-247F-357091581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F172F4C-331C-D5C1-40FB-9EC34C284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D5410E-F369-9249-139E-C44DEBC1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206283-54DC-CC42-153C-E4AADE66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1A5133-689C-1453-2CC1-E712006B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1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7748C-FD68-272C-368D-A3F7BBD9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009255-FECA-863F-74EC-F9395EB89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4B750C-54D4-31A9-B6B2-B1B951897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A8C897-6D6B-50DF-2FEF-90C2F57D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55D194-A417-3911-D5E9-C6C9CDAE0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0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42999E-444F-68E1-30F9-5E33ADEA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BAEDA1-4F64-F04D-56E9-9F370096C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9BE0C9-1F0A-17F1-F19C-6A24D378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267D22-E4B9-E342-FCAD-59ECAE7C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908B26-78F4-A286-AE12-3FAFB806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02ACD8-C874-304F-9B96-7A5A5787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E45929-C5AB-C126-3A37-B2ED1DF8F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A1367A4-5B9C-A873-85F2-1FBDEF41F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2269345-E397-3BA0-3784-09DB10207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1AD79B1-DB7C-053D-3ED8-38576331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C20F5C1-9447-CC34-C3FC-33DB7796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4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E24404-6D39-9002-D1CC-5A45583B7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0F56D03-A163-6A6B-A98D-88B36E6E1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683CCC6-B8B8-C848-FE03-A79747E13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96E6C8-CB6C-CC26-C95A-E70001388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0FF0D87-E4BC-3A59-C0DC-6FCC86F64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433033F-8BC8-9909-6FD2-D5CC67979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2454533-8AA2-CE20-DFAF-D1074CB0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C37CA16-5241-B11E-B029-92C24B6B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8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B69744-770E-BB10-9181-4F56D40E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B64AE37-85C1-1CAE-7A3F-ECFEAC46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6E93215-38F9-7003-F711-26942CB9E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E97C30B-46FB-58F4-2910-258E3DED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03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57F8DF4-51D1-C8E4-0176-1D4F09C66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B84C8E7-6125-BC71-00AF-5AC3248C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CE754EC-BEA8-F95F-2231-D56C2F58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5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862415-7F9B-47C2-37F9-8069D5BD7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FCD84F-AC7C-9701-B1A5-D3D15B4D4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D1B7AC-CAA0-3B1D-E4C2-39170EAE0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75F4DA8-AE2F-9C77-B62F-9C512341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044470-AFAB-1BD8-C124-3FC34E32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168D1E-F2A6-90E8-FAA0-1A1C0793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0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D643E3-5D26-9C86-87E1-AD3B2481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597B6FA-3360-1BCD-95CE-A12C75D04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A266449-2838-3F14-D42F-C05A5D714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633CB1-F9D0-3244-B79E-137FCEF1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2E49DE0-765A-27CF-C0D1-93A886D20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7CD5B1C-30E0-8925-98CC-BCB30A14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7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87D20F-4023-F1BA-854D-56F68525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8E9248-D68D-6F95-8A92-1BBCF187E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A7B43D-9B65-869D-4F8D-416BA18CB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3D41-655B-4061-B095-76549E1764E3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6B2067-9FB1-1ECD-3022-6D506A59F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AF4540-40AA-E096-2123-EF8EF0742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7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cons8.com/icon/Mn6BzTFFvZQy/packag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cons8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cons8.com/icon/Mn6BzTFFvZQy/packag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cons8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A5654F1-016B-0084-0DEF-742FE3EDFE22}"/>
              </a:ext>
            </a:extLst>
          </p:cNvPr>
          <p:cNvGrpSpPr/>
          <p:nvPr/>
        </p:nvGrpSpPr>
        <p:grpSpPr>
          <a:xfrm>
            <a:off x="-4326" y="-1"/>
            <a:ext cx="12196326" cy="6858001"/>
            <a:chOff x="4326" y="-1"/>
            <a:chExt cx="12196326" cy="685800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0E4B897-4D1C-D191-36E6-49EB112D722C}"/>
                </a:ext>
              </a:extLst>
            </p:cNvPr>
            <p:cNvSpPr/>
            <p:nvPr/>
          </p:nvSpPr>
          <p:spPr>
            <a:xfrm>
              <a:off x="4326" y="-1"/>
              <a:ext cx="12192000" cy="6857999"/>
            </a:xfrm>
            <a:prstGeom prst="rect">
              <a:avLst/>
            </a:prstGeom>
            <a:solidFill>
              <a:srgbClr val="CCED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0AAAF89F-CF8B-DA3C-3604-B37943CA3586}"/>
                </a:ext>
              </a:extLst>
            </p:cNvPr>
            <p:cNvSpPr/>
            <p:nvPr/>
          </p:nvSpPr>
          <p:spPr>
            <a:xfrm>
              <a:off x="894804" y="0"/>
              <a:ext cx="875210" cy="3429000"/>
            </a:xfrm>
            <a:prstGeom prst="rect">
              <a:avLst/>
            </a:prstGeom>
            <a:solidFill>
              <a:srgbClr val="118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AEE0103-E94A-3E20-D002-E5E7ACD973A5}"/>
                </a:ext>
              </a:extLst>
            </p:cNvPr>
            <p:cNvSpPr/>
            <p:nvPr/>
          </p:nvSpPr>
          <p:spPr>
            <a:xfrm>
              <a:off x="1750420" y="3429000"/>
              <a:ext cx="875210" cy="3429000"/>
            </a:xfrm>
            <a:prstGeom prst="rect">
              <a:avLst/>
            </a:prstGeom>
            <a:solidFill>
              <a:srgbClr val="118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B38067C-62FD-7021-AAC5-31A66D541BE2}"/>
                </a:ext>
              </a:extLst>
            </p:cNvPr>
            <p:cNvSpPr/>
            <p:nvPr/>
          </p:nvSpPr>
          <p:spPr>
            <a:xfrm>
              <a:off x="9797" y="3429000"/>
              <a:ext cx="875210" cy="3429000"/>
            </a:xfrm>
            <a:prstGeom prst="rect">
              <a:avLst/>
            </a:prstGeom>
            <a:solidFill>
              <a:srgbClr val="118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xmlns="" id="{315DB1C9-8C79-CD1A-C0BB-6CE3E64324B7}"/>
                </a:ext>
              </a:extLst>
            </p:cNvPr>
            <p:cNvSpPr/>
            <p:nvPr/>
          </p:nvSpPr>
          <p:spPr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1117">
                  <a:srgbClr val="066B59"/>
                </a:gs>
                <a:gs pos="65000">
                  <a:srgbClr val="08705D"/>
                </a:gs>
                <a:gs pos="32000">
                  <a:srgbClr val="066B59"/>
                </a:gs>
                <a:gs pos="100000">
                  <a:srgbClr val="138E77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: скругленные углы 18">
            <a:extLst>
              <a:ext uri="{FF2B5EF4-FFF2-40B4-BE49-F238E27FC236}">
                <a16:creationId xmlns:a16="http://schemas.microsoft.com/office/drawing/2014/main" xmlns="" id="{237E12CA-E50B-BEC3-067D-4BC569613EF7}"/>
              </a:ext>
            </a:extLst>
          </p:cNvPr>
          <p:cNvSpPr/>
          <p:nvPr/>
        </p:nvSpPr>
        <p:spPr>
          <a:xfrm>
            <a:off x="-4327" y="1214476"/>
            <a:ext cx="13588521" cy="33822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2000">
                <a:srgbClr val="691C7E"/>
              </a:gs>
              <a:gs pos="42000">
                <a:srgbClr val="AE3BCD"/>
              </a:gs>
              <a:gs pos="100000">
                <a:srgbClr val="7F31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4058152" y="1936099"/>
            <a:ext cx="7285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2400" dirty="0">
                <a:latin typeface="+mn-lt"/>
              </a:rPr>
              <a:t>«Профессиональные ступени»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9416975" y="6172301"/>
            <a:ext cx="303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200" dirty="0">
                <a:latin typeface="+mn-lt"/>
              </a:rPr>
              <a:t>2023 – 2026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465690" y="2498685"/>
            <a:ext cx="119899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00" cap="none" dirty="0">
                <a:latin typeface="+mn-lt"/>
              </a:rPr>
              <a:t>Организация на сетевой основе деятельности центра профессионального мастерства «Профессиональные ступени», направленного на сопровождение молодых педагогов и педагогов, не имеющих профессионального педагогического образования </a:t>
            </a:r>
            <a:endParaRPr lang="ru-RU" altLang="ru-RU" sz="2600" cap="none" dirty="0">
              <a:latin typeface="+mn-lt"/>
            </a:endParaRPr>
          </a:p>
        </p:txBody>
      </p:sp>
      <p:sp>
        <p:nvSpPr>
          <p:cNvPr id="27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>
            <a:off x="2050937" y="5161411"/>
            <a:ext cx="9951366" cy="9099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2000">
                <a:srgbClr val="7F3194">
                  <a:shade val="30000"/>
                  <a:satMod val="115000"/>
                </a:srgbClr>
              </a:gs>
              <a:gs pos="42000">
                <a:srgbClr val="7F3194">
                  <a:shade val="67500"/>
                  <a:satMod val="115000"/>
                </a:srgbClr>
              </a:gs>
              <a:gs pos="100000">
                <a:srgbClr val="7F31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2817283" y="5263990"/>
            <a:ext cx="904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2000" cap="none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государственное бюджетное профессиональное образовательное учреждение Самарской области «Самарский социально-педагогический колледж»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0017" y="210892"/>
            <a:ext cx="9961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1600" b="1" dirty="0">
                <a:solidFill>
                  <a:srgbClr val="066B59"/>
                </a:solidFill>
                <a:latin typeface="Bahnschrift SemiBold" panose="020B0502040204020203" pitchFamily="34" charset="0"/>
              </a:rPr>
              <a:t>ФОРУМ ИННОВАЦИЙ И ПЕДАГОГИЧЕСКИХ ПРАКТИК </a:t>
            </a:r>
          </a:p>
          <a:p>
            <a:pPr algn="ctr">
              <a:lnSpc>
                <a:spcPct val="100000"/>
              </a:lnSpc>
            </a:pPr>
            <a:r>
              <a:rPr lang="ru-RU" altLang="ru-RU" sz="1600" b="1" dirty="0">
                <a:solidFill>
                  <a:srgbClr val="066B59"/>
                </a:solidFill>
                <a:latin typeface="Bahnschrift SemiBold" panose="020B0502040204020203" pitchFamily="34" charset="0"/>
              </a:rPr>
              <a:t>СИСТЕМЫ СРЕДНЕГО ПРОФЕССИОНАЛЬНОГО ОБРАЗОВАНИЯ САМАРСКОЙ ОБЛАСТИ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15635" y="6418522"/>
            <a:ext cx="42010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1600" b="1" dirty="0">
                <a:solidFill>
                  <a:srgbClr val="066B59"/>
                </a:solidFill>
                <a:latin typeface="Bahnschrift SemiBold" panose="020B0502040204020203" pitchFamily="34" charset="0"/>
              </a:rPr>
              <a:t>САМАРА, 2025 г.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C64EBDD-82E2-498D-944E-F7DA3E004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2" y="4913783"/>
            <a:ext cx="1125869" cy="11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5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A5654F1-016B-0084-0DEF-742FE3EDFE22}"/>
              </a:ext>
            </a:extLst>
          </p:cNvPr>
          <p:cNvGrpSpPr/>
          <p:nvPr/>
        </p:nvGrpSpPr>
        <p:grpSpPr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0E4B897-4D1C-D191-36E6-49EB112D722C}"/>
                </a:ext>
              </a:extLst>
            </p:cNvPr>
            <p:cNvSpPr/>
            <p:nvPr/>
          </p:nvSpPr>
          <p:spPr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0AAAF89F-CF8B-DA3C-3604-B37943CA3586}"/>
                </a:ext>
              </a:extLst>
            </p:cNvPr>
            <p:cNvSpPr/>
            <p:nvPr/>
          </p:nvSpPr>
          <p:spPr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AEE0103-E94A-3E20-D002-E5E7ACD973A5}"/>
                </a:ext>
              </a:extLst>
            </p:cNvPr>
            <p:cNvSpPr/>
            <p:nvPr/>
          </p:nvSpPr>
          <p:spPr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B38067C-62FD-7021-AAC5-31A66D541BE2}"/>
                </a:ext>
              </a:extLst>
            </p:cNvPr>
            <p:cNvSpPr/>
            <p:nvPr/>
          </p:nvSpPr>
          <p:spPr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xmlns="" id="{315DB1C9-8C79-CD1A-C0BB-6CE3E64324B7}"/>
                </a:ext>
              </a:extLst>
            </p:cNvPr>
            <p:cNvSpPr/>
            <p:nvPr/>
          </p:nvSpPr>
          <p:spPr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>
            <a:off x="-4351923" y="477051"/>
            <a:ext cx="11684540" cy="6076421"/>
          </a:xfrm>
          <a:prstGeom prst="roundRect">
            <a:avLst>
              <a:gd name="adj" fmla="val 50000"/>
            </a:avLst>
          </a:prstGeom>
          <a:solidFill>
            <a:srgbClr val="9542AB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679570" y="793299"/>
            <a:ext cx="4621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ПРОБЛЕМА, </a:t>
            </a:r>
          </a:p>
          <a:p>
            <a:pPr>
              <a:lnSpc>
                <a:spcPct val="100000"/>
              </a:lnSpc>
            </a:pPr>
            <a:r>
              <a:rPr lang="ru-RU" altLang="ru-RU" sz="2000" cap="none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на решение которой направлен проект</a:t>
            </a:r>
          </a:p>
        </p:txBody>
      </p:sp>
      <p:sp>
        <p:nvSpPr>
          <p:cNvPr id="15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>
            <a:off x="5906097" y="477050"/>
            <a:ext cx="9598649" cy="607642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7421366" y="1647926"/>
            <a:ext cx="475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>
                <a:solidFill>
                  <a:srgbClr val="7F3194"/>
                </a:solidFill>
                <a:latin typeface="+mn-lt"/>
              </a:rPr>
              <a:t>ЦЕЛЕВАЯ АУДИТОРИЯ</a:t>
            </a:r>
            <a:endParaRPr lang="ru-RU" altLang="ru-RU" sz="2000" cap="none" dirty="0">
              <a:solidFill>
                <a:srgbClr val="7F3194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352" y="669723"/>
            <a:ext cx="893014" cy="89301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459174" y="1752159"/>
            <a:ext cx="23581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altLang="ru-RU" sz="1400" b="1" dirty="0">
                <a:solidFill>
                  <a:schemeClr val="bg1"/>
                </a:solidFill>
              </a:rPr>
              <a:t>По статистике до 50% российских молодых педагогов уходят из школы в первые два года работы.</a:t>
            </a:r>
          </a:p>
          <a:p>
            <a:pPr algn="just">
              <a:lnSpc>
                <a:spcPct val="100000"/>
              </a:lnSpc>
            </a:pPr>
            <a:endParaRPr lang="ru-RU" altLang="ru-RU" sz="1400" b="1" dirty="0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altLang="ru-RU" sz="1400" b="1" dirty="0">
                <a:solidFill>
                  <a:schemeClr val="bg1"/>
                </a:solidFill>
              </a:rPr>
              <a:t>Не смотря на предпринимаемые правительством РФ и региональными органами исполнительной власти меры по поддержке молодых педагогов, лишь 60% выпускников педвузов (разных лет) работают по специальности.</a:t>
            </a:r>
          </a:p>
          <a:p>
            <a:pPr algn="just">
              <a:lnSpc>
                <a:spcPct val="100000"/>
              </a:lnSpc>
            </a:pPr>
            <a:endParaRPr lang="ru-RU" altLang="ru-RU" sz="1400" b="1" dirty="0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altLang="ru-RU" sz="1400" b="1" dirty="0">
                <a:solidFill>
                  <a:schemeClr val="bg1"/>
                </a:solidFill>
              </a:rPr>
              <a:t>Доля молодых педагогов со стажем до 2 лет в последние годы растет, со стажем от 2 до 5 лет – сокращается. </a:t>
            </a:r>
          </a:p>
          <a:p>
            <a:pPr algn="just"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53151" y="2540475"/>
            <a:ext cx="4893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400" b="1" dirty="0">
                <a:solidFill>
                  <a:srgbClr val="7F3194"/>
                </a:solidFill>
              </a:rPr>
              <a:t>Молодые педагоги</a:t>
            </a:r>
          </a:p>
          <a:p>
            <a:pPr>
              <a:lnSpc>
                <a:spcPct val="100000"/>
              </a:lnSpc>
            </a:pPr>
            <a:r>
              <a:rPr lang="ru-RU" altLang="ru-RU" sz="1400" b="1" dirty="0">
                <a:solidFill>
                  <a:srgbClr val="7F3194"/>
                </a:solidFill>
              </a:rPr>
              <a:t>Педагоги, не имеющие профессионального педагогического образования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1C869B4-6F36-493B-A6FD-071656006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" y="1747406"/>
            <a:ext cx="3393573" cy="44667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3C14D92-F3E4-42C1-9606-D73E02142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668" y="3463805"/>
            <a:ext cx="2012910" cy="200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7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A5654F1-016B-0084-0DEF-742FE3EDFE22}"/>
              </a:ext>
            </a:extLst>
          </p:cNvPr>
          <p:cNvGrpSpPr/>
          <p:nvPr/>
        </p:nvGrpSpPr>
        <p:grpSpPr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0E4B897-4D1C-D191-36E6-49EB112D722C}"/>
                </a:ext>
              </a:extLst>
            </p:cNvPr>
            <p:cNvSpPr/>
            <p:nvPr/>
          </p:nvSpPr>
          <p:spPr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0AAAF89F-CF8B-DA3C-3604-B37943CA3586}"/>
                </a:ext>
              </a:extLst>
            </p:cNvPr>
            <p:cNvSpPr/>
            <p:nvPr/>
          </p:nvSpPr>
          <p:spPr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AEE0103-E94A-3E20-D002-E5E7ACD973A5}"/>
                </a:ext>
              </a:extLst>
            </p:cNvPr>
            <p:cNvSpPr/>
            <p:nvPr/>
          </p:nvSpPr>
          <p:spPr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B38067C-62FD-7021-AAC5-31A66D541BE2}"/>
                </a:ext>
              </a:extLst>
            </p:cNvPr>
            <p:cNvSpPr/>
            <p:nvPr/>
          </p:nvSpPr>
          <p:spPr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xmlns="" id="{315DB1C9-8C79-CD1A-C0BB-6CE3E64324B7}"/>
                </a:ext>
              </a:extLst>
            </p:cNvPr>
            <p:cNvSpPr/>
            <p:nvPr/>
          </p:nvSpPr>
          <p:spPr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 rot="10800000">
            <a:off x="1134227" y="390787"/>
            <a:ext cx="14936534" cy="6076421"/>
          </a:xfrm>
          <a:prstGeom prst="roundRect">
            <a:avLst>
              <a:gd name="adj" fmla="val 50000"/>
            </a:avLst>
          </a:prstGeom>
          <a:solidFill>
            <a:srgbClr val="9542AB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7">
            <a:extLst>
              <a:ext uri="{FF2B5EF4-FFF2-40B4-BE49-F238E27FC236}">
                <a16:creationId xmlns:a16="http://schemas.microsoft.com/office/drawing/2014/main" xmlns="" id="{753D5E1C-E29F-30C6-801E-5228C2EB9ABB}"/>
              </a:ext>
            </a:extLst>
          </p:cNvPr>
          <p:cNvSpPr/>
          <p:nvPr/>
        </p:nvSpPr>
        <p:spPr>
          <a:xfrm>
            <a:off x="-1330810" y="891992"/>
            <a:ext cx="9042826" cy="1350876"/>
          </a:xfrm>
          <a:prstGeom prst="roundRect">
            <a:avLst>
              <a:gd name="adj" fmla="val 410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534837" y="967265"/>
            <a:ext cx="670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>
                <a:solidFill>
                  <a:srgbClr val="7F3194"/>
                </a:solidFill>
                <a:latin typeface="+mn-lt"/>
              </a:rPr>
              <a:t>ИННОВАЦИОННЫЙ ПРОДУКТ ДЛЯ РЕГИОНА</a:t>
            </a:r>
            <a:endParaRPr lang="ru-RU" altLang="ru-RU" sz="2000" cap="none" dirty="0">
              <a:solidFill>
                <a:srgbClr val="7F3194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475" y="4171948"/>
            <a:ext cx="1929541" cy="19295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147540" y="655488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>
                <a:hlinkClick r:id="rId3"/>
              </a:rPr>
              <a:t>Пакет</a:t>
            </a:r>
            <a:r>
              <a:rPr lang="ru-RU" sz="800" dirty="0"/>
              <a:t> иконка от </a:t>
            </a:r>
            <a:r>
              <a:rPr lang="en-US" sz="800" dirty="0">
                <a:hlinkClick r:id="rId4"/>
              </a:rPr>
              <a:t>Icons8</a:t>
            </a:r>
            <a:endParaRPr lang="ru-RU" sz="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06651" y="2242867"/>
            <a:ext cx="84480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chemeClr val="bg1">
                    <a:lumMod val="95000"/>
                  </a:schemeClr>
                </a:solidFill>
              </a:rPr>
              <a:t>Материалы областного педагогического марафона «Мои педагогические находки» среди молодых педагогов и педагогов, не имеющих профессионального педагогического образования, профессиональных образовательных организаций Самарской области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chemeClr val="bg1">
                    <a:lumMod val="95000"/>
                  </a:schemeClr>
                </a:solidFill>
              </a:rPr>
              <a:t>Материалы стажировок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chemeClr val="bg1">
                    <a:lumMod val="95000"/>
                  </a:schemeClr>
                </a:solidFill>
              </a:rPr>
              <a:t>Материалы конференций, конкурсов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chemeClr val="bg1">
                    <a:lumMod val="95000"/>
                  </a:schemeClr>
                </a:solidFill>
              </a:rPr>
              <a:t>Материалы мастерских:</a:t>
            </a:r>
          </a:p>
          <a:p>
            <a:pPr marL="363538">
              <a:lnSpc>
                <a:spcPct val="100000"/>
              </a:lnSpc>
            </a:pPr>
            <a:r>
              <a:rPr lang="ru-RU" altLang="ru-RU" sz="1600" i="1" dirty="0">
                <a:solidFill>
                  <a:schemeClr val="bg1">
                    <a:lumMod val="95000"/>
                  </a:schemeClr>
                </a:solidFill>
              </a:rPr>
              <a:t>Геймификация</a:t>
            </a:r>
          </a:p>
          <a:p>
            <a:pPr marL="363538">
              <a:lnSpc>
                <a:spcPct val="100000"/>
              </a:lnSpc>
            </a:pPr>
            <a:r>
              <a:rPr lang="ru-RU" altLang="ru-RU" sz="1600" i="1" dirty="0">
                <a:solidFill>
                  <a:schemeClr val="bg1">
                    <a:lumMod val="95000"/>
                  </a:schemeClr>
                </a:solidFill>
              </a:rPr>
              <a:t>Групповая работа. </a:t>
            </a:r>
            <a:r>
              <a:rPr lang="ru-RU" altLang="ru-RU" sz="1600" i="1" dirty="0" err="1">
                <a:solidFill>
                  <a:schemeClr val="bg1">
                    <a:lumMod val="95000"/>
                  </a:schemeClr>
                </a:solidFill>
              </a:rPr>
              <a:t>Взаимообучение</a:t>
            </a:r>
            <a:endParaRPr lang="ru-RU" altLang="ru-RU" sz="1600" i="1" dirty="0">
              <a:solidFill>
                <a:schemeClr val="bg1">
                  <a:lumMod val="95000"/>
                </a:schemeClr>
              </a:solidFill>
            </a:endParaRPr>
          </a:p>
          <a:p>
            <a:pPr marL="363538">
              <a:lnSpc>
                <a:spcPct val="100000"/>
              </a:lnSpc>
            </a:pPr>
            <a:r>
              <a:rPr lang="ru-RU" altLang="ru-RU" sz="1600" i="1" dirty="0">
                <a:solidFill>
                  <a:schemeClr val="bg1">
                    <a:lumMod val="95000"/>
                  </a:schemeClr>
                </a:solidFill>
              </a:rPr>
              <a:t>Дискуссионные формы</a:t>
            </a:r>
          </a:p>
          <a:p>
            <a:pPr marL="363538">
              <a:lnSpc>
                <a:spcPct val="100000"/>
              </a:lnSpc>
            </a:pPr>
            <a:r>
              <a:rPr lang="ru-RU" altLang="ru-RU" sz="1600" i="1" dirty="0">
                <a:solidFill>
                  <a:schemeClr val="bg1">
                    <a:lumMod val="95000"/>
                  </a:schemeClr>
                </a:solidFill>
              </a:rPr>
              <a:t>Мотивация к образовательной деятельности</a:t>
            </a:r>
          </a:p>
          <a:p>
            <a:pPr marL="363538">
              <a:lnSpc>
                <a:spcPct val="100000"/>
              </a:lnSpc>
            </a:pPr>
            <a:r>
              <a:rPr lang="ru-RU" altLang="ru-RU" sz="1600" i="1" dirty="0">
                <a:solidFill>
                  <a:schemeClr val="bg1">
                    <a:lumMod val="95000"/>
                  </a:schemeClr>
                </a:solidFill>
              </a:rPr>
              <a:t>Научная статья</a:t>
            </a:r>
          </a:p>
          <a:p>
            <a:pPr marL="363538">
              <a:lnSpc>
                <a:spcPct val="100000"/>
              </a:lnSpc>
            </a:pPr>
            <a:r>
              <a:rPr lang="ru-RU" altLang="ru-RU" sz="1600" i="1" dirty="0" err="1">
                <a:solidFill>
                  <a:schemeClr val="bg1">
                    <a:lumMod val="95000"/>
                  </a:schemeClr>
                </a:solidFill>
              </a:rPr>
              <a:t>Сторителлинг</a:t>
            </a:r>
            <a:endParaRPr lang="ru-RU" altLang="ru-RU" sz="1600" i="1" dirty="0">
              <a:solidFill>
                <a:schemeClr val="bg1">
                  <a:lumMod val="95000"/>
                </a:schemeClr>
              </a:solidFill>
            </a:endParaRPr>
          </a:p>
          <a:p>
            <a:pPr marL="363538">
              <a:lnSpc>
                <a:spcPct val="100000"/>
              </a:lnSpc>
            </a:pPr>
            <a:r>
              <a:rPr lang="ru-RU" altLang="ru-RU" sz="1600" i="1" dirty="0">
                <a:solidFill>
                  <a:schemeClr val="bg1">
                    <a:lumMod val="95000"/>
                  </a:schemeClr>
                </a:solidFill>
              </a:rPr>
              <a:t>Стратегии письменной работы</a:t>
            </a:r>
          </a:p>
          <a:p>
            <a:pPr marL="363538">
              <a:lnSpc>
                <a:spcPct val="100000"/>
              </a:lnSpc>
            </a:pPr>
            <a:r>
              <a:rPr lang="ru-RU" altLang="ru-RU" sz="1600" i="1" dirty="0">
                <a:solidFill>
                  <a:schemeClr val="bg1">
                    <a:lumMod val="95000"/>
                  </a:schemeClr>
                </a:solidFill>
              </a:rPr>
              <a:t>Стратегии работы с вопросами</a:t>
            </a:r>
          </a:p>
          <a:p>
            <a:pPr marL="363538">
              <a:lnSpc>
                <a:spcPct val="100000"/>
              </a:lnSpc>
            </a:pPr>
            <a:r>
              <a:rPr lang="ru-RU" altLang="ru-RU" sz="1600" i="1" dirty="0">
                <a:solidFill>
                  <a:schemeClr val="bg1">
                    <a:lumMod val="95000"/>
                  </a:schemeClr>
                </a:solidFill>
              </a:rPr>
              <a:t>Тайм-менеджмент</a:t>
            </a:r>
          </a:p>
          <a:p>
            <a:pPr>
              <a:lnSpc>
                <a:spcPct val="100000"/>
              </a:lnSpc>
            </a:pPr>
            <a:endParaRPr lang="ru-RU" altLang="ru-RU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8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A5654F1-016B-0084-0DEF-742FE3EDFE22}"/>
              </a:ext>
            </a:extLst>
          </p:cNvPr>
          <p:cNvGrpSpPr/>
          <p:nvPr/>
        </p:nvGrpSpPr>
        <p:grpSpPr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0E4B897-4D1C-D191-36E6-49EB112D722C}"/>
                </a:ext>
              </a:extLst>
            </p:cNvPr>
            <p:cNvSpPr/>
            <p:nvPr/>
          </p:nvSpPr>
          <p:spPr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0AAAF89F-CF8B-DA3C-3604-B37943CA3586}"/>
                </a:ext>
              </a:extLst>
            </p:cNvPr>
            <p:cNvSpPr/>
            <p:nvPr/>
          </p:nvSpPr>
          <p:spPr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AEE0103-E94A-3E20-D002-E5E7ACD973A5}"/>
                </a:ext>
              </a:extLst>
            </p:cNvPr>
            <p:cNvSpPr/>
            <p:nvPr/>
          </p:nvSpPr>
          <p:spPr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B38067C-62FD-7021-AAC5-31A66D541BE2}"/>
                </a:ext>
              </a:extLst>
            </p:cNvPr>
            <p:cNvSpPr/>
            <p:nvPr/>
          </p:nvSpPr>
          <p:spPr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xmlns="" id="{315DB1C9-8C79-CD1A-C0BB-6CE3E64324B7}"/>
                </a:ext>
              </a:extLst>
            </p:cNvPr>
            <p:cNvSpPr/>
            <p:nvPr/>
          </p:nvSpPr>
          <p:spPr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 rot="10800000">
            <a:off x="1134227" y="390787"/>
            <a:ext cx="14936534" cy="6076421"/>
          </a:xfrm>
          <a:prstGeom prst="roundRect">
            <a:avLst>
              <a:gd name="adj" fmla="val 50000"/>
            </a:avLst>
          </a:prstGeom>
          <a:solidFill>
            <a:srgbClr val="9542AB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7">
            <a:extLst>
              <a:ext uri="{FF2B5EF4-FFF2-40B4-BE49-F238E27FC236}">
                <a16:creationId xmlns:a16="http://schemas.microsoft.com/office/drawing/2014/main" xmlns="" id="{753D5E1C-E29F-30C6-801E-5228C2EB9ABB}"/>
              </a:ext>
            </a:extLst>
          </p:cNvPr>
          <p:cNvSpPr/>
          <p:nvPr/>
        </p:nvSpPr>
        <p:spPr>
          <a:xfrm>
            <a:off x="-1330810" y="891992"/>
            <a:ext cx="9042826" cy="1350876"/>
          </a:xfrm>
          <a:prstGeom prst="roundRect">
            <a:avLst>
              <a:gd name="adj" fmla="val 410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534837" y="967265"/>
            <a:ext cx="6702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200" cap="none" dirty="0">
                <a:solidFill>
                  <a:srgbClr val="7F3194"/>
                </a:solidFill>
                <a:latin typeface="+mn-lt"/>
              </a:rPr>
              <a:t>ПРЕИМУЩЕСТВА </a:t>
            </a:r>
          </a:p>
          <a:p>
            <a:pPr>
              <a:lnSpc>
                <a:spcPct val="100000"/>
              </a:lnSpc>
            </a:pPr>
            <a:r>
              <a:rPr lang="ru-RU" altLang="ru-RU" sz="2400" b="0" cap="none" dirty="0">
                <a:solidFill>
                  <a:srgbClr val="7F3194"/>
                </a:solidFill>
                <a:latin typeface="+mn-lt"/>
              </a:rPr>
              <a:t>ИННОВАЦИОННОГО ПРОДУКТА РИП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475" y="4171948"/>
            <a:ext cx="1929541" cy="19295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147540" y="655488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>
                <a:hlinkClick r:id="rId3"/>
              </a:rPr>
              <a:t>Пакет</a:t>
            </a:r>
            <a:r>
              <a:rPr lang="ru-RU" sz="800" dirty="0"/>
              <a:t> иконка от </a:t>
            </a:r>
            <a:r>
              <a:rPr lang="en-US" sz="800" dirty="0">
                <a:hlinkClick r:id="rId4"/>
              </a:rPr>
              <a:t>Icons8</a:t>
            </a:r>
            <a:endParaRPr lang="ru-RU" sz="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55213" y="2558380"/>
            <a:ext cx="6567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2400" dirty="0">
                <a:solidFill>
                  <a:schemeClr val="bg1">
                    <a:lumMod val="95000"/>
                  </a:schemeClr>
                </a:solidFill>
              </a:rPr>
              <a:t>Все разработанные материалы ПОО Самарской области могут использовать в практике работы с преподавателями по </a:t>
            </a:r>
            <a:r>
              <a:rPr lang="ru-RU" altLang="ru-RU" sz="2400">
                <a:solidFill>
                  <a:schemeClr val="bg1">
                    <a:lumMod val="95000"/>
                  </a:schemeClr>
                </a:solidFill>
              </a:rPr>
              <a:t>их  профессиональной адаптации</a:t>
            </a:r>
            <a:r>
              <a:rPr lang="ru-RU" altLang="ru-RU" sz="2400" dirty="0">
                <a:solidFill>
                  <a:schemeClr val="bg1">
                    <a:lumMod val="95000"/>
                  </a:schemeClr>
                </a:solidFill>
              </a:rPr>
              <a:t>,  усовершенствованию их методической деятельности и пополнения их арсенала педагогических техник 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1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A5654F1-016B-0084-0DEF-742FE3EDFE22}"/>
              </a:ext>
            </a:extLst>
          </p:cNvPr>
          <p:cNvGrpSpPr/>
          <p:nvPr/>
        </p:nvGrpSpPr>
        <p:grpSpPr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0E4B897-4D1C-D191-36E6-49EB112D722C}"/>
                </a:ext>
              </a:extLst>
            </p:cNvPr>
            <p:cNvSpPr/>
            <p:nvPr/>
          </p:nvSpPr>
          <p:spPr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0AAAF89F-CF8B-DA3C-3604-B37943CA3586}"/>
                </a:ext>
              </a:extLst>
            </p:cNvPr>
            <p:cNvSpPr/>
            <p:nvPr/>
          </p:nvSpPr>
          <p:spPr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AEE0103-E94A-3E20-D002-E5E7ACD973A5}"/>
                </a:ext>
              </a:extLst>
            </p:cNvPr>
            <p:cNvSpPr/>
            <p:nvPr/>
          </p:nvSpPr>
          <p:spPr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B38067C-62FD-7021-AAC5-31A66D541BE2}"/>
                </a:ext>
              </a:extLst>
            </p:cNvPr>
            <p:cNvSpPr/>
            <p:nvPr/>
          </p:nvSpPr>
          <p:spPr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xmlns="" id="{315DB1C9-8C79-CD1A-C0BB-6CE3E64324B7}"/>
                </a:ext>
              </a:extLst>
            </p:cNvPr>
            <p:cNvSpPr/>
            <p:nvPr/>
          </p:nvSpPr>
          <p:spPr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>
            <a:off x="-4351923" y="477051"/>
            <a:ext cx="11223267" cy="6076421"/>
          </a:xfrm>
          <a:prstGeom prst="roundRect">
            <a:avLst>
              <a:gd name="adj" fmla="val 50000"/>
            </a:avLst>
          </a:prstGeom>
          <a:solidFill>
            <a:srgbClr val="9542AB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447401" y="579859"/>
            <a:ext cx="4019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КЛЮЧЕВЫЕ </a:t>
            </a:r>
          </a:p>
          <a:p>
            <a:pPr>
              <a:lnSpc>
                <a:spcPct val="100000"/>
              </a:lnSpc>
            </a:pPr>
            <a:r>
              <a:rPr lang="ru-RU" altLang="ru-RU" sz="3600" cap="none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ИНДИКАТОРЫ</a:t>
            </a:r>
          </a:p>
          <a:p>
            <a:pPr>
              <a:lnSpc>
                <a:spcPct val="100000"/>
              </a:lnSpc>
            </a:pPr>
            <a:r>
              <a:rPr lang="ru-RU" altLang="ru-RU" sz="1800" b="0" cap="none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достижения результатов проекта</a:t>
            </a:r>
          </a:p>
        </p:txBody>
      </p:sp>
      <p:sp>
        <p:nvSpPr>
          <p:cNvPr id="15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>
            <a:off x="6919805" y="559502"/>
            <a:ext cx="9598649" cy="607642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8793694" y="823509"/>
            <a:ext cx="368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>
                <a:solidFill>
                  <a:srgbClr val="7F3194"/>
                </a:solidFill>
                <a:latin typeface="+mn-lt"/>
              </a:rPr>
              <a:t>ПАРТНЕРЫ </a:t>
            </a:r>
            <a:r>
              <a:rPr lang="ru-RU" altLang="ru-RU" sz="1800" cap="none" dirty="0">
                <a:solidFill>
                  <a:srgbClr val="7F3194"/>
                </a:solidFill>
                <a:latin typeface="+mn-lt"/>
              </a:rPr>
              <a:t>проекта</a:t>
            </a:r>
            <a:r>
              <a:rPr lang="ru-RU" altLang="ru-RU" sz="3600" cap="none" dirty="0">
                <a:solidFill>
                  <a:srgbClr val="7F3194"/>
                </a:solidFill>
                <a:latin typeface="+mn-lt"/>
              </a:rPr>
              <a:t> </a:t>
            </a:r>
            <a:endParaRPr lang="ru-RU" altLang="ru-RU" sz="2000" cap="none" dirty="0">
              <a:solidFill>
                <a:srgbClr val="7F3194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7547423" y="3589218"/>
            <a:ext cx="465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>
                <a:solidFill>
                  <a:srgbClr val="7F3194"/>
                </a:solidFill>
                <a:latin typeface="+mn-lt"/>
              </a:rPr>
              <a:t>БАРЬЕРЫ </a:t>
            </a:r>
            <a:r>
              <a:rPr lang="ru-RU" altLang="ru-RU" sz="1800" cap="none" dirty="0">
                <a:solidFill>
                  <a:srgbClr val="7F3194"/>
                </a:solidFill>
                <a:latin typeface="+mn-lt"/>
              </a:rPr>
              <a:t>в реализации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7" y="2461586"/>
            <a:ext cx="396409" cy="3964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4" y="3252015"/>
            <a:ext cx="396409" cy="3964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1" y="4041722"/>
            <a:ext cx="396409" cy="39640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7" y="4996119"/>
            <a:ext cx="396409" cy="39640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02084" y="2398966"/>
            <a:ext cx="4893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solidFill>
                  <a:schemeClr val="bg1"/>
                </a:solidFill>
              </a:rPr>
              <a:t>создано сообщество молодых педагогов и педагогов, не имеющих профессионального педагогического образования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32347" y="3198168"/>
            <a:ext cx="4893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>
                <a:solidFill>
                  <a:schemeClr val="bg1"/>
                </a:solidFill>
              </a:rPr>
              <a:t>сформирован перечень и содержание мастерских, проведение которых может оказать существенное влияние на методическую и личностную компетентность преподавателей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206410" y="4041722"/>
            <a:ext cx="4893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>
                <a:solidFill>
                  <a:schemeClr val="bg1"/>
                </a:solidFill>
              </a:rPr>
              <a:t>70 % участников деятельности Центра к окончанию второго года работы  готовы к прохождению аттестации на 1 квалификационную категорию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17787" y="4912667"/>
            <a:ext cx="4893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>
                <a:solidFill>
                  <a:schemeClr val="bg1"/>
                </a:solidFill>
              </a:rPr>
              <a:t>опубликованы методические материалы, отражающие опыт организации работы центра, позволяющие провести масштабирование проекта на уровне региона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690082" y="1413295"/>
            <a:ext cx="467829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>
                <a:solidFill>
                  <a:srgbClr val="AE3BCD"/>
                </a:solidFill>
              </a:rPr>
              <a:t>Государственное бюджетное профессиональное образовательное учреждение Самарской области «Чапаевский губернский колледж им. О. Колычева»</a:t>
            </a:r>
          </a:p>
          <a:p>
            <a:pPr>
              <a:lnSpc>
                <a:spcPct val="100000"/>
              </a:lnSpc>
            </a:pPr>
            <a:r>
              <a:rPr lang="ru-RU" altLang="ru-RU" sz="1200" dirty="0">
                <a:solidFill>
                  <a:srgbClr val="AE3BCD"/>
                </a:solidFill>
              </a:rPr>
              <a:t>Государственное бюджетное профессиональное образовательное учреждение Самарской области «Сызранский медико-гуманитарный колледж»</a:t>
            </a:r>
          </a:p>
          <a:p>
            <a:pPr>
              <a:lnSpc>
                <a:spcPct val="100000"/>
              </a:lnSpc>
            </a:pPr>
            <a:r>
              <a:rPr lang="ru-RU" altLang="ru-RU" sz="1200" dirty="0">
                <a:solidFill>
                  <a:srgbClr val="AE3BCD"/>
                </a:solidFill>
              </a:rPr>
              <a:t>государственное бюджетное профессиональное образовательное учреждение Самарской области «Самарский государственный колледж сервисных технологий и дизайна»</a:t>
            </a:r>
          </a:p>
          <a:p>
            <a:pPr>
              <a:lnSpc>
                <a:spcPct val="100000"/>
              </a:lnSpc>
            </a:pPr>
            <a:r>
              <a:rPr lang="ru-RU" altLang="ru-RU" sz="1200" dirty="0">
                <a:solidFill>
                  <a:srgbClr val="AE3BCD"/>
                </a:solidFill>
              </a:rPr>
              <a:t>государственное бюджетное профессиональное образовательное учреждение Самарской области «Самарский торгово-экономический колледж»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23813" y="4309340"/>
            <a:ext cx="4893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>
                <a:solidFill>
                  <a:srgbClr val="AE3BCD"/>
                </a:solidFill>
              </a:rPr>
              <a:t>малая заинтересованностью ПОО во взаимодействии</a:t>
            </a:r>
          </a:p>
          <a:p>
            <a:pPr>
              <a:lnSpc>
                <a:spcPct val="100000"/>
              </a:lnSpc>
            </a:pPr>
            <a:r>
              <a:rPr lang="ru-RU" altLang="ru-RU" sz="1200" dirty="0">
                <a:solidFill>
                  <a:srgbClr val="AE3BCD"/>
                </a:solidFill>
              </a:rPr>
              <a:t>недостаточная информированность потенциальных участников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53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A5654F1-016B-0084-0DEF-742FE3EDFE22}"/>
              </a:ext>
            </a:extLst>
          </p:cNvPr>
          <p:cNvGrpSpPr/>
          <p:nvPr/>
        </p:nvGrpSpPr>
        <p:grpSpPr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0E4B897-4D1C-D191-36E6-49EB112D722C}"/>
                </a:ext>
              </a:extLst>
            </p:cNvPr>
            <p:cNvSpPr/>
            <p:nvPr/>
          </p:nvSpPr>
          <p:spPr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0AAAF89F-CF8B-DA3C-3604-B37943CA3586}"/>
                </a:ext>
              </a:extLst>
            </p:cNvPr>
            <p:cNvSpPr/>
            <p:nvPr/>
          </p:nvSpPr>
          <p:spPr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AEE0103-E94A-3E20-D002-E5E7ACD973A5}"/>
                </a:ext>
              </a:extLst>
            </p:cNvPr>
            <p:cNvSpPr/>
            <p:nvPr/>
          </p:nvSpPr>
          <p:spPr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B38067C-62FD-7021-AAC5-31A66D541BE2}"/>
                </a:ext>
              </a:extLst>
            </p:cNvPr>
            <p:cNvSpPr/>
            <p:nvPr/>
          </p:nvSpPr>
          <p:spPr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xmlns="" id="{315DB1C9-8C79-CD1A-C0BB-6CE3E64324B7}"/>
                </a:ext>
              </a:extLst>
            </p:cNvPr>
            <p:cNvSpPr/>
            <p:nvPr/>
          </p:nvSpPr>
          <p:spPr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>
            <a:off x="-4351923" y="477051"/>
            <a:ext cx="12929866" cy="6076421"/>
          </a:xfrm>
          <a:prstGeom prst="roundRect">
            <a:avLst>
              <a:gd name="adj" fmla="val 50000"/>
            </a:avLst>
          </a:prstGeom>
          <a:solidFill>
            <a:srgbClr val="9542AB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607614" y="787691"/>
            <a:ext cx="4574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КЛЮЧЕВЫЕ </a:t>
            </a:r>
          </a:p>
          <a:p>
            <a:pPr>
              <a:lnSpc>
                <a:spcPct val="100000"/>
              </a:lnSpc>
            </a:pPr>
            <a:r>
              <a:rPr lang="ru-RU" altLang="ru-RU" sz="3600" cap="none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РЕЗУЛЬТАТЫ </a:t>
            </a:r>
          </a:p>
          <a:p>
            <a:pPr>
              <a:lnSpc>
                <a:spcPct val="100000"/>
              </a:lnSpc>
            </a:pPr>
            <a:r>
              <a:rPr lang="ru-RU" altLang="ru-RU" sz="1600" cap="none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на данный момент </a:t>
            </a:r>
            <a:r>
              <a:rPr lang="ru-RU" altLang="ru-RU" sz="1400" cap="none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за весь период работы</a:t>
            </a:r>
          </a:p>
        </p:txBody>
      </p:sp>
      <p:sp>
        <p:nvSpPr>
          <p:cNvPr id="15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>
            <a:off x="7210697" y="477050"/>
            <a:ext cx="8294049" cy="607642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8577943" y="826463"/>
            <a:ext cx="656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>
                <a:solidFill>
                  <a:srgbClr val="7F3194"/>
                </a:solidFill>
                <a:latin typeface="+mn-lt"/>
              </a:rPr>
              <a:t>ЗАПРОС </a:t>
            </a:r>
          </a:p>
          <a:p>
            <a:pPr>
              <a:lnSpc>
                <a:spcPct val="100000"/>
              </a:lnSpc>
            </a:pPr>
            <a:r>
              <a:rPr lang="ru-RU" altLang="ru-RU" sz="1200" cap="none" dirty="0">
                <a:solidFill>
                  <a:srgbClr val="7F3194"/>
                </a:solidFill>
                <a:latin typeface="+mn-lt"/>
              </a:rPr>
              <a:t>какая поддержка нужна при реализации проекта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1" y="2780627"/>
            <a:ext cx="372291" cy="3722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38" y="3571056"/>
            <a:ext cx="372291" cy="3722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75" y="4360763"/>
            <a:ext cx="372291" cy="37229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67095" y="2893638"/>
            <a:ext cx="4893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>
                <a:solidFill>
                  <a:schemeClr val="bg1"/>
                </a:solidFill>
              </a:rPr>
              <a:t>проведен мониторинг регионального рынка образовательных и методических услуг для молодых педагогов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577943" y="1911075"/>
            <a:ext cx="34857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>
                <a:solidFill>
                  <a:srgbClr val="AE3BCD"/>
                </a:solidFill>
              </a:rPr>
              <a:t>Информационная поддержка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rgbClr val="AE3BCD"/>
              </a:solidFill>
            </a:endParaRPr>
          </a:p>
          <a:p>
            <a:pPr>
              <a:lnSpc>
                <a:spcPct val="100000"/>
              </a:lnSpc>
            </a:pPr>
            <a:r>
              <a:rPr lang="ru-RU" altLang="ru-RU" sz="1200" dirty="0">
                <a:solidFill>
                  <a:srgbClr val="AE3BCD"/>
                </a:solidFill>
              </a:rPr>
              <a:t>Содействие в привлечении молодых педагогов и педагогов, не имеющих профессионального педагогического образования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rgbClr val="AE3BCD"/>
              </a:solidFill>
            </a:endParaRPr>
          </a:p>
          <a:p>
            <a:pPr>
              <a:lnSpc>
                <a:spcPct val="100000"/>
              </a:lnSpc>
            </a:pPr>
            <a:r>
              <a:rPr lang="ru-RU" altLang="ru-RU" sz="1200" dirty="0">
                <a:solidFill>
                  <a:srgbClr val="AE3BCD"/>
                </a:solidFill>
              </a:rPr>
              <a:t>Включение в работу центра в качестве Сетевого партнера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rgbClr val="AE3BCD"/>
              </a:solidFill>
            </a:endParaRPr>
          </a:p>
          <a:p>
            <a:pPr>
              <a:lnSpc>
                <a:spcPct val="100000"/>
              </a:lnSpc>
            </a:pPr>
            <a:r>
              <a:rPr lang="ru-RU" altLang="ru-RU" sz="1200" dirty="0">
                <a:solidFill>
                  <a:srgbClr val="AE3BCD"/>
                </a:solidFill>
              </a:rPr>
              <a:t>Совместная грантовая деятельность 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C7C01DB-59CF-4A22-ABBF-81CA1EF37DC9}"/>
              </a:ext>
            </a:extLst>
          </p:cNvPr>
          <p:cNvSpPr/>
          <p:nvPr/>
        </p:nvSpPr>
        <p:spPr>
          <a:xfrm>
            <a:off x="1267095" y="3527866"/>
            <a:ext cx="4893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>
                <a:solidFill>
                  <a:schemeClr val="bg1"/>
                </a:solidFill>
              </a:rPr>
              <a:t>сформирован перечень и содержание мастерских, проведение которых может оказать существенное влияние на методическую и личностную компетентность преподавателей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2E89C239-8B58-4EF3-8E09-1AEC0B8C3EB0}"/>
              </a:ext>
            </a:extLst>
          </p:cNvPr>
          <p:cNvSpPr/>
          <p:nvPr/>
        </p:nvSpPr>
        <p:spPr>
          <a:xfrm>
            <a:off x="1226360" y="4337149"/>
            <a:ext cx="4893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>
                <a:solidFill>
                  <a:schemeClr val="bg1"/>
                </a:solidFill>
              </a:rPr>
              <a:t>организованы мероприятия по созданию сообщества молодых педагогов и педагогов, не имеющих профессионального педагогического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64164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A5654F1-016B-0084-0DEF-742FE3EDFE22}"/>
              </a:ext>
            </a:extLst>
          </p:cNvPr>
          <p:cNvGrpSpPr/>
          <p:nvPr/>
        </p:nvGrpSpPr>
        <p:grpSpPr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0E4B897-4D1C-D191-36E6-49EB112D722C}"/>
                </a:ext>
              </a:extLst>
            </p:cNvPr>
            <p:cNvSpPr/>
            <p:nvPr/>
          </p:nvSpPr>
          <p:spPr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0AAAF89F-CF8B-DA3C-3604-B37943CA3586}"/>
                </a:ext>
              </a:extLst>
            </p:cNvPr>
            <p:cNvSpPr/>
            <p:nvPr/>
          </p:nvSpPr>
          <p:spPr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AEE0103-E94A-3E20-D002-E5E7ACD973A5}"/>
                </a:ext>
              </a:extLst>
            </p:cNvPr>
            <p:cNvSpPr/>
            <p:nvPr/>
          </p:nvSpPr>
          <p:spPr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B38067C-62FD-7021-AAC5-31A66D541BE2}"/>
                </a:ext>
              </a:extLst>
            </p:cNvPr>
            <p:cNvSpPr/>
            <p:nvPr/>
          </p:nvSpPr>
          <p:spPr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xmlns="" id="{315DB1C9-8C79-CD1A-C0BB-6CE3E64324B7}"/>
                </a:ext>
              </a:extLst>
            </p:cNvPr>
            <p:cNvSpPr/>
            <p:nvPr/>
          </p:nvSpPr>
          <p:spPr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 rot="10800000">
            <a:off x="1415518" y="436975"/>
            <a:ext cx="14936534" cy="6076421"/>
          </a:xfrm>
          <a:prstGeom prst="roundRect">
            <a:avLst>
              <a:gd name="adj" fmla="val 50000"/>
            </a:avLst>
          </a:prstGeom>
          <a:solidFill>
            <a:srgbClr val="138E77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7">
            <a:extLst>
              <a:ext uri="{FF2B5EF4-FFF2-40B4-BE49-F238E27FC236}">
                <a16:creationId xmlns:a16="http://schemas.microsoft.com/office/drawing/2014/main" xmlns="" id="{753D5E1C-E29F-30C6-801E-5228C2EB9ABB}"/>
              </a:ext>
            </a:extLst>
          </p:cNvPr>
          <p:cNvSpPr/>
          <p:nvPr/>
        </p:nvSpPr>
        <p:spPr>
          <a:xfrm>
            <a:off x="-1330810" y="891992"/>
            <a:ext cx="9042826" cy="1350876"/>
          </a:xfrm>
          <a:prstGeom prst="roundRect">
            <a:avLst>
              <a:gd name="adj" fmla="val 410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534837" y="967265"/>
            <a:ext cx="6702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>
                <a:solidFill>
                  <a:srgbClr val="7F3194"/>
                </a:solidFill>
                <a:latin typeface="+mn-lt"/>
              </a:rPr>
              <a:t>МЕТОДИЧЕСКАЯ КОПИЛКА РИП</a:t>
            </a:r>
          </a:p>
          <a:p>
            <a:pPr>
              <a:lnSpc>
                <a:spcPct val="100000"/>
              </a:lnSpc>
            </a:pPr>
            <a:r>
              <a:rPr lang="ru-RU" altLang="ru-RU" sz="1400" b="0" cap="none" dirty="0">
                <a:solidFill>
                  <a:srgbClr val="7F3194"/>
                </a:solidFill>
                <a:latin typeface="+mn-lt"/>
              </a:rPr>
              <a:t>ссылки на методические разработки по теме РИП, которые могут быть использованы в практической деятельности другими ПОО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66" y="5224424"/>
            <a:ext cx="1192903" cy="11929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978190" y="5346927"/>
            <a:ext cx="53018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>
                <a:solidFill>
                  <a:schemeClr val="bg1"/>
                </a:solidFill>
              </a:rPr>
              <a:t>«Профессиональные ступени». Организация на сетевой основе деятельности центра профессионального мастерства «Профессиональные ступени», направленного на сопровождение молодых педагогов и педагогов, не имеющих профессионального педагогического образования 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94788" y="2744494"/>
            <a:ext cx="461193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b="1" dirty="0">
                <a:solidFill>
                  <a:schemeClr val="bg1"/>
                </a:solidFill>
              </a:rPr>
              <a:t>ДОКУМЕНТЫ</a:t>
            </a:r>
          </a:p>
          <a:p>
            <a:pPr>
              <a:lnSpc>
                <a:spcPct val="100000"/>
              </a:lnSpc>
            </a:pPr>
            <a:endParaRPr lang="ru-RU" altLang="ru-RU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ru-RU" sz="1400" b="1" dirty="0">
                <a:solidFill>
                  <a:schemeClr val="bg1"/>
                </a:solidFill>
              </a:rPr>
              <a:t>https://disk.yandex.ru/d/xM0fFRfwMrVSNw</a:t>
            </a:r>
            <a:endParaRPr lang="ru-RU" altLang="ru-RU" sz="14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23" y="2726576"/>
            <a:ext cx="372291" cy="37229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439486" y="4118903"/>
            <a:ext cx="46672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b="1" dirty="0">
                <a:solidFill>
                  <a:schemeClr val="bg1"/>
                </a:solidFill>
              </a:rPr>
              <a:t>МАСТЕРСКИЕ</a:t>
            </a:r>
          </a:p>
          <a:p>
            <a:pPr>
              <a:lnSpc>
                <a:spcPct val="100000"/>
              </a:lnSpc>
            </a:pPr>
            <a:endParaRPr lang="ru-RU" altLang="ru-RU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ru-RU" sz="1400" b="1" dirty="0">
                <a:solidFill>
                  <a:schemeClr val="bg1"/>
                </a:solidFill>
              </a:rPr>
              <a:t>https://disk.yandex.ru/d/0zpBlNTHpe08fg</a:t>
            </a:r>
            <a:endParaRPr lang="ru-RU" altLang="ru-RU" sz="14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ru-RU" altLang="ru-RU" sz="14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20" y="4100985"/>
            <a:ext cx="372291" cy="3722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62" y="2777994"/>
            <a:ext cx="372291" cy="3568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59" y="4152403"/>
            <a:ext cx="372291" cy="3568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68976" y="122830"/>
            <a:ext cx="76602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ФОРУМ ИННОВАЦИЙ И ПЕДАГОГИЧЕСКИХ ПРАКТИК СИСТЕМЫ СРЕДНЕГО ПРОФЕССИОНАЛЬНОГО ОБРАЗОВАНИЯ САМАРСКОЙ ОБЛАСТИ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017100" y="2726576"/>
            <a:ext cx="39976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b="1" dirty="0">
                <a:solidFill>
                  <a:schemeClr val="bg1"/>
                </a:solidFill>
              </a:rPr>
              <a:t>СЦЕНАРИИ МЕРОПРИЯТИЙ</a:t>
            </a:r>
          </a:p>
          <a:p>
            <a:pPr>
              <a:lnSpc>
                <a:spcPct val="100000"/>
              </a:lnSpc>
            </a:pPr>
            <a:endParaRPr lang="ru-RU" altLang="ru-RU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ru-RU" sz="1400" dirty="0">
                <a:solidFill>
                  <a:schemeClr val="bg1"/>
                </a:solidFill>
              </a:rPr>
              <a:t>https://disk.yandex.ru/d/xM0fFRfwMrVSNw</a:t>
            </a:r>
            <a:r>
              <a:rPr lang="ru-RU" altLang="ru-RU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5A664FF-F506-468F-90B0-C545F8156FA1}"/>
              </a:ext>
            </a:extLst>
          </p:cNvPr>
          <p:cNvSpPr/>
          <p:nvPr/>
        </p:nvSpPr>
        <p:spPr>
          <a:xfrm>
            <a:off x="8017100" y="3835779"/>
            <a:ext cx="39976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b="1" dirty="0">
                <a:solidFill>
                  <a:schemeClr val="bg1"/>
                </a:solidFill>
              </a:rPr>
              <a:t>МАТЕРИАЛЫ КОНФЕРЕНЦИЙ, КОНКУРСОВ. ПУБЛИКАЦИИ</a:t>
            </a:r>
          </a:p>
          <a:p>
            <a:pPr>
              <a:lnSpc>
                <a:spcPct val="100000"/>
              </a:lnSpc>
            </a:pPr>
            <a:endParaRPr lang="ru-RU" altLang="ru-RU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ru-RU" sz="1400" dirty="0">
                <a:solidFill>
                  <a:schemeClr val="bg1"/>
                </a:solidFill>
              </a:rPr>
              <a:t>https://disk.yandex.ru/d/naPROW3e3wANGQ</a:t>
            </a:r>
            <a:endParaRPr lang="ru-RU" alt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41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A5654F1-016B-0084-0DEF-742FE3EDFE22}"/>
              </a:ext>
            </a:extLst>
          </p:cNvPr>
          <p:cNvGrpSpPr/>
          <p:nvPr/>
        </p:nvGrpSpPr>
        <p:grpSpPr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0E4B897-4D1C-D191-36E6-49EB112D722C}"/>
                </a:ext>
              </a:extLst>
            </p:cNvPr>
            <p:cNvSpPr/>
            <p:nvPr/>
          </p:nvSpPr>
          <p:spPr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0AAAF89F-CF8B-DA3C-3604-B37943CA3586}"/>
                </a:ext>
              </a:extLst>
            </p:cNvPr>
            <p:cNvSpPr/>
            <p:nvPr/>
          </p:nvSpPr>
          <p:spPr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AEE0103-E94A-3E20-D002-E5E7ACD973A5}"/>
                </a:ext>
              </a:extLst>
            </p:cNvPr>
            <p:cNvSpPr/>
            <p:nvPr/>
          </p:nvSpPr>
          <p:spPr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B38067C-62FD-7021-AAC5-31A66D541BE2}"/>
                </a:ext>
              </a:extLst>
            </p:cNvPr>
            <p:cNvSpPr/>
            <p:nvPr/>
          </p:nvSpPr>
          <p:spPr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xmlns="" id="{315DB1C9-8C79-CD1A-C0BB-6CE3E64324B7}"/>
                </a:ext>
              </a:extLst>
            </p:cNvPr>
            <p:cNvSpPr/>
            <p:nvPr/>
          </p:nvSpPr>
          <p:spPr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>
            <a:off x="912303" y="390787"/>
            <a:ext cx="14936534" cy="6076421"/>
          </a:xfrm>
          <a:prstGeom prst="roundRect">
            <a:avLst>
              <a:gd name="adj" fmla="val 50000"/>
            </a:avLst>
          </a:prstGeom>
          <a:solidFill>
            <a:srgbClr val="9542AB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7">
            <a:extLst>
              <a:ext uri="{FF2B5EF4-FFF2-40B4-BE49-F238E27FC236}">
                <a16:creationId xmlns:a16="http://schemas.microsoft.com/office/drawing/2014/main" xmlns="" id="{753D5E1C-E29F-30C6-801E-5228C2EB9ABB}"/>
              </a:ext>
            </a:extLst>
          </p:cNvPr>
          <p:cNvSpPr/>
          <p:nvPr/>
        </p:nvSpPr>
        <p:spPr>
          <a:xfrm>
            <a:off x="-1330810" y="891992"/>
            <a:ext cx="8050392" cy="1350876"/>
          </a:xfrm>
          <a:prstGeom prst="roundRect">
            <a:avLst>
              <a:gd name="adj" fmla="val 410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7">
            <a:extLst>
              <a:ext uri="{FF2B5EF4-FFF2-40B4-BE49-F238E27FC236}">
                <a16:creationId xmlns:a16="http://schemas.microsoft.com/office/drawing/2014/main" xmlns="" id="{753D5E1C-E29F-30C6-801E-5228C2EB9ABB}"/>
              </a:ext>
            </a:extLst>
          </p:cNvPr>
          <p:cNvSpPr/>
          <p:nvPr/>
        </p:nvSpPr>
        <p:spPr>
          <a:xfrm>
            <a:off x="6927257" y="4969477"/>
            <a:ext cx="6107186" cy="1350876"/>
          </a:xfrm>
          <a:prstGeom prst="roundRect">
            <a:avLst>
              <a:gd name="adj" fmla="val 410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3238257" y="1244264"/>
            <a:ext cx="2794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>
                <a:solidFill>
                  <a:srgbClr val="7F3194"/>
                </a:solidFill>
                <a:latin typeface="+mn-lt"/>
              </a:rPr>
              <a:t>КОНТАКТЫ</a:t>
            </a:r>
            <a:endParaRPr lang="ru-RU" altLang="ru-RU" sz="2000" cap="none" dirty="0">
              <a:solidFill>
                <a:srgbClr val="7F3194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99591" y="4476528"/>
            <a:ext cx="40926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https://samsspc.ru/regionalnaia_innovacionnaia_ploschadka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8385" y="2676617"/>
            <a:ext cx="594021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800" b="1" dirty="0">
                <a:solidFill>
                  <a:schemeClr val="bg1">
                    <a:lumMod val="95000"/>
                  </a:schemeClr>
                </a:solidFill>
              </a:rPr>
              <a:t>СЕВОСТЬЯНОВА ОЛЬГА ВИКТОРОВНА</a:t>
            </a:r>
          </a:p>
          <a:p>
            <a:pPr algn="ctr"/>
            <a:r>
              <a:rPr lang="ru-RU" altLang="ru-RU" dirty="0">
                <a:solidFill>
                  <a:schemeClr val="bg1">
                    <a:lumMod val="95000"/>
                  </a:schemeClr>
                </a:solidFill>
              </a:rPr>
              <a:t>координатор проекта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22" y="3923470"/>
            <a:ext cx="694750" cy="6165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7783309" y="5181166"/>
            <a:ext cx="3853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2400" cap="none" dirty="0">
                <a:solidFill>
                  <a:srgbClr val="7F3194"/>
                </a:solidFill>
                <a:latin typeface="+mn-lt"/>
              </a:rPr>
              <a:t>МАТЕРИАЛЫ </a:t>
            </a:r>
          </a:p>
          <a:p>
            <a:pPr algn="ctr">
              <a:lnSpc>
                <a:spcPct val="100000"/>
              </a:lnSpc>
            </a:pPr>
            <a:r>
              <a:rPr lang="ru-RU" altLang="ru-RU" sz="2400" cap="none" dirty="0">
                <a:solidFill>
                  <a:srgbClr val="7F3194"/>
                </a:solidFill>
                <a:latin typeface="+mn-lt"/>
              </a:rPr>
              <a:t>ПРОЕКТА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64606" y="3900460"/>
            <a:ext cx="3823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ru-RU" sz="3200" b="1" dirty="0">
                <a:solidFill>
                  <a:schemeClr val="bg1">
                    <a:lumMod val="95000"/>
                  </a:schemeClr>
                </a:solidFill>
              </a:rPr>
              <a:t>sspk2009@yandex.ru</a:t>
            </a:r>
            <a:endParaRPr lang="ru-RU" alt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90864" y="527734"/>
            <a:ext cx="5301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1600" dirty="0">
                <a:solidFill>
                  <a:schemeClr val="bg1"/>
                </a:solidFill>
              </a:rPr>
              <a:t>«Профессиональные ступени». Организация на сетевой основе деятельности центра профессионального мастерства «Профессиональные ступени», направленного на сопровождение молодых педагогов и педагогов, не имеющих профессионального педагогического образования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8035">
            <a:off x="2112107" y="4692398"/>
            <a:ext cx="848176" cy="70703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941233" y="4753527"/>
            <a:ext cx="3313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3200" b="1" dirty="0">
                <a:solidFill>
                  <a:schemeClr val="bg1">
                    <a:lumMod val="95000"/>
                  </a:schemeClr>
                </a:solidFill>
              </a:rPr>
              <a:t>8 (8462) 332 20 65</a:t>
            </a:r>
            <a:endParaRPr lang="ru-RU" alt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AC73BED-8E1E-4CC6-BFB1-5C9BCDB356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01" y="2324256"/>
            <a:ext cx="1925409" cy="192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14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603</Words>
  <Application>Microsoft Office PowerPoint</Application>
  <PresentationFormat>Широкоэкранный</PresentationFormat>
  <Paragraphs>91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Roboto Condensed</vt:lpstr>
      <vt:lpstr>Calibri Light</vt:lpstr>
      <vt:lpstr>Bahnschrift SemiBold</vt:lpstr>
      <vt:lpstr>Roboto Black</vt:lpstr>
      <vt:lpstr>Wingdings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Петропавловская</dc:creator>
  <cp:lastModifiedBy>Янина Геннадьевна Саямова</cp:lastModifiedBy>
  <cp:revision>70</cp:revision>
  <dcterms:created xsi:type="dcterms:W3CDTF">2022-12-08T18:18:38Z</dcterms:created>
  <dcterms:modified xsi:type="dcterms:W3CDTF">2025-12-16T11:53:20Z</dcterms:modified>
</cp:coreProperties>
</file>