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8" r:id="rId10"/>
    <p:sldId id="269" r:id="rId11"/>
    <p:sldId id="270" r:id="rId12"/>
    <p:sldId id="271" r:id="rId13"/>
    <p:sldId id="273" r:id="rId14"/>
    <p:sldId id="274" r:id="rId15"/>
    <p:sldId id="275" r:id="rId16"/>
  </p:sldIdLst>
  <p:sldSz cx="14630400" cy="8229600"/>
  <p:notesSz cx="8229600" cy="146304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pen Sans" panose="020B0604020202020204" charset="0"/>
      <p:regular r:id="rId22"/>
    </p:embeddedFont>
    <p:embeddedFont>
      <p:font typeface="Bitter Medium" panose="020B0604020202020204" charset="-52"/>
      <p:regular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DD3"/>
    <a:srgbClr val="FFF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5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031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25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38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26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36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22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62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76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8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93146" y="814038"/>
            <a:ext cx="7556421" cy="4449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ru-RU" sz="4450" dirty="0" smtClean="0">
              <a:solidFill>
                <a:srgbClr val="2C3F42"/>
              </a:solidFill>
              <a:latin typeface="Bitter Medium" pitchFamily="34" charset="0"/>
              <a:ea typeface="Bitter Medium" pitchFamily="34" charset="-122"/>
              <a:cs typeface="Bitter Medium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 smtClean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Актуальные</a:t>
            </a:r>
            <a:r>
              <a:rPr lang="en-US" sz="4450" dirty="0" smtClean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вопросы реализации проекта «Профессионалитет»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588705" y="390292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2000" dirty="0" smtClean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Тема доклада: «</a:t>
            </a:r>
            <a:r>
              <a:rPr lang="en-US" sz="2000" dirty="0" err="1" smtClean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Механизмы</a:t>
            </a:r>
            <a:r>
              <a:rPr lang="en-US" sz="2000" dirty="0" smtClean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вовлечения специалистов предприятий в образовательный процесс: проблемы и </a:t>
            </a:r>
            <a:r>
              <a:rPr lang="en-US" sz="2000" dirty="0" err="1" smtClean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решения</a:t>
            </a:r>
            <a:r>
              <a:rPr lang="ru-RU" sz="2000" dirty="0" smtClean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»</a:t>
            </a:r>
            <a:endParaRPr lang="en-US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177132" y="6857999"/>
            <a:ext cx="2341756" cy="1293542"/>
          </a:xfrm>
          <a:prstGeom prst="rect">
            <a:avLst/>
          </a:prstGeom>
          <a:solidFill>
            <a:srgbClr val="FFF8F0"/>
          </a:solidFill>
          <a:ln>
            <a:solidFill>
              <a:srgbClr val="FFF8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1"/>
          <p:cNvSpPr/>
          <p:nvPr/>
        </p:nvSpPr>
        <p:spPr>
          <a:xfrm>
            <a:off x="6700218" y="6022209"/>
            <a:ext cx="7556421" cy="20163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850"/>
              </a:lnSpc>
            </a:pPr>
            <a:r>
              <a:rPr lang="ru-RU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Докладчики: </a:t>
            </a:r>
            <a:br>
              <a:rPr lang="ru-RU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</a:br>
            <a:r>
              <a:rPr lang="ru-RU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Авдиенко Виктория Валериевна,</a:t>
            </a:r>
          </a:p>
          <a:p>
            <a:pPr algn="r">
              <a:lnSpc>
                <a:spcPts val="2850"/>
              </a:lnSpc>
            </a:pPr>
            <a:r>
              <a:rPr lang="ru-RU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Кузьмина Диана Сергеевна,</a:t>
            </a:r>
          </a:p>
          <a:p>
            <a:pPr algn="r">
              <a:lnSpc>
                <a:spcPts val="2850"/>
              </a:lnSpc>
            </a:pPr>
            <a:r>
              <a:rPr lang="ru-RU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Ларькина</a:t>
            </a:r>
            <a:r>
              <a:rPr lang="ru-RU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Татьяна Викторовна, </a:t>
            </a:r>
          </a:p>
          <a:p>
            <a:pPr algn="r">
              <a:lnSpc>
                <a:spcPts val="2850"/>
              </a:lnSpc>
            </a:pPr>
            <a:r>
              <a:rPr lang="ru-RU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преподаватели ГБПОУ «ГК г. Сызрани»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3573"/>
            <a:ext cx="1006887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ru-RU" sz="3550" dirty="0" smtClean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Решение</a:t>
            </a:r>
            <a:r>
              <a:rPr lang="en-US" sz="3550" dirty="0" smtClean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: </a:t>
            </a:r>
            <a:r>
              <a:rPr lang="en-US" sz="35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Правовые и Финансовые Барьеры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074783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Традиционные барьеры мешали реальному партнерству между образованием и производством.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055739"/>
            <a:ext cx="7604284" cy="1821537"/>
          </a:xfrm>
          <a:prstGeom prst="roundRect">
            <a:avLst>
              <a:gd name="adj" fmla="val 8032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63310" y="3055739"/>
            <a:ext cx="121920" cy="1821537"/>
          </a:xfrm>
          <a:prstGeom prst="roundRect">
            <a:avLst>
              <a:gd name="adj" fmla="val 78139"/>
            </a:avLst>
          </a:prstGeom>
          <a:solidFill>
            <a:srgbClr val="D2600F"/>
          </a:solidFill>
          <a:ln/>
        </p:spPr>
      </p:sp>
      <p:sp>
        <p:nvSpPr>
          <p:cNvPr id="6" name="Text 4"/>
          <p:cNvSpPr/>
          <p:nvPr/>
        </p:nvSpPr>
        <p:spPr>
          <a:xfrm>
            <a:off x="1142524" y="3313033"/>
            <a:ext cx="368724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 smtClean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Целевое</a:t>
            </a:r>
            <a:r>
              <a:rPr lang="en-US" sz="2200" dirty="0" smtClean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ru-RU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ф</a:t>
            </a:r>
            <a:r>
              <a:rPr lang="en-US" sz="2200" dirty="0" err="1" smtClean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инансирование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142524" y="3894177"/>
            <a:ext cx="69982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Колледжи получают федеральные гранты на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оснащение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 smtClean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мастерских</a:t>
            </a:r>
            <a:r>
              <a:rPr lang="ru-RU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93790" y="5104090"/>
            <a:ext cx="7604284" cy="1821537"/>
          </a:xfrm>
          <a:prstGeom prst="roundRect">
            <a:avLst>
              <a:gd name="adj" fmla="val 8032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63310" y="5104090"/>
            <a:ext cx="121920" cy="1821537"/>
          </a:xfrm>
          <a:prstGeom prst="roundRect">
            <a:avLst>
              <a:gd name="adj" fmla="val 78139"/>
            </a:avLst>
          </a:prstGeom>
          <a:solidFill>
            <a:srgbClr val="D2600F"/>
          </a:solidFill>
          <a:ln/>
        </p:spPr>
      </p:sp>
      <p:sp>
        <p:nvSpPr>
          <p:cNvPr id="10" name="Text 8"/>
          <p:cNvSpPr/>
          <p:nvPr/>
        </p:nvSpPr>
        <p:spPr>
          <a:xfrm>
            <a:off x="1142524" y="53613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dirty="0" smtClean="0">
                <a:solidFill>
                  <a:srgbClr val="2B2E3C"/>
                </a:solidFill>
                <a:latin typeface="Bitter Medium" pitchFamily="34" charset="0"/>
              </a:rPr>
              <a:t>Оплата труда 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142524" y="5942528"/>
            <a:ext cx="69982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750" dirty="0" smtClean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Официальную оплату труда наставников от предприятия.</a:t>
            </a:r>
            <a:endParaRPr lang="en-US" sz="175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2237740" y="7064693"/>
            <a:ext cx="2341756" cy="1074348"/>
          </a:xfrm>
          <a:prstGeom prst="rect">
            <a:avLst/>
          </a:prstGeom>
          <a:solidFill>
            <a:srgbClr val="FFF8F0"/>
          </a:solidFill>
          <a:ln>
            <a:solidFill>
              <a:srgbClr val="FFF8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2" r="14463"/>
          <a:stretch/>
        </p:blipFill>
        <p:spPr>
          <a:xfrm>
            <a:off x="9071810" y="2074783"/>
            <a:ext cx="4844978" cy="529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72966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ru-RU" sz="3550" dirty="0" smtClean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Решение</a:t>
            </a:r>
            <a:r>
              <a:rPr lang="en-US" sz="3550" dirty="0" smtClean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: </a:t>
            </a:r>
            <a:r>
              <a:rPr lang="en-US" sz="35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Несовпадение Целей и Мотивации</a:t>
            </a:r>
            <a:endParaRPr lang="en-US" sz="35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347079"/>
            <a:ext cx="1134070" cy="166985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41074" y="2573893"/>
            <a:ext cx="345578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«Кафедра Предприятия»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641074" y="3064312"/>
            <a:ext cx="6195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Предприятие рассматривает колледж как свой учебный центр для подготовки кадров.</a:t>
            </a:r>
            <a:endParaRPr lang="en-US" sz="1750" dirty="0"/>
          </a:p>
        </p:txBody>
      </p:sp>
      <p:sp>
        <p:nvSpPr>
          <p:cNvPr id="8" name="Text 3"/>
          <p:cNvSpPr/>
          <p:nvPr/>
        </p:nvSpPr>
        <p:spPr>
          <a:xfrm>
            <a:off x="7641074" y="4243745"/>
            <a:ext cx="492954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Гарантированное Трудоустройство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641074" y="4734163"/>
            <a:ext cx="6195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Выпускники имеют приоритет при трудоустройстве, повышая мотивацию.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5913596"/>
            <a:ext cx="1134070" cy="166985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41074" y="5913596"/>
            <a:ext cx="45475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Повышение Статуса Наставника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41074" y="6404015"/>
            <a:ext cx="6195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Вводится система признания наставников (сертификаты, гранты).</a:t>
            </a:r>
            <a:endParaRPr lang="en-US" sz="175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2237740" y="7064693"/>
            <a:ext cx="2341756" cy="1074348"/>
          </a:xfrm>
          <a:prstGeom prst="rect">
            <a:avLst/>
          </a:prstGeom>
          <a:solidFill>
            <a:srgbClr val="FFF8F0"/>
          </a:solidFill>
          <a:ln>
            <a:solidFill>
              <a:srgbClr val="FFF8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103308"/>
            <a:ext cx="1134070" cy="166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0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3573"/>
            <a:ext cx="12313682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ru-RU" sz="3550" dirty="0" smtClean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Решение</a:t>
            </a:r>
            <a:r>
              <a:rPr lang="en-US" sz="3550" dirty="0" smtClean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: </a:t>
            </a:r>
            <a:r>
              <a:rPr lang="en-US" sz="35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Устаревшая Материально-Техническая База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 rotWithShape="1">
          <a:blip r:embed="rId3"/>
          <a:srcRect t="11653" b="11996"/>
          <a:stretch/>
        </p:blipFill>
        <p:spPr>
          <a:xfrm>
            <a:off x="191734" y="2252285"/>
            <a:ext cx="5821281" cy="4444644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239828" y="212586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976943" y="2203728"/>
            <a:ext cx="31295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Массовое Обновление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976943" y="2784872"/>
            <a:ext cx="6867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 счет грантов колледжи закупают оборудование, идентичное используемому на предприятиях.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239828" y="396430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976943" y="4042172"/>
            <a:ext cx="32406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Доступ к Производству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976943" y="4623316"/>
            <a:ext cx="6867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Студенты получают доступ к уникальному оборудованию во время практики на предприятии.</a:t>
            </a:r>
            <a:endParaRPr lang="en-US" sz="175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237740" y="7064693"/>
            <a:ext cx="2341756" cy="1074348"/>
          </a:xfrm>
          <a:prstGeom prst="rect">
            <a:avLst/>
          </a:prstGeom>
          <a:solidFill>
            <a:srgbClr val="FFF8F0"/>
          </a:solidFill>
          <a:ln>
            <a:solidFill>
              <a:srgbClr val="FFF8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02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40249"/>
            <a:ext cx="632281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Системный Подход к Успеху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06085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Для эффективной работы механизма необходим комплекс мер, а не отдельные решения.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2967514" y="2678906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5368052" y="29057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Комплекс Мер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5368052" y="3396139"/>
            <a:ext cx="80777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Нельзя решить проблему только повышением оплаты или семинарами.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54585" y="3970615"/>
            <a:ext cx="8468678" cy="15240"/>
          </a:xfrm>
          <a:prstGeom prst="roundRect">
            <a:avLst>
              <a:gd name="adj" fmla="val 625116"/>
            </a:avLst>
          </a:prstGeom>
          <a:solidFill>
            <a:srgbClr val="E2C8B5"/>
          </a:solidFill>
          <a:ln/>
        </p:spPr>
      </p:sp>
      <p:sp>
        <p:nvSpPr>
          <p:cNvPr id="9" name="Shape 6"/>
          <p:cNvSpPr/>
          <p:nvPr/>
        </p:nvSpPr>
        <p:spPr>
          <a:xfrm>
            <a:off x="1880592" y="4099203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6454973" y="4326017"/>
            <a:ext cx="30400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Объединение Усилий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6454973" y="4816435"/>
            <a:ext cx="57184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Колледжи и предприятия должны работать вместе.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6341507" y="5390912"/>
            <a:ext cx="7381756" cy="15240"/>
          </a:xfrm>
          <a:prstGeom prst="roundRect">
            <a:avLst>
              <a:gd name="adj" fmla="val 625116"/>
            </a:avLst>
          </a:prstGeom>
          <a:solidFill>
            <a:srgbClr val="E2C8B5"/>
          </a:solidFill>
          <a:ln/>
        </p:spPr>
      </p:sp>
      <p:sp>
        <p:nvSpPr>
          <p:cNvPr id="14" name="Shape 10"/>
          <p:cNvSpPr/>
          <p:nvPr/>
        </p:nvSpPr>
        <p:spPr>
          <a:xfrm>
            <a:off x="793790" y="5519499"/>
            <a:ext cx="6521410" cy="1669852"/>
          </a:xfrm>
          <a:prstGeom prst="roundRect">
            <a:avLst>
              <a:gd name="adj" fmla="val 5705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6" name="Text 11"/>
          <p:cNvSpPr/>
          <p:nvPr/>
        </p:nvSpPr>
        <p:spPr>
          <a:xfrm>
            <a:off x="7542014" y="5746313"/>
            <a:ext cx="31295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Эффективная Система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7542014" y="6236732"/>
            <a:ext cx="60677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Создание системы, где профессионалы — полноценные участники.</a:t>
            </a:r>
            <a:endParaRPr lang="en-US" sz="175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2237740" y="7064693"/>
            <a:ext cx="2341756" cy="1074348"/>
          </a:xfrm>
          <a:prstGeom prst="rect">
            <a:avLst/>
          </a:prstGeom>
          <a:solidFill>
            <a:srgbClr val="FFF8F0"/>
          </a:solidFill>
          <a:ln>
            <a:solidFill>
              <a:srgbClr val="FFF8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24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93031"/>
            <a:ext cx="670298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Преимущества для Студентов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93790" y="2300168"/>
            <a:ext cx="907256" cy="1360884"/>
          </a:xfrm>
          <a:prstGeom prst="roundRect">
            <a:avLst>
              <a:gd name="adj" fmla="val 360022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6" name="Text 2"/>
          <p:cNvSpPr/>
          <p:nvPr/>
        </p:nvSpPr>
        <p:spPr>
          <a:xfrm>
            <a:off x="1927860" y="25269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Быстрое Обучение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927860" y="3017401"/>
            <a:ext cx="642235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Сокращенные сроки получения профессии.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793790" y="3887867"/>
            <a:ext cx="907256" cy="1360884"/>
          </a:xfrm>
          <a:prstGeom prst="roundRect">
            <a:avLst>
              <a:gd name="adj" fmla="val 360022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0" name="Text 5"/>
          <p:cNvSpPr/>
          <p:nvPr/>
        </p:nvSpPr>
        <p:spPr>
          <a:xfrm>
            <a:off x="1927860" y="4114681"/>
            <a:ext cx="28850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Актуальные Навыки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927860" y="4605099"/>
            <a:ext cx="642235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Практика на современном оборудовании.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5475565"/>
            <a:ext cx="907256" cy="1360884"/>
          </a:xfrm>
          <a:prstGeom prst="roundRect">
            <a:avLst>
              <a:gd name="adj" fmla="val 360022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4" name="Text 8"/>
          <p:cNvSpPr/>
          <p:nvPr/>
        </p:nvSpPr>
        <p:spPr>
          <a:xfrm>
            <a:off x="1927860" y="5702379"/>
            <a:ext cx="373546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Гарантия Трудоустройства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927860" y="6192798"/>
            <a:ext cx="642235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Приоритет на предприятиях-партнерах.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124485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7350" y="555784"/>
            <a:ext cx="8607028" cy="505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Будущее Профессионального Образования</a:t>
            </a:r>
            <a:endParaRPr lang="en-US" sz="3150" dirty="0"/>
          </a:p>
        </p:txBody>
      </p:sp>
      <p:sp>
        <p:nvSpPr>
          <p:cNvPr id="3" name="Text 1"/>
          <p:cNvSpPr/>
          <p:nvPr/>
        </p:nvSpPr>
        <p:spPr>
          <a:xfrm>
            <a:off x="707350" y="1465183"/>
            <a:ext cx="13215699" cy="6467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«Профессионалитет» — это шаг к созданию по-настоящему эффективной системы, где образование и производство неразрывно связаны.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70" y="2470190"/>
            <a:ext cx="6519386" cy="2425422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043" y="2470190"/>
            <a:ext cx="6519386" cy="2425422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970" y="5057299"/>
            <a:ext cx="13200459" cy="24254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237740" y="7512820"/>
            <a:ext cx="2341756" cy="656320"/>
          </a:xfrm>
          <a:prstGeom prst="rect">
            <a:avLst/>
          </a:prstGeom>
          <a:solidFill>
            <a:srgbClr val="FFF8F0"/>
          </a:solidFill>
          <a:ln>
            <a:solidFill>
              <a:srgbClr val="FFF8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21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83983"/>
            <a:ext cx="1259252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«Болевые точки» образовательного процесса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4639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Без действующих профессионалов с производства невозможно подготовить специалиста, готового к работе с первого дня. Мы сталкиваемся с рядом проблем.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527346"/>
            <a:ext cx="4196358" cy="3318153"/>
          </a:xfrm>
          <a:prstGeom prst="roundRect">
            <a:avLst>
              <a:gd name="adj" fmla="val 2871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028224" y="376178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D2600F"/>
          </a:solidFill>
          <a:ln/>
        </p:spPr>
      </p:sp>
      <p:sp>
        <p:nvSpPr>
          <p:cNvPr id="7" name="Text 4"/>
          <p:cNvSpPr/>
          <p:nvPr/>
        </p:nvSpPr>
        <p:spPr>
          <a:xfrm>
            <a:off x="1028224" y="46690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Взаимодействие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28224" y="5159454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Слабое взаимодействие между предприятиями и образовательными организациями.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216962" y="3527346"/>
            <a:ext cx="4196358" cy="3318153"/>
          </a:xfrm>
          <a:prstGeom prst="roundRect">
            <a:avLst>
              <a:gd name="adj" fmla="val 2871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451396" y="376178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D2600F"/>
          </a:solidFill>
          <a:ln/>
        </p:spPr>
      </p:sp>
      <p:sp>
        <p:nvSpPr>
          <p:cNvPr id="12" name="Text 8"/>
          <p:cNvSpPr/>
          <p:nvPr/>
        </p:nvSpPr>
        <p:spPr>
          <a:xfrm>
            <a:off x="5451396" y="46690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Кадры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5451396" y="5159454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Недостаток притока профессионалов с производства в учебный процесс.</a:t>
            </a:r>
            <a:endParaRPr lang="en-US" sz="1750" dirty="0"/>
          </a:p>
        </p:txBody>
      </p:sp>
      <p:sp>
        <p:nvSpPr>
          <p:cNvPr id="14" name="Shape 10"/>
          <p:cNvSpPr/>
          <p:nvPr/>
        </p:nvSpPr>
        <p:spPr>
          <a:xfrm>
            <a:off x="9640133" y="3527346"/>
            <a:ext cx="4196358" cy="3318153"/>
          </a:xfrm>
          <a:prstGeom prst="roundRect">
            <a:avLst>
              <a:gd name="adj" fmla="val 2871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9874568" y="376178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D2600F"/>
          </a:solidFill>
          <a:ln/>
        </p:spPr>
      </p:sp>
      <p:sp>
        <p:nvSpPr>
          <p:cNvPr id="17" name="Text 12"/>
          <p:cNvSpPr/>
          <p:nvPr/>
        </p:nvSpPr>
        <p:spPr>
          <a:xfrm>
            <a:off x="9874568" y="46690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Готовность</a:t>
            </a:r>
            <a:endParaRPr lang="en-US" sz="2200" dirty="0"/>
          </a:p>
        </p:txBody>
      </p:sp>
      <p:sp>
        <p:nvSpPr>
          <p:cNvPr id="18" name="Text 13"/>
          <p:cNvSpPr/>
          <p:nvPr/>
        </p:nvSpPr>
        <p:spPr>
          <a:xfrm>
            <a:off x="9874568" y="5159454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Выпускники не всегда готовы к реальным условиям современного производства.</a:t>
            </a:r>
            <a:endParaRPr lang="en-US" sz="175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2237740" y="6845499"/>
            <a:ext cx="2341756" cy="1293542"/>
          </a:xfrm>
          <a:prstGeom prst="rect">
            <a:avLst/>
          </a:prstGeom>
          <a:solidFill>
            <a:srgbClr val="FFF8F0"/>
          </a:solidFill>
          <a:ln>
            <a:solidFill>
              <a:srgbClr val="FFF8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9487" y="518160"/>
            <a:ext cx="11976854" cy="588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Проблема 1: Организация и прохождение практики</a:t>
            </a:r>
            <a:endParaRPr lang="en-US" sz="3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87" y="1601629"/>
            <a:ext cx="6425922" cy="6425922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552611" y="1701701"/>
            <a:ext cx="94178" cy="94178"/>
          </a:xfrm>
          <a:prstGeom prst="roundRect">
            <a:avLst>
              <a:gd name="adj" fmla="val 485464"/>
            </a:avLst>
          </a:prstGeom>
          <a:solidFill>
            <a:srgbClr val="D2600F"/>
          </a:solidFill>
          <a:ln/>
        </p:spPr>
      </p:sp>
      <p:sp>
        <p:nvSpPr>
          <p:cNvPr id="5" name="Text 2"/>
          <p:cNvSpPr/>
          <p:nvPr/>
        </p:nvSpPr>
        <p:spPr>
          <a:xfrm>
            <a:off x="7835146" y="1601629"/>
            <a:ext cx="2423160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Формальный</a:t>
            </a:r>
            <a:r>
              <a:rPr lang="en-US" sz="1850" b="1" dirty="0">
                <a:solidFill>
                  <a:srgbClr val="2B2E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1850" dirty="0">
                <a:solidFill>
                  <a:srgbClr val="2B2E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подход</a:t>
            </a:r>
            <a:endParaRPr lang="en-US" sz="18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3"/>
          <p:cNvSpPr/>
          <p:nvPr/>
        </p:nvSpPr>
        <p:spPr>
          <a:xfrm>
            <a:off x="7835146" y="2084308"/>
            <a:ext cx="6143387" cy="602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Студентов используют как бесплатную рабочую силу для неквалифицированного труда, без реального опыта.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7552611" y="3164145"/>
            <a:ext cx="94178" cy="94178"/>
          </a:xfrm>
          <a:prstGeom prst="roundRect">
            <a:avLst>
              <a:gd name="adj" fmla="val 485464"/>
            </a:avLst>
          </a:prstGeom>
          <a:solidFill>
            <a:srgbClr val="D2600F"/>
          </a:solidFill>
          <a:ln/>
        </p:spPr>
      </p:sp>
      <p:sp>
        <p:nvSpPr>
          <p:cNvPr id="8" name="Text 5"/>
          <p:cNvSpPr/>
          <p:nvPr/>
        </p:nvSpPr>
        <p:spPr>
          <a:xfrm>
            <a:off x="7835146" y="3064073"/>
            <a:ext cx="3237071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Отсутствие наставничества</a:t>
            </a:r>
            <a:endParaRPr lang="en-US" sz="18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6"/>
          <p:cNvSpPr/>
          <p:nvPr/>
        </p:nvSpPr>
        <p:spPr>
          <a:xfrm>
            <a:off x="7835146" y="3546753"/>
            <a:ext cx="6143387" cy="602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Нет обученных и мотивированных наставников, студенты предоставлены сами себе.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552611" y="4626590"/>
            <a:ext cx="94178" cy="94178"/>
          </a:xfrm>
          <a:prstGeom prst="roundRect">
            <a:avLst>
              <a:gd name="adj" fmla="val 485464"/>
            </a:avLst>
          </a:prstGeom>
          <a:solidFill>
            <a:srgbClr val="D2600F"/>
          </a:solidFill>
          <a:ln/>
        </p:spPr>
      </p:sp>
      <p:sp>
        <p:nvSpPr>
          <p:cNvPr id="11" name="Text 8"/>
          <p:cNvSpPr/>
          <p:nvPr/>
        </p:nvSpPr>
        <p:spPr>
          <a:xfrm>
            <a:off x="7924355" y="4520267"/>
            <a:ext cx="2862382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Разрыв в коммуникации</a:t>
            </a:r>
            <a:endParaRPr lang="en-US" sz="18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 9"/>
          <p:cNvSpPr/>
          <p:nvPr/>
        </p:nvSpPr>
        <p:spPr>
          <a:xfrm>
            <a:off x="7835145" y="5081587"/>
            <a:ext cx="6143387" cy="602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Мастер колледжа не общается с наставником предприятия, нет контроля за задачами студента.</a:t>
            </a:r>
            <a:endParaRPr lang="en-US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2237740" y="6845499"/>
            <a:ext cx="2341756" cy="1293542"/>
          </a:xfrm>
          <a:prstGeom prst="rect">
            <a:avLst/>
          </a:prstGeom>
          <a:solidFill>
            <a:srgbClr val="FFF8F0"/>
          </a:solidFill>
          <a:ln>
            <a:solidFill>
              <a:srgbClr val="FFF8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9172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Проблема 2: Правовые и финансовые барьеры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149441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49710" y="3149441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D2600F"/>
          </a:solidFill>
          <a:ln/>
        </p:spPr>
      </p:sp>
      <p:sp>
        <p:nvSpPr>
          <p:cNvPr id="6" name="Text 3"/>
          <p:cNvSpPr/>
          <p:nvPr/>
        </p:nvSpPr>
        <p:spPr>
          <a:xfrm>
            <a:off x="6628924" y="3406735"/>
            <a:ext cx="35478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Ответственность и риски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628924" y="3897154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Кто несет ответственность за студента на производстве (травмы, порча оборудования)?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80190" y="5107067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249710" y="5107067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D2600F"/>
          </a:solidFill>
          <a:ln/>
        </p:spPr>
      </p:sp>
      <p:sp>
        <p:nvSpPr>
          <p:cNvPr id="10" name="Text 7"/>
          <p:cNvSpPr/>
          <p:nvPr/>
        </p:nvSpPr>
        <p:spPr>
          <a:xfrm>
            <a:off x="6628924" y="5364361"/>
            <a:ext cx="60890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Вопросы интеллектуальной собственности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6628924" y="5854779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Кому принадлежат права на результаты студенческих проектов, имеющих коммерческую ценность?</a:t>
            </a:r>
            <a:endParaRPr lang="en-US" sz="175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237740" y="7064693"/>
            <a:ext cx="2341756" cy="1074348"/>
          </a:xfrm>
          <a:prstGeom prst="rect">
            <a:avLst/>
          </a:prstGeom>
          <a:solidFill>
            <a:srgbClr val="FFF8F0"/>
          </a:solidFill>
          <a:ln>
            <a:solidFill>
              <a:srgbClr val="FFF8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ручной ввод 13"/>
          <p:cNvSpPr/>
          <p:nvPr/>
        </p:nvSpPr>
        <p:spPr>
          <a:xfrm rot="20191335">
            <a:off x="189570" y="3235443"/>
            <a:ext cx="2430756" cy="696914"/>
          </a:xfrm>
          <a:prstGeom prst="flowChartManualInput">
            <a:avLst/>
          </a:prstGeom>
          <a:solidFill>
            <a:srgbClr val="FDEDD3"/>
          </a:solidFill>
          <a:ln>
            <a:solidFill>
              <a:srgbClr val="FDED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9487" y="518160"/>
            <a:ext cx="10938272" cy="588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Проблема 3: Несовпадение целей и мотивации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1271826" y="1601629"/>
            <a:ext cx="3879532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Краткосрочные vs. Долгосрочные</a:t>
            </a:r>
            <a:endParaRPr lang="en-US" sz="18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2"/>
          <p:cNvSpPr/>
          <p:nvPr/>
        </p:nvSpPr>
        <p:spPr>
          <a:xfrm>
            <a:off x="1271826" y="2084308"/>
            <a:ext cx="5813584" cy="602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Колледж нацелен на долгосрочную подготовку, предприятию нужен «сиюминутный» результат.</a:t>
            </a:r>
            <a:endParaRPr lang="en-US" sz="1450" dirty="0"/>
          </a:p>
        </p:txBody>
      </p:sp>
      <p:sp>
        <p:nvSpPr>
          <p:cNvPr id="7" name="Text 3"/>
          <p:cNvSpPr/>
          <p:nvPr/>
        </p:nvSpPr>
        <p:spPr>
          <a:xfrm>
            <a:off x="1271826" y="3064073"/>
            <a:ext cx="3470910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Отсутствие взаимной выгоды</a:t>
            </a:r>
            <a:endParaRPr lang="en-US" sz="18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4"/>
          <p:cNvSpPr/>
          <p:nvPr/>
        </p:nvSpPr>
        <p:spPr>
          <a:xfrm>
            <a:off x="1271826" y="3546753"/>
            <a:ext cx="5813584" cy="602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Предприятие не видит отдачи от практикантов, колледж не получает обратной связи.</a:t>
            </a:r>
            <a:endParaRPr lang="en-US" sz="1450" dirty="0"/>
          </a:p>
        </p:txBody>
      </p:sp>
      <p:sp>
        <p:nvSpPr>
          <p:cNvPr id="10" name="Text 5"/>
          <p:cNvSpPr/>
          <p:nvPr/>
        </p:nvSpPr>
        <p:spPr>
          <a:xfrm>
            <a:off x="1271826" y="4526518"/>
            <a:ext cx="3599497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Низкий статус наставничества</a:t>
            </a:r>
            <a:endParaRPr lang="en-US" sz="18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 6"/>
          <p:cNvSpPr/>
          <p:nvPr/>
        </p:nvSpPr>
        <p:spPr>
          <a:xfrm>
            <a:off x="1271826" y="5009198"/>
            <a:ext cx="5813584" cy="602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Работа со студентами не престижна, не оплачивается, не учитывается в карьерном росте.</a:t>
            </a:r>
            <a:endParaRPr lang="en-US" sz="1450" dirty="0"/>
          </a:p>
        </p:txBody>
      </p:sp>
      <p:sp>
        <p:nvSpPr>
          <p:cNvPr id="13" name="Shape 3"/>
          <p:cNvSpPr/>
          <p:nvPr/>
        </p:nvSpPr>
        <p:spPr>
          <a:xfrm>
            <a:off x="489882" y="2034660"/>
            <a:ext cx="548341" cy="528577"/>
          </a:xfrm>
          <a:prstGeom prst="roundRect">
            <a:avLst>
              <a:gd name="adj" fmla="val 13436980"/>
            </a:avLst>
          </a:prstGeom>
          <a:solidFill>
            <a:srgbClr val="D2600F"/>
          </a:solidFill>
          <a:ln/>
        </p:spPr>
      </p:sp>
      <p:sp>
        <p:nvSpPr>
          <p:cNvPr id="14" name="Shape 3"/>
          <p:cNvSpPr/>
          <p:nvPr/>
        </p:nvSpPr>
        <p:spPr>
          <a:xfrm>
            <a:off x="489884" y="3358396"/>
            <a:ext cx="548341" cy="528577"/>
          </a:xfrm>
          <a:prstGeom prst="roundRect">
            <a:avLst>
              <a:gd name="adj" fmla="val 13436980"/>
            </a:avLst>
          </a:prstGeom>
          <a:solidFill>
            <a:srgbClr val="D2600F"/>
          </a:solidFill>
          <a:ln/>
        </p:spPr>
      </p:sp>
      <p:sp>
        <p:nvSpPr>
          <p:cNvPr id="15" name="Shape 3"/>
          <p:cNvSpPr/>
          <p:nvPr/>
        </p:nvSpPr>
        <p:spPr>
          <a:xfrm>
            <a:off x="489883" y="4814590"/>
            <a:ext cx="548341" cy="528577"/>
          </a:xfrm>
          <a:prstGeom prst="roundRect">
            <a:avLst>
              <a:gd name="adj" fmla="val 13436980"/>
            </a:avLst>
          </a:prstGeom>
          <a:solidFill>
            <a:srgbClr val="D2600F"/>
          </a:solidFill>
          <a:ln/>
        </p:spPr>
      </p:sp>
      <p:sp>
        <p:nvSpPr>
          <p:cNvPr id="17" name="Прямоугольник 16"/>
          <p:cNvSpPr/>
          <p:nvPr/>
        </p:nvSpPr>
        <p:spPr>
          <a:xfrm>
            <a:off x="12237740" y="7064693"/>
            <a:ext cx="2341756" cy="1074348"/>
          </a:xfrm>
          <a:prstGeom prst="rect">
            <a:avLst/>
          </a:prstGeom>
          <a:solidFill>
            <a:srgbClr val="FFF8F0"/>
          </a:solidFill>
          <a:ln>
            <a:solidFill>
              <a:srgbClr val="FFF8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611" y="1601629"/>
            <a:ext cx="6425922" cy="6425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165402"/>
            <a:ext cx="123941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Проблема 4: Материально-техническая база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214342"/>
            <a:ext cx="6407944" cy="1685092"/>
          </a:xfrm>
          <a:prstGeom prst="roundRect">
            <a:avLst>
              <a:gd name="adj" fmla="val 32306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5448776"/>
            <a:ext cx="465974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Оборудование «вчерашнего дня»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5939195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Колледжи обучают на устаревших станках, предприятия используют цифровые линии.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428548" y="5214342"/>
            <a:ext cx="6408063" cy="1685092"/>
          </a:xfrm>
          <a:prstGeom prst="roundRect">
            <a:avLst>
              <a:gd name="adj" fmla="val 32306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662982" y="5448776"/>
            <a:ext cx="30911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Доступ к технологиям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662982" y="5939195"/>
            <a:ext cx="59391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Предприятие не предоставляет студентам доступ к дорогостоящему оборудованию из-за рисков.</a:t>
            </a:r>
            <a:endParaRPr lang="en-US" sz="175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237740" y="7064693"/>
            <a:ext cx="2341756" cy="1074348"/>
          </a:xfrm>
          <a:prstGeom prst="rect">
            <a:avLst/>
          </a:prstGeom>
          <a:solidFill>
            <a:srgbClr val="FFF8F0"/>
          </a:solidFill>
          <a:ln>
            <a:solidFill>
              <a:srgbClr val="FFF8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5453" y="601385"/>
            <a:ext cx="5671899" cy="683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Итог: Порочный круг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765453" y="1722358"/>
            <a:ext cx="13099494" cy="349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Эти проблемы создают порочный круг, снижая качество подготовки и взаимодействие.</a:t>
            </a:r>
            <a:endParaRPr lang="en-US" sz="17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41" y="2318266"/>
            <a:ext cx="12522518" cy="490918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353688" y="2559023"/>
            <a:ext cx="2292373" cy="1105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3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Предприятие не получает кадров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10984111" y="2559023"/>
            <a:ext cx="2292374" cy="1105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Сокращает взаимодействие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10984111" y="5881326"/>
            <a:ext cx="2292374" cy="1105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Колледж лишается обратной связи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1353688" y="5881326"/>
            <a:ext cx="2292373" cy="1105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3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Качество подготовки падает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765453" y="7473434"/>
            <a:ext cx="13099494" cy="349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Задача «Профессионалитета» — разорвать этот круг, создав механизмы для настоящего партнерства.</a:t>
            </a:r>
            <a:endParaRPr lang="en-US" sz="17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237740" y="7064693"/>
            <a:ext cx="2341756" cy="1074348"/>
          </a:xfrm>
          <a:prstGeom prst="rect">
            <a:avLst/>
          </a:prstGeom>
          <a:solidFill>
            <a:srgbClr val="FFF8F0"/>
          </a:solidFill>
          <a:ln>
            <a:solidFill>
              <a:srgbClr val="FFF8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34132"/>
            <a:ext cx="637055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Ключевые Цели Программы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93790" y="4781431"/>
            <a:ext cx="4196358" cy="2749153"/>
          </a:xfrm>
          <a:prstGeom prst="roundRect">
            <a:avLst>
              <a:gd name="adj" fmla="val 5322"/>
            </a:avLst>
          </a:prstGeom>
          <a:solidFill>
            <a:srgbClr val="FFF8F0"/>
          </a:solidFill>
          <a:ln/>
        </p:spPr>
      </p:sp>
      <p:sp>
        <p:nvSpPr>
          <p:cNvPr id="5" name="Shape 2"/>
          <p:cNvSpPr/>
          <p:nvPr/>
        </p:nvSpPr>
        <p:spPr>
          <a:xfrm>
            <a:off x="793790" y="4750951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D2600F"/>
          </a:solidFill>
          <a:ln/>
        </p:spPr>
      </p:sp>
      <p:sp>
        <p:nvSpPr>
          <p:cNvPr id="6" name="Shape 3"/>
          <p:cNvSpPr/>
          <p:nvPr/>
        </p:nvSpPr>
        <p:spPr>
          <a:xfrm>
            <a:off x="2551688" y="444126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D2600F"/>
          </a:solidFill>
          <a:ln/>
        </p:spPr>
      </p:sp>
      <p:sp>
        <p:nvSpPr>
          <p:cNvPr id="7" name="Text 4"/>
          <p:cNvSpPr/>
          <p:nvPr/>
        </p:nvSpPr>
        <p:spPr>
          <a:xfrm>
            <a:off x="2755761" y="461141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1051084" y="5348407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Сокращение Сроков Обучения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6193155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2-3 года вместо традиционных 3-4 лет.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5216962" y="4781431"/>
            <a:ext cx="4196358" cy="2749153"/>
          </a:xfrm>
          <a:prstGeom prst="roundRect">
            <a:avLst>
              <a:gd name="adj" fmla="val 5322"/>
            </a:avLst>
          </a:prstGeom>
          <a:solidFill>
            <a:srgbClr val="FFF8F0"/>
          </a:solidFill>
          <a:ln/>
        </p:spPr>
      </p:sp>
      <p:sp>
        <p:nvSpPr>
          <p:cNvPr id="11" name="Shape 8"/>
          <p:cNvSpPr/>
          <p:nvPr/>
        </p:nvSpPr>
        <p:spPr>
          <a:xfrm>
            <a:off x="5216962" y="4750951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D2600F"/>
          </a:solidFill>
          <a:ln/>
        </p:spPr>
      </p:sp>
      <p:sp>
        <p:nvSpPr>
          <p:cNvPr id="12" name="Shape 9"/>
          <p:cNvSpPr/>
          <p:nvPr/>
        </p:nvSpPr>
        <p:spPr>
          <a:xfrm>
            <a:off x="6974860" y="444126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D2600F"/>
          </a:solidFill>
          <a:ln/>
        </p:spPr>
      </p:sp>
      <p:sp>
        <p:nvSpPr>
          <p:cNvPr id="13" name="Text 10"/>
          <p:cNvSpPr/>
          <p:nvPr/>
        </p:nvSpPr>
        <p:spPr>
          <a:xfrm>
            <a:off x="7178933" y="461141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5474256" y="5348407"/>
            <a:ext cx="3681770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Повышение Практической Ориентированности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5474256" y="6547485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До 60% учебного времени отводится на практику.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9640133" y="4781431"/>
            <a:ext cx="4196358" cy="2749153"/>
          </a:xfrm>
          <a:prstGeom prst="roundRect">
            <a:avLst>
              <a:gd name="adj" fmla="val 5322"/>
            </a:avLst>
          </a:prstGeom>
          <a:solidFill>
            <a:srgbClr val="FFF8F0"/>
          </a:solidFill>
          <a:ln/>
        </p:spPr>
      </p:sp>
      <p:sp>
        <p:nvSpPr>
          <p:cNvPr id="17" name="Shape 14"/>
          <p:cNvSpPr/>
          <p:nvPr/>
        </p:nvSpPr>
        <p:spPr>
          <a:xfrm>
            <a:off x="9640133" y="4750951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D2600F"/>
          </a:solidFill>
          <a:ln/>
        </p:spPr>
      </p:sp>
      <p:sp>
        <p:nvSpPr>
          <p:cNvPr id="18" name="Shape 15"/>
          <p:cNvSpPr/>
          <p:nvPr/>
        </p:nvSpPr>
        <p:spPr>
          <a:xfrm>
            <a:off x="11398032" y="444126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D2600F"/>
          </a:solidFill>
          <a:ln/>
        </p:spPr>
      </p:sp>
      <p:sp>
        <p:nvSpPr>
          <p:cNvPr id="19" name="Text 16"/>
          <p:cNvSpPr/>
          <p:nvPr/>
        </p:nvSpPr>
        <p:spPr>
          <a:xfrm>
            <a:off x="11602105" y="461141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100" dirty="0"/>
          </a:p>
        </p:txBody>
      </p:sp>
      <p:sp>
        <p:nvSpPr>
          <p:cNvPr id="20" name="Text 17"/>
          <p:cNvSpPr/>
          <p:nvPr/>
        </p:nvSpPr>
        <p:spPr>
          <a:xfrm>
            <a:off x="9897427" y="5348407"/>
            <a:ext cx="28917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Устранение Разрыва</a:t>
            </a:r>
            <a:endParaRPr lang="en-US" sz="2200" dirty="0"/>
          </a:p>
        </p:txBody>
      </p:sp>
      <p:sp>
        <p:nvSpPr>
          <p:cNvPr id="21" name="Text 18"/>
          <p:cNvSpPr/>
          <p:nvPr/>
        </p:nvSpPr>
        <p:spPr>
          <a:xfrm>
            <a:off x="9897427" y="5838825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Выпускник готов к работе без длительной адаптации.</a:t>
            </a:r>
            <a:endParaRPr lang="en-US" sz="175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2237740" y="7064693"/>
            <a:ext cx="2341756" cy="1074348"/>
          </a:xfrm>
          <a:prstGeom prst="rect">
            <a:avLst/>
          </a:prstGeom>
          <a:solidFill>
            <a:srgbClr val="FFF8F0"/>
          </a:solidFill>
          <a:ln>
            <a:solidFill>
              <a:srgbClr val="FFF8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6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6997" y="675442"/>
            <a:ext cx="7210544" cy="526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ru-RU" sz="3300" dirty="0" smtClean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Решение</a:t>
            </a:r>
            <a:r>
              <a:rPr lang="en-US" sz="3300" dirty="0" smtClean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: </a:t>
            </a:r>
            <a:r>
              <a:rPr lang="en-US" sz="33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Организация Практики</a:t>
            </a:r>
            <a:endParaRPr lang="en-US" sz="3300" dirty="0"/>
          </a:p>
        </p:txBody>
      </p:sp>
      <p:sp>
        <p:nvSpPr>
          <p:cNvPr id="4" name="Shape 1"/>
          <p:cNvSpPr/>
          <p:nvPr/>
        </p:nvSpPr>
        <p:spPr>
          <a:xfrm>
            <a:off x="736997" y="1517571"/>
            <a:ext cx="3729752" cy="3418403"/>
          </a:xfrm>
          <a:prstGeom prst="roundRect">
            <a:avLst>
              <a:gd name="adj" fmla="val 2587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955119" y="1735693"/>
            <a:ext cx="631627" cy="631627"/>
          </a:xfrm>
          <a:prstGeom prst="roundRect">
            <a:avLst>
              <a:gd name="adj" fmla="val 14475451"/>
            </a:avLst>
          </a:prstGeom>
          <a:solidFill>
            <a:srgbClr val="D2600F"/>
          </a:solidFill>
          <a:ln/>
        </p:spPr>
      </p:sp>
      <p:sp>
        <p:nvSpPr>
          <p:cNvPr id="7" name="Text 3"/>
          <p:cNvSpPr/>
          <p:nvPr/>
        </p:nvSpPr>
        <p:spPr>
          <a:xfrm>
            <a:off x="955119" y="2577822"/>
            <a:ext cx="2632234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Модель Кластера</a:t>
            </a:r>
            <a:endParaRPr lang="en-US" sz="2050" dirty="0"/>
          </a:p>
        </p:txBody>
      </p:sp>
      <p:sp>
        <p:nvSpPr>
          <p:cNvPr id="8" name="Text 4"/>
          <p:cNvSpPr/>
          <p:nvPr/>
        </p:nvSpPr>
        <p:spPr>
          <a:xfrm>
            <a:off x="955119" y="3033117"/>
            <a:ext cx="3293507" cy="1684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Колледж и предприятие создают единую структуру, где практика — часть учебного плана на территории предприятия.</a:t>
            </a:r>
            <a:endParaRPr lang="en-US" sz="1650" dirty="0"/>
          </a:p>
        </p:txBody>
      </p:sp>
      <p:sp>
        <p:nvSpPr>
          <p:cNvPr id="9" name="Shape 5"/>
          <p:cNvSpPr/>
          <p:nvPr/>
        </p:nvSpPr>
        <p:spPr>
          <a:xfrm>
            <a:off x="4677251" y="1517571"/>
            <a:ext cx="3729752" cy="3418403"/>
          </a:xfrm>
          <a:prstGeom prst="roundRect">
            <a:avLst>
              <a:gd name="adj" fmla="val 2587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4895374" y="1735693"/>
            <a:ext cx="631627" cy="631627"/>
          </a:xfrm>
          <a:prstGeom prst="roundRect">
            <a:avLst>
              <a:gd name="adj" fmla="val 14475451"/>
            </a:avLst>
          </a:prstGeom>
          <a:solidFill>
            <a:srgbClr val="D2600F"/>
          </a:solidFill>
          <a:ln/>
        </p:spPr>
      </p:sp>
      <p:sp>
        <p:nvSpPr>
          <p:cNvPr id="12" name="Text 7"/>
          <p:cNvSpPr/>
          <p:nvPr/>
        </p:nvSpPr>
        <p:spPr>
          <a:xfrm>
            <a:off x="4895374" y="2577822"/>
            <a:ext cx="3293507" cy="657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Закрепленные Наставники</a:t>
            </a:r>
            <a:endParaRPr lang="en-US" sz="2050" dirty="0"/>
          </a:p>
        </p:txBody>
      </p:sp>
      <p:sp>
        <p:nvSpPr>
          <p:cNvPr id="13" name="Text 8"/>
          <p:cNvSpPr/>
          <p:nvPr/>
        </p:nvSpPr>
        <p:spPr>
          <a:xfrm>
            <a:off x="4895374" y="3362087"/>
            <a:ext cx="3293507" cy="1010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Специалисты предприятия становятся наставниками, их труд оплачивается.</a:t>
            </a:r>
            <a:endParaRPr lang="en-US" sz="1650" dirty="0"/>
          </a:p>
        </p:txBody>
      </p:sp>
      <p:sp>
        <p:nvSpPr>
          <p:cNvPr id="14" name="Shape 9"/>
          <p:cNvSpPr/>
          <p:nvPr/>
        </p:nvSpPr>
        <p:spPr>
          <a:xfrm>
            <a:off x="736997" y="5146477"/>
            <a:ext cx="7670006" cy="2407563"/>
          </a:xfrm>
          <a:prstGeom prst="roundRect">
            <a:avLst>
              <a:gd name="adj" fmla="val 3674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955119" y="5364599"/>
            <a:ext cx="631627" cy="631627"/>
          </a:xfrm>
          <a:prstGeom prst="roundRect">
            <a:avLst>
              <a:gd name="adj" fmla="val 14475451"/>
            </a:avLst>
          </a:prstGeom>
          <a:solidFill>
            <a:srgbClr val="D2600F"/>
          </a:solidFill>
          <a:ln/>
        </p:spPr>
      </p:sp>
      <p:sp>
        <p:nvSpPr>
          <p:cNvPr id="17" name="Text 11"/>
          <p:cNvSpPr/>
          <p:nvPr/>
        </p:nvSpPr>
        <p:spPr>
          <a:xfrm>
            <a:off x="955119" y="6206728"/>
            <a:ext cx="308764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Индивидуальный План</a:t>
            </a:r>
            <a:endParaRPr lang="en-US" sz="2050" dirty="0"/>
          </a:p>
        </p:txBody>
      </p:sp>
      <p:sp>
        <p:nvSpPr>
          <p:cNvPr id="18" name="Text 12"/>
          <p:cNvSpPr/>
          <p:nvPr/>
        </p:nvSpPr>
        <p:spPr>
          <a:xfrm>
            <a:off x="955119" y="6662023"/>
            <a:ext cx="7233761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Для каждого студента составляется конкретный план-график практики.</a:t>
            </a:r>
            <a:endParaRPr lang="en-US" sz="1650" dirty="0"/>
          </a:p>
        </p:txBody>
      </p:sp>
    </p:spTree>
    <p:extLst>
      <p:ext uri="{BB962C8B-B14F-4D97-AF65-F5344CB8AC3E}">
        <p14:creationId xmlns:p14="http://schemas.microsoft.com/office/powerpoint/2010/main" val="358186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615</Words>
  <Application>Microsoft Office PowerPoint</Application>
  <PresentationFormat>Произвольный</PresentationFormat>
  <Paragraphs>113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Calibri</vt:lpstr>
      <vt:lpstr>Open Sans</vt:lpstr>
      <vt:lpstr>Bitter Medium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Пользователь</cp:lastModifiedBy>
  <cp:revision>6</cp:revision>
  <dcterms:created xsi:type="dcterms:W3CDTF">2025-11-24T09:38:44Z</dcterms:created>
  <dcterms:modified xsi:type="dcterms:W3CDTF">2025-11-24T10:14:47Z</dcterms:modified>
</cp:coreProperties>
</file>