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61" r:id="rId3"/>
    <p:sldId id="262" r:id="rId4"/>
    <p:sldId id="284" r:id="rId5"/>
    <p:sldId id="287" r:id="rId6"/>
    <p:sldId id="288" r:id="rId7"/>
    <p:sldId id="292" r:id="rId8"/>
    <p:sldId id="281" r:id="rId9"/>
    <p:sldId id="289" r:id="rId10"/>
    <p:sldId id="290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 autoAdjust="0"/>
    <p:restoredTop sz="94844"/>
  </p:normalViewPr>
  <p:slideViewPr>
    <p:cSldViewPr snapToGrid="0">
      <p:cViewPr varScale="1">
        <p:scale>
          <a:sx n="68" d="100"/>
          <a:sy n="68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5C4C8-A63D-264F-9829-4AB04F73FFDC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492F-8428-3A45-A56A-FB9889895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0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9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1444299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100" y="6407949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33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719EAE-AAAC-411D-B71C-6CBA52F2E12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100" y="6407949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9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87DB0E-B1A9-4AC2-93D4-65E468640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701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ПРОФЕССИОНАЛЬНОЕ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ОБРАЗОВАТЕЛЬНОЕ УЧРЕЖДЕНИЕ САМАРСКОЙ ОБЛАСТИ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«КОЛЛЕДЖ ГУМАНИТАРНЫХ И СОЦИАЛЬНО-ПЕДАГОГИЧЕСКИХ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ДИСЦИПЛИН ИМЕНИ СВЯТИТЕЛЯ АЛЕКСИЯ, МИТРОПОЛИТА МОСКОВСКОГО»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6352" y="2237402"/>
            <a:ext cx="10829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«Опыт внедрения профессиональной составляющей в программы учебного предмета «Математика» для педагогических специальностей»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7409" y="464158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Широкова Татьяна Анатольевна 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математики,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СО «Гуманитарный колледж» </a:t>
            </a:r>
          </a:p>
        </p:txBody>
      </p:sp>
    </p:spTree>
    <p:extLst>
      <p:ext uri="{BB962C8B-B14F-4D97-AF65-F5344CB8AC3E}">
        <p14:creationId xmlns:p14="http://schemas.microsoft.com/office/powerpoint/2010/main" xmlns="" val="296753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49451" y="88120"/>
            <a:ext cx="12641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ПРОФЕССИОНАЛЬНОЕ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ОБРАЗОВАТЕЛЬНОЕ УЧРЕЖДЕНИЕ САМАРСКОЙ ОБЛАСТИ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«КОЛЛЕДЖ ГУМАНИТАРНЫХ И СОЦИАЛЬНО-ПЕДАГОГИЧЕСКИХ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ДИСЦИПЛИН ИМЕНИ СВЯТИТЕЛЯ АЛЕКСИЯ, МИТРОПОЛИТА МОСКОВСКОГО»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36807" y="4300237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Широкова Татьяна Анатольевна 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математики,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СО «Гуманитарный колледж»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1825" y="2047741"/>
            <a:ext cx="10006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«Опыт внедрения профессиональной составляющей в программы учебного предмета «Математика» для педагогических специальностей»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39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0483" y="277095"/>
            <a:ext cx="12021519" cy="65809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86369" y="580376"/>
            <a:ext cx="1124325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иды работы по реализации профессиональной направленности при обучении математики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рабочей программы учебного предмета ОУП.04 Математика с учётом профиля специальности и особенностей образовательной программы.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в образовательный процесс практических заданий с профессиональной направленностью.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профессионально-ориентированных индивидуальных проектов в течение года с последующей защитой.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бинарных уроков, позволяющих формировать умения и знания одновременно по математике и другим общеобразовательным и общепрофессиональным  дисциплинам.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3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719" y="1228399"/>
            <a:ext cx="112385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ситуация, описываемая в задании, должна быть обучающимся понятна;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содержании задания должны быть преимущественно знакомые термины, а новые обязательно расшифрованы;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обязательное условие – задания должны соответствовать программе курса математики образовательного учреждения системы среднего профессионального образования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9227" y="326800"/>
            <a:ext cx="849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к выбору задани</a:t>
            </a:r>
            <a:r>
              <a:rPr lang="ru-RU" sz="3200" b="1" dirty="0" smtClean="0"/>
              <a:t>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55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573621D-FB7E-AA48-BF94-F3B00F603FFF}"/>
              </a:ext>
            </a:extLst>
          </p:cNvPr>
          <p:cNvSpPr/>
          <p:nvPr/>
        </p:nvSpPr>
        <p:spPr>
          <a:xfrm>
            <a:off x="661261" y="167427"/>
            <a:ext cx="110554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за час проверял 40 тетрадей. Применив, калькулятор, он стал проверять на 10 тетрадей в час больше. На сколько процентов повысилась производительность его труда?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классе учатся 24 человека, на кружки ходят 22 человека. Сколько процентов учащихся ходят на кружки?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4 классе учатся 25 человек. Из них19 человек сделали прививку от гриппа. Какой процент учащихся привился?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книге 500 страниц. Девочка прочитала 35% книги. Сколько страниц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осталось прочитать девочке?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стадиона 1000м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Дети убрали мусор с 600м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Какая часть стадиона (в процентах) осталась не убрана?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Железнодорожный билет для взрослого стоит 720 рублей. Стоимость билета для школьника составляет 50% от стоимости билета для взрослого. Группа состоит из 15 школьников и 2 взрослых. Сколько рублей стоят билеты на всю группу?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22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475130"/>
          <a:ext cx="8128000" cy="5405848"/>
        </p:xfrm>
        <a:graphic>
          <a:graphicData uri="http://schemas.openxmlformats.org/drawingml/2006/table">
            <a:tbl>
              <a:tblPr/>
              <a:tblGrid>
                <a:gridCol w="4064000"/>
                <a:gridCol w="4064000"/>
              </a:tblGrid>
              <a:tr h="5405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194" y="0"/>
            <a:ext cx="4343377" cy="6175732"/>
          </a:xfrm>
          <a:prstGeom prst="rect">
            <a:avLst/>
          </a:prstGeom>
          <a:noFill/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894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71979" y="721210"/>
          <a:ext cx="5649595" cy="4021176"/>
        </p:xfrm>
        <a:graphic>
          <a:graphicData uri="http://schemas.openxmlformats.org/drawingml/2006/table">
            <a:tbl>
              <a:tblPr/>
              <a:tblGrid>
                <a:gridCol w="2139315"/>
                <a:gridCol w="809625"/>
                <a:gridCol w="1800225"/>
                <a:gridCol w="900430"/>
              </a:tblGrid>
              <a:tr h="3350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ВАРИАНТ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3831" y="1468192"/>
            <a:ext cx="790575" cy="209550"/>
          </a:xfrm>
          <a:prstGeom prst="rect">
            <a:avLst/>
          </a:prstGeom>
          <a:noFill/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0367" y="1455312"/>
            <a:ext cx="952500" cy="219075"/>
          </a:xfrm>
          <a:prstGeom prst="rect">
            <a:avLst/>
          </a:prstGeom>
          <a:noFill/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710" y="1790163"/>
            <a:ext cx="762000" cy="209550"/>
          </a:xfrm>
          <a:prstGeom prst="rect">
            <a:avLst/>
          </a:prstGeom>
          <a:noFill/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6124" y="1790163"/>
            <a:ext cx="885825" cy="228600"/>
          </a:xfrm>
          <a:prstGeom prst="rect">
            <a:avLst/>
          </a:prstGeom>
          <a:noFill/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5347" y="2073499"/>
            <a:ext cx="838200" cy="285750"/>
          </a:xfrm>
          <a:prstGeom prst="rect">
            <a:avLst/>
          </a:prstGeom>
          <a:noFill/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17488" y="2112135"/>
            <a:ext cx="638175" cy="228600"/>
          </a:xfrm>
          <a:prstGeom prst="rect">
            <a:avLst/>
          </a:prstGeom>
          <a:noFill/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104" y="2434106"/>
            <a:ext cx="457200" cy="285750"/>
          </a:xfrm>
          <a:prstGeom prst="rect">
            <a:avLst/>
          </a:prstGeom>
          <a:noFill/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1881" y="2459865"/>
            <a:ext cx="647700" cy="238125"/>
          </a:xfrm>
          <a:prstGeom prst="rect">
            <a:avLst/>
          </a:prstGeom>
          <a:noFill/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3831" y="2756079"/>
            <a:ext cx="800100" cy="285750"/>
          </a:xfrm>
          <a:prstGeom prst="rect">
            <a:avLst/>
          </a:prstGeom>
          <a:noFill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3244" y="2807594"/>
            <a:ext cx="723900" cy="209550"/>
          </a:xfrm>
          <a:prstGeom prst="rect">
            <a:avLst/>
          </a:prstGeom>
          <a:noFill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710" y="3155324"/>
            <a:ext cx="1647825" cy="209550"/>
          </a:xfrm>
          <a:prstGeom prst="rect">
            <a:avLst/>
          </a:prstGeom>
          <a:noFill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9002" y="3142445"/>
            <a:ext cx="723900" cy="209550"/>
          </a:xfrm>
          <a:prstGeom prst="rect">
            <a:avLst/>
          </a:prstGeom>
          <a:noFill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741" y="3477296"/>
            <a:ext cx="800100" cy="209550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3244" y="3477296"/>
            <a:ext cx="857250" cy="209550"/>
          </a:xfrm>
          <a:prstGeom prst="rect">
            <a:avLst/>
          </a:prstGeom>
          <a:noFill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104" y="3721995"/>
            <a:ext cx="314325" cy="304800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9002" y="3760632"/>
            <a:ext cx="352425" cy="276225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5346" y="4146997"/>
            <a:ext cx="1133475" cy="219075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0366" y="4121239"/>
            <a:ext cx="752475" cy="238125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3831" y="4481848"/>
            <a:ext cx="1419225" cy="219075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94761" y="4443212"/>
            <a:ext cx="1181100" cy="257175"/>
          </a:xfrm>
          <a:prstGeom prst="rect">
            <a:avLst/>
          </a:prstGeom>
          <a:noFill/>
        </p:spPr>
      </p:pic>
      <p:pic>
        <p:nvPicPr>
          <p:cNvPr id="23" name="Рисунок 22" descr="Математика. 10-11 классы. Формирование вычислительных навыков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29128" y="193183"/>
            <a:ext cx="476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51883" y="3931039"/>
          <a:ext cx="5469255" cy="1653540"/>
        </p:xfrm>
        <a:graphic>
          <a:graphicData uri="http://schemas.openxmlformats.org/drawingml/2006/table">
            <a:tbl>
              <a:tblPr/>
              <a:tblGrid>
                <a:gridCol w="661988"/>
                <a:gridCol w="1926907"/>
                <a:gridCol w="1620520"/>
                <a:gridCol w="1259840"/>
              </a:tblGrid>
              <a:tr h="658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марка автобуса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кол-во  мест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цена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Hyundai </a:t>
                      </a: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i="1" dirty="0" err="1">
                          <a:latin typeface="Times New Roman"/>
                          <a:ea typeface="Calibri"/>
                          <a:cs typeface="Times New Roman"/>
                        </a:rPr>
                        <a:t>Хёндай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45 мест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2100 руб./ч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KIA </a:t>
                      </a:r>
                      <a:r>
                        <a:rPr lang="ru-RU" sz="1800" i="1">
                          <a:latin typeface="Times New Roman"/>
                          <a:ea typeface="Calibri"/>
                          <a:cs typeface="Times New Roman"/>
                        </a:rPr>
                        <a:t>(КИА)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50 мест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2500 руб./ч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Skania </a:t>
                      </a:r>
                      <a:r>
                        <a:rPr lang="ru-RU" sz="1800" i="1">
                          <a:latin typeface="Times New Roman"/>
                          <a:ea typeface="Calibri"/>
                          <a:cs typeface="Times New Roman"/>
                        </a:rPr>
                        <a:t>(Скания)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55 мест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3000 руб./ч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01858" y="851310"/>
            <a:ext cx="100584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заведующий детским садом. Вам нужно организовать поездку 218воспитанников и 23 воспитателей на новогоднее представление в Дом культуры. Во сколько обойдется наиболее дешевый вариант аренды автобусов для этой поездки, если время в пути (в оба конца) составляет 40 минут, продолжительность представления – 1,5 часа. Цены на услуги транспортной компании приведены в таблице.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litmir.me/data/Book/0/262000/262884/BC3_1490779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358" y="206062"/>
            <a:ext cx="4855335" cy="6349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550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856" y="428624"/>
            <a:ext cx="9268831" cy="620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996</TotalTime>
  <Words>468</Words>
  <Application>Microsoft Office PowerPoint</Application>
  <PresentationFormat>Произвольный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Пользователь Windows</cp:lastModifiedBy>
  <cp:revision>48</cp:revision>
  <dcterms:created xsi:type="dcterms:W3CDTF">2022-06-13T09:25:09Z</dcterms:created>
  <dcterms:modified xsi:type="dcterms:W3CDTF">2025-11-27T06:34:19Z</dcterms:modified>
</cp:coreProperties>
</file>