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5" r:id="rId3"/>
    <p:sldId id="266" r:id="rId4"/>
    <p:sldId id="257" r:id="rId5"/>
    <p:sldId id="267" r:id="rId6"/>
    <p:sldId id="258" r:id="rId7"/>
    <p:sldId id="259" r:id="rId8"/>
    <p:sldId id="260" r:id="rId9"/>
    <p:sldId id="261" r:id="rId10"/>
    <p:sldId id="262" r:id="rId11"/>
    <p:sldId id="264" r:id="rId12"/>
    <p:sldId id="268" r:id="rId1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436" autoAdjust="0"/>
  </p:normalViewPr>
  <p:slideViewPr>
    <p:cSldViewPr>
      <p:cViewPr varScale="1">
        <p:scale>
          <a:sx n="80" d="100"/>
          <a:sy n="80" d="100"/>
        </p:scale>
        <p:origin x="15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5D14C-7F36-48C4-A260-2FEB17D14F87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3BD24-5148-4CCD-9AC2-ACA8D48B3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50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496944" cy="33843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805264"/>
            <a:ext cx="7704856" cy="72008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>
                    <a:lumMod val="95000"/>
                  </a:schemeClr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121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81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19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560840" cy="10081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280920" cy="470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55576" y="6356350"/>
            <a:ext cx="2133600" cy="365125"/>
          </a:xfrm>
        </p:spPr>
        <p:txBody>
          <a:bodyPr/>
          <a:lstStyle/>
          <a:p>
            <a:fld id="{732AA38C-7966-4F3D-B3ED-67987134663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19872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62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4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60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3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2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2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3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AA38C-7966-4F3D-B3ED-67987134663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32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AA38C-7966-4F3D-B3ED-679871346638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07D68-E3B1-423F-9CD6-CD70D2FC8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75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Преимущества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внедрения профессиональной составляющей в программу общеобразовательного цикла «Русский язык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по специальности 44.02.02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Преподавание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в начальных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классах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00608" y="5805264"/>
            <a:ext cx="7704856" cy="72008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b="1" dirty="0" smtClean="0"/>
              <a:t>Устименко Ирина Алексеевна, </a:t>
            </a:r>
          </a:p>
          <a:p>
            <a:pPr algn="r"/>
            <a:r>
              <a:rPr lang="ru-RU" b="1" dirty="0" smtClean="0"/>
              <a:t>методист ГАПОУ ТСПК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02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784976" cy="10081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/>
            </a:r>
            <a:br>
              <a:rPr lang="ru-RU" sz="3600" b="1" dirty="0" smtClean="0">
                <a:solidFill>
                  <a:srgbClr val="00B0F0"/>
                </a:solidFill>
              </a:rPr>
            </a:br>
            <a:r>
              <a:rPr lang="ru-RU" sz="3600" b="1" dirty="0">
                <a:solidFill>
                  <a:srgbClr val="00B0F0"/>
                </a:solidFill>
              </a:rPr>
              <a:t/>
            </a:r>
            <a:br>
              <a:rPr lang="ru-RU" sz="3600" b="1" dirty="0">
                <a:solidFill>
                  <a:srgbClr val="00B0F0"/>
                </a:solidFill>
              </a:rPr>
            </a:br>
            <a:r>
              <a:rPr lang="ru-RU" sz="3600" b="1" dirty="0" smtClean="0">
                <a:solidFill>
                  <a:srgbClr val="00B0F0"/>
                </a:solidFill>
              </a:rPr>
              <a:t>     </a:t>
            </a:r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интеграции профессиональной </a:t>
            </a:r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составляющей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B0F0"/>
                </a:solidFill>
              </a:rPr>
              <a:t/>
            </a:r>
            <a:br>
              <a:rPr lang="ru-RU" sz="3600" b="1" dirty="0" smtClean="0">
                <a:solidFill>
                  <a:srgbClr val="00B0F0"/>
                </a:solidFill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Орфография 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пунктуация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-Профессиональный </a:t>
            </a:r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акцент: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не только правил, но и методики их введения, закрепления и контроля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Практические </a:t>
            </a:r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</a:p>
          <a:p>
            <a:pPr>
              <a:buFontTx/>
              <a:buChar char="-"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орфографических ошибок из реальных детских работ и подбор упражнений для работы над ними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памяток для учащихся «Как писать без ошибок?» по конкретным правилам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взаимодиктантов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последующим методическим анализом.</a:t>
            </a:r>
            <a:endParaRPr lang="ru-RU" sz="2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5085184"/>
            <a:ext cx="146651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6864" cy="10081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внедрения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составляющей в программу русского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разрыва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знаниями и их 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применением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студентов 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целостного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своей 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рынке труда.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5013176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60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sz="6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endParaRPr lang="ru-RU" sz="6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модернизации курса</a:t>
            </a:r>
            <a:b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</a:t>
            </a:r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ru-RU" sz="3200" dirty="0" smtClean="0">
                <a:solidFill>
                  <a:srgbClr val="00B0F0"/>
                </a:solidFill>
              </a:rPr>
              <a:t>: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8280920" cy="49685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 из 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пассивной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академической дисциплины 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активный профессиональный инструмент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интеграцию 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общих компетенций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знаний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необходимых будущим учителям для успешной реализации учебно-воспитательного процесса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связать 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теорию и практику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сформировать 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 у студентов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конкретных 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задач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современной школы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5589240"/>
            <a:ext cx="2619375" cy="152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построения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 русского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приёмов активизации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активности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и коррекции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ошибок, возникающих в ходе изучения русского языка.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будущих педагогов к созданию 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благоприятной эмоционально-психологической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атмосферы на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96" y="4736751"/>
            <a:ext cx="2643748" cy="21212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736751"/>
            <a:ext cx="2466975" cy="1847850"/>
          </a:xfrm>
          <a:prstGeom prst="rect">
            <a:avLst/>
          </a:prstGeom>
        </p:spPr>
      </p:pic>
      <p:pic>
        <p:nvPicPr>
          <p:cNvPr id="2052" name="Picture 4" descr="Исправление ошибок (Эд Корепанов) / Стихи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92" y="4720902"/>
            <a:ext cx="1960892" cy="186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484" y="4722909"/>
            <a:ext cx="2280935" cy="184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136904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Видение результата интеграции</a:t>
            </a:r>
            <a:endParaRPr lang="ru-RU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методической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у студентов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945326"/>
            <a:ext cx="3096344" cy="16549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976" y="4221088"/>
            <a:ext cx="2490200" cy="2347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678" y="4149080"/>
            <a:ext cx="2770810" cy="241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технологии </a:t>
            </a:r>
            <a:b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занятии 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70" y="1289060"/>
            <a:ext cx="8280920" cy="470912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методы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мультимедийных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проектной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ЦОР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</a:t>
            </a:r>
          </a:p>
          <a:p>
            <a:pPr marL="0" indent="0">
              <a:buNone/>
            </a:pP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29" y="5156116"/>
            <a:ext cx="2857500" cy="16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099" y="4702019"/>
            <a:ext cx="1991866" cy="14919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4239281"/>
            <a:ext cx="2448043" cy="18336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760" y="3256106"/>
            <a:ext cx="2061190" cy="183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640960" cy="10081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Ключевые 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 интеграции профессиональной </a:t>
            </a:r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составляющей</a:t>
            </a:r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Фонетика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графика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Профессиональный </a:t>
            </a:r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акцент: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Изучение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типичных фонетических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ошибок</a:t>
            </a:r>
          </a:p>
          <a:p>
            <a:pPr>
              <a:buFontTx/>
              <a:buChar char="-"/>
            </a:pPr>
            <a:r>
              <a:rPr lang="ru-RU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Практические </a:t>
            </a:r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Артикуляционная гимнастика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Фонетический разбор текстов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азбук и букварей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284984"/>
            <a:ext cx="2352675" cy="1555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840560"/>
            <a:ext cx="2352675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9" y="5301208"/>
            <a:ext cx="2088232" cy="13872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5579" y="5229200"/>
            <a:ext cx="2023759" cy="14366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2687" y="5157192"/>
            <a:ext cx="1809552" cy="15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784976" cy="10081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/>
            </a:r>
            <a:br>
              <a:rPr lang="ru-RU" sz="3600" b="1" dirty="0" smtClean="0">
                <a:solidFill>
                  <a:srgbClr val="00B0F0"/>
                </a:solidFill>
              </a:rPr>
            </a:br>
            <a:r>
              <a:rPr lang="ru-RU" sz="3600" b="1" dirty="0">
                <a:solidFill>
                  <a:srgbClr val="00B0F0"/>
                </a:solidFill>
              </a:rPr>
              <a:t/>
            </a:r>
            <a:br>
              <a:rPr lang="ru-RU" sz="3600" b="1" dirty="0">
                <a:solidFill>
                  <a:srgbClr val="00B0F0"/>
                </a:solidFill>
              </a:rPr>
            </a:br>
            <a:r>
              <a:rPr lang="ru-RU" sz="3600" b="1" dirty="0" smtClean="0">
                <a:solidFill>
                  <a:srgbClr val="00B0F0"/>
                </a:solidFill>
              </a:rPr>
              <a:t>     </a:t>
            </a:r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интеграции профессиональной </a:t>
            </a:r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составляющей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B0F0"/>
                </a:solidFill>
              </a:rPr>
              <a:t/>
            </a:r>
            <a:br>
              <a:rPr lang="ru-RU" sz="3600" b="1" dirty="0" smtClean="0">
                <a:solidFill>
                  <a:srgbClr val="00B0F0"/>
                </a:solidFill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99362"/>
            <a:ext cx="8280920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Лексикология 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фразеология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Профессиональный </a:t>
            </a:r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акцент: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Формирование навыка отбора и адаптации лексики для общения с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r>
              <a:rPr lang="ru-RU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Синонимические цепочки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фразеологическими оборотами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Словарики младшего школьника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5610225"/>
            <a:ext cx="2324605" cy="1196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5546748"/>
            <a:ext cx="2131401" cy="1251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6988" y="5457178"/>
            <a:ext cx="2857500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784976" cy="10081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/>
            </a:r>
            <a:br>
              <a:rPr lang="ru-RU" sz="3600" b="1" dirty="0" smtClean="0">
                <a:solidFill>
                  <a:srgbClr val="00B0F0"/>
                </a:solidFill>
              </a:rPr>
            </a:br>
            <a:r>
              <a:rPr lang="ru-RU" sz="3600" b="1" dirty="0">
                <a:solidFill>
                  <a:srgbClr val="00B0F0"/>
                </a:solidFill>
              </a:rPr>
              <a:t/>
            </a:r>
            <a:br>
              <a:rPr lang="ru-RU" sz="3600" b="1" dirty="0">
                <a:solidFill>
                  <a:srgbClr val="00B0F0"/>
                </a:solidFill>
              </a:rPr>
            </a:br>
            <a:r>
              <a:rPr lang="ru-RU" sz="3600" b="1" dirty="0" smtClean="0">
                <a:solidFill>
                  <a:srgbClr val="00B0F0"/>
                </a:solidFill>
              </a:rPr>
              <a:t>     </a:t>
            </a:r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интеграции профессиональной </a:t>
            </a:r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составляющей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B0F0"/>
                </a:solidFill>
              </a:rPr>
              <a:t/>
            </a:r>
            <a:br>
              <a:rPr lang="ru-RU" sz="3600" b="1" dirty="0" smtClean="0">
                <a:solidFill>
                  <a:srgbClr val="00B0F0"/>
                </a:solidFill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Морфемика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словообразование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Профессиональный 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акцент: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Понимание роли словообразовательного разбора в развитии языкового чутья и грамотного письма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«семьями слов»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типичных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ошибок детей при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подборе проверочных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памяток для их преодоления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947" y="5583510"/>
            <a:ext cx="2880320" cy="12687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72" y="5583510"/>
            <a:ext cx="2466975" cy="1268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74" y="5583510"/>
            <a:ext cx="2543175" cy="127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784976" cy="10081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/>
            </a:r>
            <a:br>
              <a:rPr lang="ru-RU" sz="3600" b="1" dirty="0" smtClean="0">
                <a:solidFill>
                  <a:srgbClr val="00B0F0"/>
                </a:solidFill>
              </a:rPr>
            </a:br>
            <a:r>
              <a:rPr lang="ru-RU" sz="3600" b="1" dirty="0">
                <a:solidFill>
                  <a:srgbClr val="00B0F0"/>
                </a:solidFill>
              </a:rPr>
              <a:t/>
            </a:r>
            <a:br>
              <a:rPr lang="ru-RU" sz="3600" b="1" dirty="0">
                <a:solidFill>
                  <a:srgbClr val="00B0F0"/>
                </a:solidFill>
              </a:rPr>
            </a:br>
            <a:r>
              <a:rPr lang="ru-RU" sz="3600" b="1" dirty="0" smtClean="0">
                <a:solidFill>
                  <a:srgbClr val="00B0F0"/>
                </a:solidFill>
              </a:rPr>
              <a:t>     </a:t>
            </a:r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интеграции профессиональной </a:t>
            </a:r>
            <a:r>
              <a:rPr lang="ru-RU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составляющей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B0F0"/>
                </a:solidFill>
              </a:rPr>
              <a:t/>
            </a:r>
            <a:br>
              <a:rPr lang="ru-RU" sz="3600" b="1" dirty="0" smtClean="0">
                <a:solidFill>
                  <a:srgbClr val="00B0F0"/>
                </a:solidFill>
              </a:rPr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Морфология и синтаксис</a:t>
            </a:r>
          </a:p>
          <a:p>
            <a:pPr marL="0" indent="0">
              <a:buNone/>
            </a:pPr>
            <a:r>
              <a:rPr lang="ru-RU" sz="26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-Профессиональный </a:t>
            </a:r>
            <a:r>
              <a:rPr lang="ru-RU" sz="2600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акцент: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Умение просто и доступно объяснять грамматические категории частей речи и структуру предложения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-Практические </a:t>
            </a:r>
            <a:r>
              <a:rPr lang="ru-RU" sz="2600" b="1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задания:</a:t>
            </a:r>
          </a:p>
          <a:p>
            <a:pPr>
              <a:buFontTx/>
              <a:buChar char="-"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морфологического разбора с позиции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учителя</a:t>
            </a:r>
          </a:p>
          <a:p>
            <a:pPr>
              <a:buFontTx/>
              <a:buChar char="-"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алгоритмов и опорных схем для учащихся по темам </a:t>
            </a: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грамматический анализ текстов диктантов, соответствующих программным требованиям начальной школы.</a:t>
            </a:r>
            <a:endParaRPr lang="ru-RU" sz="26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5589240"/>
            <a:ext cx="1080120" cy="1080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948" y="5696598"/>
            <a:ext cx="976468" cy="1409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5805264"/>
            <a:ext cx="1192542" cy="119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rporativnii_shablon_tsp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Korporativnii_shablon_tspk2</Template>
  <TotalTime>196</TotalTime>
  <Words>402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Korporativnii_shablon_tspk</vt:lpstr>
      <vt:lpstr>Преимущества внедрения профессиональной составляющей в программу общеобразовательного цикла «Русский язык»  по специальности 44.02.02 Преподавание в начальных классах</vt:lpstr>
      <vt:lpstr>Цель модернизации курса  русского языка:</vt:lpstr>
      <vt:lpstr> Направления деятельности</vt:lpstr>
      <vt:lpstr>Видение результата интеграции</vt:lpstr>
      <vt:lpstr>Инновационные технологии  на занятии </vt:lpstr>
      <vt:lpstr> Ключевые направления интеграции профессиональной составляющей </vt:lpstr>
      <vt:lpstr>       Ключевые направления интеграции профессиональной составляющей  </vt:lpstr>
      <vt:lpstr>       Ключевые направления интеграции профессиональной составляющей  </vt:lpstr>
      <vt:lpstr>       Ключевые направления интеграции профессиональной составляющей  </vt:lpstr>
      <vt:lpstr>       Ключевые направления интеграции профессиональной составляющей  </vt:lpstr>
      <vt:lpstr>Результат внедрения профессиональной составляющей в программу русского языка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внедрения профессиональной составляющей в программу общеобразовательного цикла «Русский язык» по специальности 44.02.02 «Преподавание в начальных классах»</dc:title>
  <dc:creator>RePack by Diakov</dc:creator>
  <cp:lastModifiedBy>RePack by Diakov</cp:lastModifiedBy>
  <cp:revision>45</cp:revision>
  <cp:lastPrinted>2025-11-20T07:23:47Z</cp:lastPrinted>
  <dcterms:created xsi:type="dcterms:W3CDTF">2025-11-19T10:37:36Z</dcterms:created>
  <dcterms:modified xsi:type="dcterms:W3CDTF">2025-11-24T09:48:10Z</dcterms:modified>
</cp:coreProperties>
</file>