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FDEB0"/>
    <a:srgbClr val="502800"/>
    <a:srgbClr val="B18F13"/>
    <a:srgbClr val="E6BA1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Практико</a:t>
            </a:r>
            <a:r>
              <a:rPr lang="ru-RU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ориентированные задания на уроках литературы  по формированию профессиональных компетенций учителя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Calibri" pitchFamily="34" charset="0"/>
                <a:cs typeface="Calibri" pitchFamily="34" charset="0"/>
              </a:rPr>
              <a:t>Направления работы на занятиях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1664804"/>
            <a:ext cx="7487952" cy="468052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Погружение в содержание программного материала</a:t>
            </a:r>
          </a:p>
          <a:p>
            <a:pPr marL="514350" indent="-514350" algn="just">
              <a:buAutoNum type="arabicPeriod"/>
            </a:pPr>
            <a:endParaRPr lang="ru-RU" sz="3200" dirty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>
                <a:latin typeface="Calibri" pitchFamily="34" charset="0"/>
                <a:cs typeface="Calibri" pitchFamily="34" charset="0"/>
              </a:rPr>
              <a:t>Работа  с  учебным  материалом  уроков  литературного чтения  в начальных классах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14261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Тема 1.2</a:t>
            </a:r>
            <a:br>
              <a:rPr lang="ru-RU" b="1" dirty="0"/>
            </a:br>
            <a:r>
              <a:rPr lang="ru-RU" b="1" dirty="0"/>
              <a:t> Александр Сергеевич Пушкин </a:t>
            </a:r>
            <a:br>
              <a:rPr lang="ru-RU" b="1" dirty="0"/>
            </a:br>
            <a:r>
              <a:rPr lang="ru-RU" b="1" dirty="0"/>
              <a:t>(1799–1837)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11660" y="1988840"/>
            <a:ext cx="7379940" cy="43564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/>
              <a:t>Организация групповой работы на завершающем занятии</a:t>
            </a:r>
          </a:p>
          <a:p>
            <a:pPr algn="ctr">
              <a:buNone/>
            </a:pPr>
            <a:endParaRPr lang="ru-RU" sz="2400" b="1" dirty="0"/>
          </a:p>
          <a:p>
            <a:pPr>
              <a:buNone/>
            </a:pPr>
            <a:r>
              <a:rPr lang="ru-RU" sz="2400" dirty="0"/>
              <a:t>1.Анализ учебников литературного чтения</a:t>
            </a:r>
          </a:p>
          <a:p>
            <a:pPr>
              <a:buNone/>
            </a:pPr>
            <a:r>
              <a:rPr lang="ru-RU" sz="2400" dirty="0"/>
              <a:t>2.Составление кластера</a:t>
            </a:r>
          </a:p>
          <a:p>
            <a:pPr>
              <a:buNone/>
            </a:pPr>
            <a:r>
              <a:rPr lang="ru-RU" sz="2400" dirty="0"/>
              <a:t>3.Составление викторины для младших школьников</a:t>
            </a:r>
          </a:p>
          <a:p>
            <a:pPr>
              <a:buNone/>
            </a:pPr>
            <a:r>
              <a:rPr lang="ru-RU" sz="2400" dirty="0"/>
              <a:t>4.Выразительное чтение, чтение по ролям</a:t>
            </a:r>
          </a:p>
          <a:p>
            <a:pPr>
              <a:buNone/>
            </a:pPr>
            <a:r>
              <a:rPr lang="ru-RU" sz="2400" dirty="0"/>
              <a:t>5.Подбор интересных фактов о поэте</a:t>
            </a:r>
          </a:p>
          <a:p>
            <a:pPr>
              <a:buNone/>
            </a:pPr>
            <a:r>
              <a:rPr lang="ru-RU" sz="2400" dirty="0"/>
              <a:t>6.Синквейн по творчеству поэта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Синквейн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232756"/>
            <a:ext cx="3672408" cy="201622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Творчество Пушкина</a:t>
            </a:r>
            <a:endParaRPr lang="ru-RU" sz="2400" dirty="0">
              <a:solidFill>
                <a:schemeClr val="accent6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Александр Пушкин,</a:t>
            </a:r>
          </a:p>
          <a:p>
            <a:pPr fontAlgn="base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Поэт, прозаик, драматург, классик.</a:t>
            </a:r>
          </a:p>
          <a:p>
            <a:pPr fontAlgn="base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Создавал шедевры русской литературы.</a:t>
            </a:r>
          </a:p>
          <a:p>
            <a:pPr fontAlgn="base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Источник вдохновения и гордость нации.</a:t>
            </a:r>
          </a:p>
          <a:p>
            <a:pPr fontAlgn="base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Гений словесности.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222544"/>
            <a:ext cx="385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solidFill>
                  <a:srgbClr val="22222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Творчество Пушкина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Пушкин,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Сказочник, поэт, волшебник.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Пишет сказки, стихи, рассказы.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Дарит радость детям и взрослым.</a:t>
            </a:r>
            <a:endParaRPr lang="ru-RU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Мастер слова.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9652" y="404664"/>
            <a:ext cx="7415944" cy="61206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М. Ю. Лермонтов  </a:t>
            </a:r>
          </a:p>
          <a:p>
            <a:pPr marL="514350" indent="-514350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( поэзия, сказка «</a:t>
            </a:r>
            <a:r>
              <a:rPr lang="ru-RU" sz="2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Ашик-Кериб</a:t>
            </a: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»)   </a:t>
            </a:r>
          </a:p>
          <a:p>
            <a:pPr marL="514350" indent="-514350"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Л. Н. Толстой </a:t>
            </a: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(рассказы:  «Котенок», «Филиппок», «Акула», «Прыжок»)  </a:t>
            </a:r>
          </a:p>
          <a:p>
            <a:pPr>
              <a:buNone/>
            </a:pPr>
            <a:endParaRPr lang="ru-RU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3. </a:t>
            </a:r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А.И. Куприн </a:t>
            </a: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(рассказы: «Слон»,«Барбос и  </a:t>
            </a:r>
            <a:r>
              <a:rPr lang="ru-RU" sz="24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Жулька</a:t>
            </a: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» ) </a:t>
            </a:r>
          </a:p>
          <a:p>
            <a:pPr>
              <a:buNone/>
            </a:pPr>
            <a:endParaRPr lang="ru-RU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4. Творчество  поэтов </a:t>
            </a:r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Ф.И. Тютчева и</a:t>
            </a:r>
          </a:p>
          <a:p>
            <a:pPr>
              <a:buNone/>
            </a:pPr>
            <a:r>
              <a:rPr lang="ru-RU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А. А. Фета</a:t>
            </a:r>
          </a:p>
          <a:p>
            <a:pPr>
              <a:buNone/>
            </a:pPr>
            <a:r>
              <a:rPr lang="ru-RU" sz="2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Темы  профессиональной направленности (примерные)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r>
              <a:rPr lang="ru-RU" dirty="0"/>
              <a:t>1    </a:t>
            </a:r>
            <a:r>
              <a:rPr lang="ru-RU" sz="2400" dirty="0"/>
              <a:t>Домашнее воспитание и образование  </a:t>
            </a:r>
          </a:p>
          <a:p>
            <a:pPr>
              <a:buNone/>
            </a:pPr>
            <a:r>
              <a:rPr lang="ru-RU" sz="2400" dirty="0"/>
              <a:t>      И. И. Обломова (по роману И.А.Гончарова)</a:t>
            </a:r>
          </a:p>
          <a:p>
            <a:pPr>
              <a:buNone/>
            </a:pPr>
            <a:endParaRPr lang="ru-RU" sz="2400" dirty="0"/>
          </a:p>
          <a:p>
            <a:pPr marL="457200" indent="-457200">
              <a:buAutoNum type="arabicPlain" startAt="2"/>
            </a:pPr>
            <a:r>
              <a:rPr lang="ru-RU" sz="2400" dirty="0"/>
              <a:t>Безграмотность и невежество  градоначальников города Глупова  в «Истории одного города»     М.Е.</a:t>
            </a:r>
            <a:r>
              <a:rPr lang="en-US" sz="2400" dirty="0"/>
              <a:t> </a:t>
            </a:r>
            <a:r>
              <a:rPr lang="ru-RU" sz="2400" dirty="0"/>
              <a:t>Салтыкова-Щедрина</a:t>
            </a:r>
          </a:p>
          <a:p>
            <a:pPr marL="457200" indent="-457200">
              <a:buAutoNum type="arabicPlain" startAt="2"/>
            </a:pPr>
            <a:endParaRPr lang="ru-RU" sz="2400" dirty="0"/>
          </a:p>
          <a:p>
            <a:pPr marL="457200" indent="-457200">
              <a:buAutoNum type="arabicPlain" startAt="3"/>
            </a:pPr>
            <a:r>
              <a:rPr lang="ru-RU" sz="2400" dirty="0"/>
              <a:t>Домашнее образование Наташи Ростовой  и    княжны Марии Болконской в романе </a:t>
            </a:r>
          </a:p>
          <a:p>
            <a:pPr marL="0" indent="0">
              <a:buNone/>
            </a:pPr>
            <a:r>
              <a:rPr lang="ru-RU" sz="2400" dirty="0"/>
              <a:t>      «Война и   мир» Л.Н.Толстого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 BASKET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16732"/>
            <a:ext cx="7631968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   </a:t>
            </a:r>
            <a:r>
              <a:rPr lang="ru-RU" sz="2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на уроках литературы — это техника анализа персонажей литературных произведений, позволяющая детально рассмотреть их характер, мотивы и роль в сюжете. Название метода является аббревиатурой, состоящей из первых букв к ключевых аспектов, подлежащих изучению: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 err="1"/>
              <a:t>Behavior</a:t>
            </a:r>
            <a:r>
              <a:rPr lang="ru-RU" sz="2000" b="1" dirty="0"/>
              <a:t> (Поведение) </a:t>
            </a:r>
            <a:r>
              <a:rPr lang="ru-RU" sz="2000" dirty="0"/>
              <a:t>— Как персонаж действует в разных ситуациях?</a:t>
            </a:r>
          </a:p>
          <a:p>
            <a:pPr>
              <a:buNone/>
            </a:pPr>
            <a:r>
              <a:rPr lang="ru-RU" sz="2000" b="1" dirty="0" err="1"/>
              <a:t>Actions</a:t>
            </a:r>
            <a:r>
              <a:rPr lang="ru-RU" sz="2000" b="1" dirty="0"/>
              <a:t> (Действия) </a:t>
            </a:r>
            <a:r>
              <a:rPr lang="ru-RU" sz="2000" dirty="0"/>
              <a:t>— Какие важные поступки совершает?</a:t>
            </a:r>
          </a:p>
          <a:p>
            <a:pPr>
              <a:buNone/>
            </a:pPr>
            <a:r>
              <a:rPr lang="ru-RU" sz="2000" b="1" dirty="0" err="1"/>
              <a:t>Speech</a:t>
            </a:r>
            <a:r>
              <a:rPr lang="ru-RU" sz="2000" b="1" dirty="0"/>
              <a:t> (Речь)</a:t>
            </a:r>
            <a:r>
              <a:rPr lang="ru-RU" sz="2000" dirty="0"/>
              <a:t> — Что и как говорит персонаж?</a:t>
            </a:r>
          </a:p>
          <a:p>
            <a:pPr>
              <a:buNone/>
            </a:pPr>
            <a:r>
              <a:rPr lang="ru-RU" sz="2000" b="1" dirty="0" err="1"/>
              <a:t>Knowledge</a:t>
            </a:r>
            <a:r>
              <a:rPr lang="ru-RU" sz="2000" b="1" dirty="0"/>
              <a:t> (Знания) </a:t>
            </a:r>
            <a:r>
              <a:rPr lang="ru-RU" sz="2000" dirty="0"/>
              <a:t>— Чем владеет герой интеллектуально и профессионально?</a:t>
            </a:r>
          </a:p>
          <a:p>
            <a:pPr>
              <a:buNone/>
            </a:pPr>
            <a:r>
              <a:rPr lang="ru-RU" sz="2000" b="1" dirty="0" err="1"/>
              <a:t>Emotions</a:t>
            </a:r>
            <a:r>
              <a:rPr lang="ru-RU" sz="2000" b="1" dirty="0"/>
              <a:t> (Эмоции) </a:t>
            </a:r>
            <a:r>
              <a:rPr lang="ru-RU" sz="2000" dirty="0"/>
              <a:t>— Какие чувства переживает персонаж?</a:t>
            </a:r>
          </a:p>
          <a:p>
            <a:pPr>
              <a:buNone/>
            </a:pPr>
            <a:r>
              <a:rPr lang="ru-RU" sz="2000" b="1" dirty="0" err="1"/>
              <a:t>Traits</a:t>
            </a:r>
            <a:r>
              <a:rPr lang="ru-RU" sz="2000" b="1" dirty="0"/>
              <a:t> (Черты характера) </a:t>
            </a:r>
            <a:r>
              <a:rPr lang="ru-RU" sz="2000" dirty="0"/>
              <a:t>— Основные качества, определяющие личность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274638"/>
            <a:ext cx="8172908" cy="7420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А. С. Пушкин </a:t>
            </a:r>
            <a:br>
              <a:rPr lang="ru-RU" sz="2800" b="1" dirty="0" smtClean="0"/>
            </a:br>
            <a:r>
              <a:rPr lang="ru-RU" sz="2800" b="1" dirty="0" smtClean="0"/>
              <a:t>« </a:t>
            </a:r>
            <a:r>
              <a:rPr lang="ru-RU" sz="2800" b="1" dirty="0"/>
              <a:t>Сказка о рыбаке и рыбке»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920000" cy="58772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400" b="1" dirty="0"/>
              <a:t> </a:t>
            </a:r>
            <a:endParaRPr lang="ru-RU" sz="4400" b="1" dirty="0" smtClean="0"/>
          </a:p>
          <a:p>
            <a:pPr algn="ctr">
              <a:buNone/>
            </a:pPr>
            <a:r>
              <a:rPr lang="ru-RU" sz="8000" b="1" dirty="0" smtClean="0"/>
              <a:t>Персонаж </a:t>
            </a:r>
            <a:r>
              <a:rPr lang="ru-RU" sz="8000" b="1" dirty="0"/>
              <a:t>- Старуха</a:t>
            </a:r>
          </a:p>
          <a:p>
            <a:pPr algn="ctr">
              <a:buNone/>
            </a:pPr>
            <a:endParaRPr lang="ru-RU" sz="4400" b="1" dirty="0"/>
          </a:p>
          <a:p>
            <a:pPr>
              <a:buNone/>
            </a:pPr>
            <a:r>
              <a:rPr lang="ru-RU" sz="6200" b="1" dirty="0"/>
              <a:t> </a:t>
            </a:r>
          </a:p>
          <a:p>
            <a:pPr>
              <a:buNone/>
            </a:pPr>
            <a:r>
              <a:rPr lang="ru-RU" sz="6200" b="1" dirty="0"/>
              <a:t>(Поведение):</a:t>
            </a:r>
          </a:p>
          <a:p>
            <a:pPr>
              <a:buNone/>
            </a:pPr>
            <a:r>
              <a:rPr lang="ru-RU" sz="6200" dirty="0"/>
              <a:t>Старуха требует всё больше благ, начиная с простого корыта и заканчивая желанием стать морской царицей. Её запросы растут бесконечно, демонстрируется ненасытность и алчность.</a:t>
            </a:r>
          </a:p>
          <a:p>
            <a:pPr>
              <a:buNone/>
            </a:pPr>
            <a:r>
              <a:rPr lang="ru-RU" sz="6200" b="1" dirty="0"/>
              <a:t> (Действия):</a:t>
            </a:r>
            <a:endParaRPr lang="ru-RU" sz="6200" dirty="0"/>
          </a:p>
          <a:p>
            <a:pPr>
              <a:buNone/>
            </a:pPr>
            <a:r>
              <a:rPr lang="ru-RU" sz="6200" dirty="0"/>
              <a:t>Сначала просит новое корыто, затем дом, дворянство, титул царицы, а в конце хочет подчинить себе природу, став «владычицей морскою».</a:t>
            </a:r>
          </a:p>
          <a:p>
            <a:pPr>
              <a:buNone/>
            </a:pPr>
            <a:r>
              <a:rPr lang="ru-RU" sz="6200" b="1" dirty="0"/>
              <a:t> (Речь):</a:t>
            </a:r>
            <a:endParaRPr lang="ru-RU" sz="6200" dirty="0"/>
          </a:p>
          <a:p>
            <a:pPr>
              <a:buNone/>
            </a:pPr>
            <a:r>
              <a:rPr lang="ru-RU" sz="6200" dirty="0"/>
              <a:t>Она постоянно ворчит и недовольна своим </a:t>
            </a:r>
            <a:r>
              <a:rPr lang="ru-RU" sz="6200" dirty="0" err="1"/>
              <a:t>положением.После</a:t>
            </a:r>
            <a:r>
              <a:rPr lang="ru-RU" sz="6200" dirty="0"/>
              <a:t> каждого желания становится ещё требовательнее и жестче.</a:t>
            </a:r>
          </a:p>
          <a:p>
            <a:pPr>
              <a:buNone/>
            </a:pPr>
            <a:r>
              <a:rPr lang="ru-RU" sz="6200" b="1" dirty="0"/>
              <a:t> (Знания):</a:t>
            </a:r>
            <a:endParaRPr lang="ru-RU" sz="6200" dirty="0"/>
          </a:p>
          <a:p>
            <a:pPr>
              <a:buNone/>
            </a:pPr>
            <a:r>
              <a:rPr lang="ru-RU" sz="6200" dirty="0"/>
              <a:t>Отсутствуют знания о морали и границах человеческих желаний. Не осознаёт последствий собственной жадности.</a:t>
            </a:r>
          </a:p>
          <a:p>
            <a:pPr>
              <a:buNone/>
            </a:pPr>
            <a:r>
              <a:rPr lang="ru-RU" sz="6200" b="1" dirty="0"/>
              <a:t> (Эмоции):</a:t>
            </a:r>
            <a:endParaRPr lang="ru-RU" sz="6200" dirty="0"/>
          </a:p>
          <a:p>
            <a:pPr>
              <a:buNone/>
            </a:pPr>
            <a:r>
              <a:rPr lang="ru-RU" sz="6200" dirty="0"/>
              <a:t>Проявляет недовольство, раздражение и агрессию. Никогда не довольствуется достигнутым результатом, испытывая лишь кратковременное удовлетворение.</a:t>
            </a:r>
          </a:p>
          <a:p>
            <a:pPr>
              <a:buNone/>
            </a:pPr>
            <a:r>
              <a:rPr lang="ru-RU" sz="6200" b="1" dirty="0"/>
              <a:t> (Черты характера):</a:t>
            </a:r>
            <a:endParaRPr lang="ru-RU" sz="6200" dirty="0"/>
          </a:p>
          <a:p>
            <a:pPr>
              <a:buNone/>
            </a:pPr>
            <a:r>
              <a:rPr lang="ru-RU" sz="6200" dirty="0"/>
              <a:t>Жадность, эгоизм, властолюбие, нетерпеливость, несдержанность, завистливость.</a:t>
            </a:r>
          </a:p>
          <a:p>
            <a:pPr>
              <a:buNone/>
            </a:pPr>
            <a:r>
              <a:rPr lang="ru-RU" sz="6200" dirty="0"/>
              <a:t> </a:t>
            </a:r>
          </a:p>
          <a:p>
            <a:pPr algn="ctr">
              <a:buNone/>
            </a:pPr>
            <a:endParaRPr lang="ru-RU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4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488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Практико- ориентированные задания на уроках литературы  по формированию профессиональных компетенций учителя начальных классов</vt:lpstr>
      <vt:lpstr>Направления работы на занятиях </vt:lpstr>
      <vt:lpstr>Тема 1.2  Александр Сергеевич Пушкин  (1799–1837)</vt:lpstr>
      <vt:lpstr>Синквейн</vt:lpstr>
      <vt:lpstr>Презентация PowerPoint</vt:lpstr>
      <vt:lpstr>Темы  профессиональной направленности (примерные)</vt:lpstr>
      <vt:lpstr>Метод BASKET </vt:lpstr>
      <vt:lpstr>А. С. Пушкин  « Сказка о рыбаке и рыбке»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ТСПК</cp:lastModifiedBy>
  <cp:revision>61</cp:revision>
  <dcterms:created xsi:type="dcterms:W3CDTF">2014-08-01T14:04:11Z</dcterms:created>
  <dcterms:modified xsi:type="dcterms:W3CDTF">2025-11-27T09:37:39Z</dcterms:modified>
</cp:coreProperties>
</file>