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4" r:id="rId1"/>
  </p:sldMasterIdLst>
  <p:notesMasterIdLst>
    <p:notesMasterId r:id="rId15"/>
  </p:notesMasterIdLst>
  <p:sldIdLst>
    <p:sldId id="256" r:id="rId2"/>
    <p:sldId id="257" r:id="rId3"/>
    <p:sldId id="266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7" r:id="rId12"/>
    <p:sldId id="268" r:id="rId13"/>
    <p:sldId id="270" r:id="rId14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636" y="22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DF6384B-D2D1-429C-8E3E-549C813503F7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15B0882-A0BA-4082-8B0A-2B015EB685F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57731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15B0882-A0BA-4082-8B0A-2B015EB685F7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465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38682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359585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524587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01736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4548983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9876005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818262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31389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16168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1441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840648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914122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51560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08092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373083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40716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A758CC-2E3D-4D19-9DC1-8B6F8749E40B}" type="datetimeFigureOut">
              <a:rPr lang="ru-RU" smtClean="0"/>
              <a:t>09.12.2025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E110DFC8-2F93-47E0-8305-CD27A3B8C4F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74701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5" r:id="rId1"/>
    <p:sldLayoutId id="2147483696" r:id="rId2"/>
    <p:sldLayoutId id="2147483697" r:id="rId3"/>
    <p:sldLayoutId id="2147483698" r:id="rId4"/>
    <p:sldLayoutId id="2147483699" r:id="rId5"/>
    <p:sldLayoutId id="2147483700" r:id="rId6"/>
    <p:sldLayoutId id="2147483701" r:id="rId7"/>
    <p:sldLayoutId id="2147483702" r:id="rId8"/>
    <p:sldLayoutId id="2147483703" r:id="rId9"/>
    <p:sldLayoutId id="2147483704" r:id="rId10"/>
    <p:sldLayoutId id="2147483705" r:id="rId11"/>
    <p:sldLayoutId id="2147483706" r:id="rId12"/>
    <p:sldLayoutId id="2147483707" r:id="rId13"/>
    <p:sldLayoutId id="2147483708" r:id="rId14"/>
    <p:sldLayoutId id="2147483709" r:id="rId15"/>
    <p:sldLayoutId id="2147483710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centersmet.ru/tpost/cmip1nve91-vnedrenie-neirosetei-v-smetnoe-delo-novi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bing.com/ck/a?!&amp;&amp;p=0f3876b410f29ecc9f52f860d9f079cabc01d185a33730e02ac27e2201e2f78cJmltdHM9MTc2NTA2NTYwMA&amp;ptn=3&amp;ver=2&amp;hsh=4&amp;fclid=18350843-9a95-6276-13ca-1b669b1a6304&amp;u=a1aHR0cHM6Ly9rdXJzaHViLnJ1L2pvdXJuYWwvYmxvZy9uZWpyb3NldGktdi1vYnJhem92YW5paS1jemlmcm92YXlhLWV2b2x5dWN6aXlhLWlsaS12eXpvdi8&amp;ntb=1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shedevrum.ai/" TargetMode="External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hyperlink" Target="https://vk.com/topic-212092226_54094408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5261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37392" y="93663"/>
            <a:ext cx="115970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Министерство образования Самарской области</a:t>
            </a:r>
            <a:b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Государственное автономное </a:t>
            </a:r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профессиональное образовательное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учреждение </a:t>
            </a:r>
            <a:endParaRPr lang="ru-RU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Самарской области</a:t>
            </a:r>
            <a:endParaRPr lang="ru-RU" dirty="0" smtClean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«СТРОИТЕЛЬНО-ЭНЕРГЕТИЧЕСКИЙ КОЛЛЕДЖ (ОБРАЗОВАТЕЛЬНО-ПРОИЗВОДСТВЕННЫЙ КАМПУС) ИМ. П.МАЧНЕВА»</a:t>
            </a:r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74136" y="2642558"/>
            <a:ext cx="11233203" cy="433965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Единый методический день 22.12.2025</a:t>
            </a: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 </a:t>
            </a:r>
            <a:r>
              <a:rPr lang="ru-RU" sz="24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ИИ в Чемпионатном движении по </a:t>
            </a:r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профессиональному</a:t>
            </a:r>
          </a:p>
          <a:p>
            <a:pPr algn="ctr"/>
            <a:r>
              <a:rPr lang="ru-RU" sz="24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мастерству "Профессионалы"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endParaRPr lang="ru-RU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r"/>
            <a:r>
              <a:rPr lang="ru-RU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Безбородова </a:t>
            </a:r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Елена Алексеевна </a:t>
            </a:r>
          </a:p>
          <a:p>
            <a:pPr algn="r"/>
            <a:r>
              <a:rPr lang="ru-RU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Козловская Евгения Алексеевна</a:t>
            </a:r>
          </a:p>
          <a:p>
            <a:pPr algn="r"/>
            <a:endParaRPr lang="ru-RU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1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Самара, 2025</a:t>
            </a:r>
          </a:p>
          <a:p>
            <a:pPr algn="ctr"/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400" y="1618801"/>
            <a:ext cx="2787161" cy="9759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8628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12192000" cy="6936658"/>
          </a:xfrm>
          <a:prstGeom prst="rect">
            <a:avLst/>
          </a:prstGeom>
        </p:spPr>
      </p:pic>
      <p:pic>
        <p:nvPicPr>
          <p:cNvPr id="5" name="Рисунок 4"/>
          <p:cNvPicPr/>
          <p:nvPr/>
        </p:nvPicPr>
        <p:blipFill>
          <a:blip r:embed="rId3"/>
          <a:stretch>
            <a:fillRect/>
          </a:stretch>
        </p:blipFill>
        <p:spPr>
          <a:xfrm>
            <a:off x="2271253" y="778244"/>
            <a:ext cx="7394728" cy="53812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062133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187" y="0"/>
            <a:ext cx="12192000" cy="69366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915" y="-218152"/>
            <a:ext cx="10401299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sz="2200" b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искусственный интеллект (ИИ) используются в сметном деле для автоматизации рутинных процессов и создания новых возможностей для анализа и управления строительными проектами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 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centersmet.ru</a:t>
            </a:r>
            <a:endParaRPr lang="ru-RU" sz="22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возможности ИИ в сметном деле: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Машинное обучение (ML)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Модели обучаются на исторических проектах и данных о закупках. Они способны учитывать десятки факторов: региональные коэффициенты, сезонность цен, валютные колебания, логистические расходы.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Обработка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естественного языка (NLP)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Используется для автоматической расшифровки проектной документации, </a:t>
            </a:r>
            <a:r>
              <a:rPr lang="ru-RU" sz="2200" dirty="0">
                <a:solidFill>
                  <a:srgbClr val="92D05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технических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заданий, спецификаций и договоров.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Предиктивная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аналитика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ИИ прогнозирует изменения рыночных цен, оценивает риски, связанные с задержками поставок или колебаниями спроса, и вносит корректировки в смету ещё на этапе планирования.</a:t>
            </a:r>
          </a:p>
          <a:p>
            <a:pPr>
              <a:buFont typeface="Arial" panose="020B0604020202020204" pitchFamily="34" charset="0"/>
              <a:buChar char="•"/>
            </a:pPr>
            <a:endParaRPr lang="ru-RU" sz="2200" b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buFont typeface="Arial" panose="020B0604020202020204" pitchFamily="34" charset="0"/>
              <a:buChar char="•"/>
            </a:pPr>
            <a:r>
              <a:rPr lang="ru-RU" sz="22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Интеграция 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BIM (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Building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Information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2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Modeling</a:t>
            </a:r>
            <a:r>
              <a:rPr lang="ru-RU" sz="22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sz="22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Позволяет автоматизировать расчёт объёмов материалов, учитывая реальные чертежи и 3D-модели объекта.</a:t>
            </a: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4197707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8"/>
            <a:ext cx="12192000" cy="6936658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915" y="-218152"/>
            <a:ext cx="10401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58362" y="1582341"/>
            <a:ext cx="1077057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Некоторые преимущества использования ИИ в сметном деле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Скорость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Расчёт сметы, который ранее занимал дни, можно выполнить за минуты.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Точность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Снижение уровня ошибок, связанных с человеческим фактором.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Актуальность данных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Автоматическое обновление цен и расчёт смет с учётом последних рыночных изменений.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Возможность детально отследить, как формировалась каждая статья расходов.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Адаптивность</a:t>
            </a:r>
            <a:r>
              <a:rPr lang="ru-RU" sz="24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Алгоритмы учатся на новых проектах, постоянно повышая точность расчётов.</a:t>
            </a:r>
            <a:endParaRPr lang="ru-RU" sz="2400" b="0" i="0" dirty="0">
              <a:solidFill>
                <a:schemeClr val="bg1"/>
              </a:solidFill>
              <a:effectLst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484829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982720"/>
            <a:ext cx="12192000" cy="14840720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553915" y="-218152"/>
            <a:ext cx="10401299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endParaRPr lang="ru-RU" b="1" dirty="0">
              <a:solidFill>
                <a:srgbClr val="333333"/>
              </a:solidFill>
              <a:latin typeface="YS Text"/>
            </a:endParaRPr>
          </a:p>
          <a:p>
            <a:endParaRPr lang="ru-RU" b="1" dirty="0" smtClean="0">
              <a:solidFill>
                <a:srgbClr val="333333"/>
              </a:solidFill>
              <a:latin typeface="YS Text"/>
            </a:endParaRPr>
          </a:p>
          <a:p>
            <a:r>
              <a:rPr lang="ru-RU" dirty="0"/>
              <a:t/>
            </a:r>
            <a:br>
              <a:rPr lang="ru-RU" dirty="0"/>
            </a:b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51792" y="2967335"/>
            <a:ext cx="9416562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Важно понимать, что ИИ в сметном деле — это инструмент, дополняющий, но не заменяющий профессиональную </a:t>
            </a:r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экспертизу</a:t>
            </a:r>
          </a:p>
          <a:p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8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СПАСИБО ЗА ВНИМАНИЕ!</a:t>
            </a:r>
            <a:endParaRPr lang="ru-RU" sz="28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5580934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664838" y="1134467"/>
            <a:ext cx="11659987" cy="532453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КОНЦЕПЦИЯ ВСЕРОССИЙСКОГО ЧЕМПИОНАТНОГО ДВИЖЕНИЯ ПО ПРОФЕССИОНАЛЬНОМУ 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МАСТЕРСТВУ:</a:t>
            </a:r>
          </a:p>
          <a:p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Интегрирование и тиражирование лучших и перспективных практик по всем профессиональным 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направлениям</a:t>
            </a:r>
          </a:p>
          <a:p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условий и системы мотивации, способствующих повышению значимости и престижа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рабочих профессий</a:t>
            </a:r>
          </a:p>
          <a:p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оперативномсу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эффективному кадровому обеспечению различных отраслей экономик</a:t>
            </a:r>
          </a:p>
          <a:p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Мониторинг и анализ траектории карьерного роста молодежи</a:t>
            </a:r>
          </a:p>
          <a:p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и развитие профессионального экспертного сообщества</a:t>
            </a:r>
          </a:p>
          <a:p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Реализация программ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импортозамещения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i="1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содействиЕ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развитию, популяризация отечественных</a:t>
            </a:r>
          </a:p>
          <a:p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производителей</a:t>
            </a:r>
          </a:p>
        </p:txBody>
      </p:sp>
    </p:spTree>
    <p:extLst>
      <p:ext uri="{BB962C8B-B14F-4D97-AF65-F5344CB8AC3E}">
        <p14:creationId xmlns:p14="http://schemas.microsoft.com/office/powerpoint/2010/main" val="9991590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195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507098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78658"/>
            <a:ext cx="12192000" cy="6936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79765" y="973394"/>
            <a:ext cx="10618997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используются практически во всех сферах деятельности человека,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образование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является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исключением.</a:t>
            </a:r>
            <a:r>
              <a:rPr lang="ru-RU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Однако, </a:t>
            </a:r>
            <a:r>
              <a:rPr lang="ru-RU" sz="24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не способны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полностью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заменить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роли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преподавателя или обучающегося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они являются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лишь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цифровым инструментом, </a:t>
            </a:r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который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 правильном использовании 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4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способен </a:t>
            </a:r>
            <a:r>
              <a:rPr lang="ru-RU" sz="24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дать эффективный результат</a:t>
            </a:r>
            <a:endParaRPr lang="ru-RU" sz="24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323449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86862" y="493159"/>
            <a:ext cx="11254153" cy="59400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Использование </a:t>
            </a:r>
            <a:r>
              <a:rPr lang="ru-RU" sz="24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в образовании </a:t>
            </a:r>
            <a:endParaRPr lang="ru-RU" sz="2400" b="1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чемпионатное</a:t>
            </a:r>
            <a:r>
              <a:rPr lang="ru-RU" sz="24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движение  </a:t>
            </a:r>
            <a:r>
              <a:rPr lang="ru-RU" sz="24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«Профессионалы»</a:t>
            </a:r>
            <a:endParaRPr lang="ru-RU" sz="24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i="1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Чемпионатное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движение "Профессионалы" является инструментом </a:t>
            </a:r>
            <a:endParaRPr lang="ru-RU" sz="2800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модернизации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системы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профессионального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образования. </a:t>
            </a:r>
            <a:endParaRPr lang="ru-RU" sz="2800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Оно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интегрируется в учебный процесс учреждений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среднего</a:t>
            </a:r>
          </a:p>
          <a:p>
            <a:pPr algn="just"/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профессионального и высшего образования, формируя профессиональные </a:t>
            </a:r>
            <a:endParaRPr lang="ru-RU" sz="2800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компетенции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в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соответствии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с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федеральными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образовательными</a:t>
            </a:r>
          </a:p>
          <a:p>
            <a:pPr algn="just"/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стандартами и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над профессиональными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навыками. </a:t>
            </a:r>
            <a:endParaRPr lang="ru-RU" sz="2800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Движение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ориентировано на реальные потребности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экономики</a:t>
            </a:r>
          </a:p>
          <a:p>
            <a:pPr algn="just"/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регионов России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и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обеспечивает 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доступность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для </a:t>
            </a:r>
            <a:endParaRPr lang="ru-RU" sz="2800" i="1" dirty="0" smtClean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  <a:hlinkClick r:id="rId3"/>
            </a:endParaRPr>
          </a:p>
          <a:p>
            <a:pPr algn="just"/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различных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категорий обучающихся </a:t>
            </a:r>
            <a:r>
              <a:rPr lang="ru-RU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черезмногоуровневую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систему</a:t>
            </a:r>
            <a:r>
              <a:rPr lang="ru-RU" sz="2800" i="1" dirty="0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,</a:t>
            </a:r>
          </a:p>
          <a:p>
            <a:pPr algn="just"/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включающую </a:t>
            </a:r>
            <a:r>
              <a:rPr lang="ru-RU" sz="2800" i="1" dirty="0" err="1" smtClean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региональные,окружные</a:t>
            </a:r>
            <a:r>
              <a:rPr lang="ru-RU" sz="2800" i="1" dirty="0">
                <a:solidFill>
                  <a:schemeClr val="accent4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 и национальные чемпионаты. </a:t>
            </a:r>
            <a:endParaRPr lang="ru-RU" sz="2800" i="1" dirty="0">
              <a:solidFill>
                <a:schemeClr val="accent4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41042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559938" y="432620"/>
            <a:ext cx="7470378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2025 года 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используют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 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</a:t>
            </a:r>
            <a:endParaRPr lang="ru-RU" sz="2000" b="1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чемпионатном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движении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 «Профессионалы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</a:t>
            </a:r>
          </a:p>
          <a:p>
            <a:pPr algn="ctr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 компетенции «Малярные и декоративные работы» 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38582" y="4124688"/>
            <a:ext cx="10059164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Для модуля Фреска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Фристайл» </a:t>
            </a:r>
            <a:r>
              <a:rPr lang="ru-RU" sz="2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Конкурсант должен: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подобрать сюжет, элементы и цветовые решения фрески согласно заданной тематики </a:t>
            </a: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помощью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нейросети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https://ya.ru/ai/art 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приложения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https://shedevrum.ai</a:t>
            </a:r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/</a:t>
            </a: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разместить на странице компетенции </a:t>
            </a: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https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://vk.com/22wsr по ссылке </a:t>
            </a:r>
            <a:r>
              <a:rPr lang="ru-RU" sz="2000" i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https://vk.com/topic-212092226_54094408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Используя графическую программу преобразовать рисунок созданный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нейросетью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000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i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рабочий эскиз для выполнения фрески, который уже использовать в </a:t>
            </a:r>
            <a:r>
              <a:rPr lang="ru-RU" sz="2000" i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мудборде</a:t>
            </a:r>
            <a:r>
              <a:rPr lang="ru-RU" sz="2000" b="1" i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endParaRPr lang="ru-RU" sz="2000" i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3251406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48000" y="550606"/>
            <a:ext cx="460574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</a:rPr>
              <a:t>Примеры сгенерированных рисунков</a:t>
            </a:r>
            <a:endParaRPr lang="ru-RU" sz="2000" dirty="0">
              <a:solidFill>
                <a:schemeClr val="bg1"/>
              </a:solidFill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832423">
            <a:off x="593376" y="1668143"/>
            <a:ext cx="3560526" cy="4577819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4181">
            <a:off x="7354664" y="1593091"/>
            <a:ext cx="4251833" cy="472792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862" y="1330760"/>
            <a:ext cx="3801886" cy="48881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908557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63" y="0"/>
            <a:ext cx="12192000" cy="6936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726426" y="422788"/>
            <a:ext cx="3908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Результат фрески через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8469" y="1172296"/>
            <a:ext cx="2009569" cy="5519843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9321" y="1134805"/>
            <a:ext cx="3148462" cy="5594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6578911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38"/>
            <a:ext cx="12192000" cy="6936658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5239" y="1588673"/>
            <a:ext cx="10204717" cy="47089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— это приложение для генерации изображений и видео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Оно работает на основе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нейросетей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YandexART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YandexGPT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способно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творить настоящие чудеса.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Что можно делать в приложении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можно создавать картинки и видео — всего из пары слов</a:t>
            </a:r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ещё вы можете загрузить в приложение фотографию, наложить на неё </a:t>
            </a:r>
            <a:r>
              <a:rPr lang="ru-RU" sz="2000" dirty="0" err="1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фильтрум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увидеть настоящее волшебство.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Как получить изображение в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Шедевруме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Просто введите запрос —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нейросеть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поймёт его и сгенерирует для вас картинку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сайте, а в приложении вы увидите 2 варианта изображения. Вы можете опубликовать </a:t>
            </a:r>
            <a:endParaRPr lang="ru-RU" sz="2000" dirty="0" smtClean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изображение 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своей ленте, чтобы собирать лайки и комментарии от других пользователей.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 каких платформах работает приложение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Шедеврум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Приложение работает на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iOS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sz="2000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Android</a:t>
            </a:r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Можно ли сохранять изображение себе на устройство?</a:t>
            </a:r>
          </a:p>
          <a:p>
            <a:r>
              <a:rPr lang="ru-RU" sz="2000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Вы можете скачивать на компьютер и телефон все картинки и видео, которые создадите.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507067" y="894735"/>
            <a:ext cx="751827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000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Одно из приложений, которое  использовали для генерации картин</a:t>
            </a:r>
            <a:endParaRPr lang="ru-RU" sz="20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9762"/>
      </p:ext>
    </p:extLst>
  </p:cSld>
  <p:clrMapOvr>
    <a:masterClrMapping/>
  </p:clrMapOvr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Аспект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298</TotalTime>
  <Words>461</Words>
  <Application>Microsoft Office PowerPoint</Application>
  <PresentationFormat>Широкоэкранный</PresentationFormat>
  <Paragraphs>112</Paragraphs>
  <Slides>13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Times New Roman</vt:lpstr>
      <vt:lpstr>Trebuchet MS</vt:lpstr>
      <vt:lpstr>Wingdings 3</vt:lpstr>
      <vt:lpstr>YS Text</vt:lpstr>
      <vt:lpstr>Аспект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Елена Алексеевна Безбородова</cp:lastModifiedBy>
  <cp:revision>20</cp:revision>
  <dcterms:created xsi:type="dcterms:W3CDTF">2025-12-05T11:25:38Z</dcterms:created>
  <dcterms:modified xsi:type="dcterms:W3CDTF">2025-12-09T04:26:19Z</dcterms:modified>
</cp:coreProperties>
</file>