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72" r:id="rId9"/>
    <p:sldId id="274" r:id="rId10"/>
    <p:sldId id="27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70225189242649E-2"/>
          <c:y val="0.13435982219721843"/>
          <c:w val="0.95080499448438516"/>
          <c:h val="0.710454117790895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  <c:pt idx="9">
                  <c:v>Июнь</c:v>
                </c:pt>
                <c:pt idx="10">
                  <c:v>Июль</c:v>
                </c:pt>
                <c:pt idx="11">
                  <c:v>Август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4.5</c:v>
                </c:pt>
                <c:pt idx="4">
                  <c:v>3</c:v>
                </c:pt>
                <c:pt idx="5">
                  <c:v>32</c:v>
                </c:pt>
                <c:pt idx="6">
                  <c:v>3</c:v>
                </c:pt>
                <c:pt idx="7">
                  <c:v>3</c:v>
                </c:pt>
                <c:pt idx="8">
                  <c:v>36</c:v>
                </c:pt>
                <c:pt idx="9">
                  <c:v>36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F1-4331-9A27-56CFC7A46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5556927"/>
        <c:axId val="1633208015"/>
      </c:barChart>
      <c:catAx>
        <c:axId val="1635556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3208015"/>
        <c:crosses val="autoZero"/>
        <c:auto val="1"/>
        <c:lblAlgn val="ctr"/>
        <c:lblOffset val="100"/>
        <c:noMultiLvlLbl val="0"/>
      </c:catAx>
      <c:valAx>
        <c:axId val="1633208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5556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3AF59E-D142-4ED2-9CC0-542CCB9705C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3A6233-A723-4B2A-914F-CD3E023EB1EB}">
      <dgm:prSet phldrT="[Текст]"/>
      <dgm:spPr/>
      <dgm:t>
        <a:bodyPr/>
        <a:lstStyle/>
        <a:p>
          <a:r>
            <a:rPr lang="ru-RU" dirty="0"/>
            <a:t>Указ Президента РФ от 30 марта 2022 года № 166 «О мерах по обеспечению технологической независимости и безопасности критической информационной инфраструктуры России».</a:t>
          </a:r>
        </a:p>
      </dgm:t>
    </dgm:pt>
    <dgm:pt modelId="{5BD87172-0801-41AA-B5D5-349A17274CBC}" type="parTrans" cxnId="{EA355AA6-4FDE-45EB-B215-99116A75D132}">
      <dgm:prSet/>
      <dgm:spPr/>
      <dgm:t>
        <a:bodyPr/>
        <a:lstStyle/>
        <a:p>
          <a:endParaRPr lang="ru-RU"/>
        </a:p>
      </dgm:t>
    </dgm:pt>
    <dgm:pt modelId="{F583B911-DEF8-4EDB-8A64-9626F45DB525}" type="sibTrans" cxnId="{EA355AA6-4FDE-45EB-B215-99116A75D132}">
      <dgm:prSet/>
      <dgm:spPr/>
      <dgm:t>
        <a:bodyPr/>
        <a:lstStyle/>
        <a:p>
          <a:endParaRPr lang="ru-RU"/>
        </a:p>
      </dgm:t>
    </dgm:pt>
    <dgm:pt modelId="{6D2F920E-4AD0-4E0F-9EDD-1FF50B4C8243}">
      <dgm:prSet phldrT="[Текст]"/>
      <dgm:spPr/>
      <dgm:t>
        <a:bodyPr/>
        <a:lstStyle/>
        <a:p>
          <a:r>
            <a:rPr lang="ru-RU" dirty="0"/>
            <a:t>Указ Президента РФ от 1 мая 2022 г. № 250 «О дополнительных мерах по обеспечению информационной безопасности Российской Федерации».</a:t>
          </a:r>
        </a:p>
      </dgm:t>
    </dgm:pt>
    <dgm:pt modelId="{3CA6E6E7-691B-4E8D-96B4-44F36463B5F0}" type="parTrans" cxnId="{020A7855-E693-4513-8E5C-667F6C010991}">
      <dgm:prSet/>
      <dgm:spPr/>
      <dgm:t>
        <a:bodyPr/>
        <a:lstStyle/>
        <a:p>
          <a:endParaRPr lang="ru-RU"/>
        </a:p>
      </dgm:t>
    </dgm:pt>
    <dgm:pt modelId="{D03961E0-0FF3-4206-9650-2B55FAD39789}" type="sibTrans" cxnId="{020A7855-E693-4513-8E5C-667F6C010991}">
      <dgm:prSet/>
      <dgm:spPr/>
      <dgm:t>
        <a:bodyPr/>
        <a:lstStyle/>
        <a:p>
          <a:endParaRPr lang="ru-RU"/>
        </a:p>
      </dgm:t>
    </dgm:pt>
    <dgm:pt modelId="{777D19BB-E894-4F87-ABD6-5ADA8DB28692}">
      <dgm:prSet/>
      <dgm:spPr/>
      <dgm:t>
        <a:bodyPr/>
        <a:lstStyle/>
        <a:p>
          <a:r>
            <a:rPr lang="ru-RU"/>
            <a:t>Запрещает использовать иностранные средства защиты информации (СЗИ) на значимых объектах КИИ с 1 января 2025 года.</a:t>
          </a:r>
        </a:p>
      </dgm:t>
    </dgm:pt>
    <dgm:pt modelId="{408897C1-9C0E-476F-80C3-CDA001FD5B4E}" type="parTrans" cxnId="{A2FD0078-524E-4F6B-ADB3-7221BF93D2FC}">
      <dgm:prSet/>
      <dgm:spPr/>
      <dgm:t>
        <a:bodyPr/>
        <a:lstStyle/>
        <a:p>
          <a:endParaRPr lang="ru-RU"/>
        </a:p>
      </dgm:t>
    </dgm:pt>
    <dgm:pt modelId="{16A5FE34-8422-4AA8-A2D6-9F56433E5261}" type="sibTrans" cxnId="{A2FD0078-524E-4F6B-ADB3-7221BF93D2FC}">
      <dgm:prSet/>
      <dgm:spPr/>
      <dgm:t>
        <a:bodyPr/>
        <a:lstStyle/>
        <a:p>
          <a:endParaRPr lang="ru-RU"/>
        </a:p>
      </dgm:t>
    </dgm:pt>
    <dgm:pt modelId="{016065A8-C08D-4F91-9980-CF709F9D5DE6}">
      <dgm:prSet/>
      <dgm:spPr/>
      <dgm:t>
        <a:bodyPr/>
        <a:lstStyle/>
        <a:p>
          <a:r>
            <a:rPr lang="ru-RU" dirty="0"/>
            <a:t>Запрещает субъектам критической информационной инфраструктуры (КИИ) использовать средства защиты информации (СЗИ) из недружественных стран с 1 января 2025 года</a:t>
          </a:r>
        </a:p>
      </dgm:t>
    </dgm:pt>
    <dgm:pt modelId="{4C81A2DE-6987-4B5B-B8A0-82CDC5BF42F3}" type="parTrans" cxnId="{33CAF264-0281-45C2-9BBD-73A8A68E784B}">
      <dgm:prSet/>
      <dgm:spPr/>
      <dgm:t>
        <a:bodyPr/>
        <a:lstStyle/>
        <a:p>
          <a:endParaRPr lang="ru-RU"/>
        </a:p>
      </dgm:t>
    </dgm:pt>
    <dgm:pt modelId="{87D20BAE-0D1C-4DB1-A45B-181AD981C701}" type="sibTrans" cxnId="{33CAF264-0281-45C2-9BBD-73A8A68E784B}">
      <dgm:prSet/>
      <dgm:spPr/>
      <dgm:t>
        <a:bodyPr/>
        <a:lstStyle/>
        <a:p>
          <a:endParaRPr lang="ru-RU"/>
        </a:p>
      </dgm:t>
    </dgm:pt>
    <dgm:pt modelId="{AB278ACE-F453-498F-97A5-204F346FC78D}" type="pres">
      <dgm:prSet presAssocID="{E93AF59E-D142-4ED2-9CC0-542CCB9705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02E7D6-5DA0-4A1B-B9D0-74001B638994}" type="pres">
      <dgm:prSet presAssocID="{923A6233-A723-4B2A-914F-CD3E023EB1E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4088A-DB44-44B8-813E-DE3BDB3A1AA9}" type="pres">
      <dgm:prSet presAssocID="{F583B911-DEF8-4EDB-8A64-9626F45DB525}" presName="sibTrans" presStyleCnt="0"/>
      <dgm:spPr/>
    </dgm:pt>
    <dgm:pt modelId="{ED24B100-FA26-44F6-A940-848F02704FAE}" type="pres">
      <dgm:prSet presAssocID="{777D19BB-E894-4F87-ABD6-5ADA8DB2869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F9E5F-CB8E-4058-A1AF-CE12BF5921CE}" type="pres">
      <dgm:prSet presAssocID="{16A5FE34-8422-4AA8-A2D6-9F56433E5261}" presName="sibTrans" presStyleCnt="0"/>
      <dgm:spPr/>
    </dgm:pt>
    <dgm:pt modelId="{8FC28E65-F849-4660-AF8D-C2CE7B022CE1}" type="pres">
      <dgm:prSet presAssocID="{6D2F920E-4AD0-4E0F-9EDD-1FF50B4C824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C6CDA-339E-4831-9C2D-88432F66B525}" type="pres">
      <dgm:prSet presAssocID="{D03961E0-0FF3-4206-9650-2B55FAD39789}" presName="sibTrans" presStyleCnt="0"/>
      <dgm:spPr/>
    </dgm:pt>
    <dgm:pt modelId="{9545F0D3-ADA0-483A-90C1-1F72335FC690}" type="pres">
      <dgm:prSet presAssocID="{016065A8-C08D-4F91-9980-CF709F9D5DE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CAF264-0281-45C2-9BBD-73A8A68E784B}" srcId="{E93AF59E-D142-4ED2-9CC0-542CCB9705C8}" destId="{016065A8-C08D-4F91-9980-CF709F9D5DE6}" srcOrd="3" destOrd="0" parTransId="{4C81A2DE-6987-4B5B-B8A0-82CDC5BF42F3}" sibTransId="{87D20BAE-0D1C-4DB1-A45B-181AD981C701}"/>
    <dgm:cxn modelId="{C30740FA-27A0-44C9-8129-85B91977B89A}" type="presOf" srcId="{6D2F920E-4AD0-4E0F-9EDD-1FF50B4C8243}" destId="{8FC28E65-F849-4660-AF8D-C2CE7B022CE1}" srcOrd="0" destOrd="0" presId="urn:microsoft.com/office/officeart/2005/8/layout/default"/>
    <dgm:cxn modelId="{A5F6AA13-77D5-4A0E-A3FA-E6614F61DB83}" type="presOf" srcId="{777D19BB-E894-4F87-ABD6-5ADA8DB28692}" destId="{ED24B100-FA26-44F6-A940-848F02704FAE}" srcOrd="0" destOrd="0" presId="urn:microsoft.com/office/officeart/2005/8/layout/default"/>
    <dgm:cxn modelId="{020A7855-E693-4513-8E5C-667F6C010991}" srcId="{E93AF59E-D142-4ED2-9CC0-542CCB9705C8}" destId="{6D2F920E-4AD0-4E0F-9EDD-1FF50B4C8243}" srcOrd="2" destOrd="0" parTransId="{3CA6E6E7-691B-4E8D-96B4-44F36463B5F0}" sibTransId="{D03961E0-0FF3-4206-9650-2B55FAD39789}"/>
    <dgm:cxn modelId="{EA355AA6-4FDE-45EB-B215-99116A75D132}" srcId="{E93AF59E-D142-4ED2-9CC0-542CCB9705C8}" destId="{923A6233-A723-4B2A-914F-CD3E023EB1EB}" srcOrd="0" destOrd="0" parTransId="{5BD87172-0801-41AA-B5D5-349A17274CBC}" sibTransId="{F583B911-DEF8-4EDB-8A64-9626F45DB525}"/>
    <dgm:cxn modelId="{3EE5A0E2-ADA5-4307-BF84-DC5A332B33BC}" type="presOf" srcId="{016065A8-C08D-4F91-9980-CF709F9D5DE6}" destId="{9545F0D3-ADA0-483A-90C1-1F72335FC690}" srcOrd="0" destOrd="0" presId="urn:microsoft.com/office/officeart/2005/8/layout/default"/>
    <dgm:cxn modelId="{0A7733A5-1C93-4584-B36B-EB7B52A93A95}" type="presOf" srcId="{923A6233-A723-4B2A-914F-CD3E023EB1EB}" destId="{2A02E7D6-5DA0-4A1B-B9D0-74001B638994}" srcOrd="0" destOrd="0" presId="urn:microsoft.com/office/officeart/2005/8/layout/default"/>
    <dgm:cxn modelId="{298C31CD-0776-41EE-8119-8BFD53F70C42}" type="presOf" srcId="{E93AF59E-D142-4ED2-9CC0-542CCB9705C8}" destId="{AB278ACE-F453-498F-97A5-204F346FC78D}" srcOrd="0" destOrd="0" presId="urn:microsoft.com/office/officeart/2005/8/layout/default"/>
    <dgm:cxn modelId="{A2FD0078-524E-4F6B-ADB3-7221BF93D2FC}" srcId="{E93AF59E-D142-4ED2-9CC0-542CCB9705C8}" destId="{777D19BB-E894-4F87-ABD6-5ADA8DB28692}" srcOrd="1" destOrd="0" parTransId="{408897C1-9C0E-476F-80C3-CDA001FD5B4E}" sibTransId="{16A5FE34-8422-4AA8-A2D6-9F56433E5261}"/>
    <dgm:cxn modelId="{189DA894-D6A3-4C71-99C4-524A0FA0A7F7}" type="presParOf" srcId="{AB278ACE-F453-498F-97A5-204F346FC78D}" destId="{2A02E7D6-5DA0-4A1B-B9D0-74001B638994}" srcOrd="0" destOrd="0" presId="urn:microsoft.com/office/officeart/2005/8/layout/default"/>
    <dgm:cxn modelId="{5644BADA-4C14-4CBF-98AB-0AF9FA164FBB}" type="presParOf" srcId="{AB278ACE-F453-498F-97A5-204F346FC78D}" destId="{E934088A-DB44-44B8-813E-DE3BDB3A1AA9}" srcOrd="1" destOrd="0" presId="urn:microsoft.com/office/officeart/2005/8/layout/default"/>
    <dgm:cxn modelId="{A19CCB74-4B0D-405E-A731-0BCD2937E1E5}" type="presParOf" srcId="{AB278ACE-F453-498F-97A5-204F346FC78D}" destId="{ED24B100-FA26-44F6-A940-848F02704FAE}" srcOrd="2" destOrd="0" presId="urn:microsoft.com/office/officeart/2005/8/layout/default"/>
    <dgm:cxn modelId="{2460978D-7C1F-4AAB-8CCC-F8AC836CADB3}" type="presParOf" srcId="{AB278ACE-F453-498F-97A5-204F346FC78D}" destId="{825F9E5F-CB8E-4058-A1AF-CE12BF5921CE}" srcOrd="3" destOrd="0" presId="urn:microsoft.com/office/officeart/2005/8/layout/default"/>
    <dgm:cxn modelId="{BD275435-1C37-4278-B9BE-340C38A7A23E}" type="presParOf" srcId="{AB278ACE-F453-498F-97A5-204F346FC78D}" destId="{8FC28E65-F849-4660-AF8D-C2CE7B022CE1}" srcOrd="4" destOrd="0" presId="urn:microsoft.com/office/officeart/2005/8/layout/default"/>
    <dgm:cxn modelId="{84313217-A601-41DF-A2E5-777E6B78814B}" type="presParOf" srcId="{AB278ACE-F453-498F-97A5-204F346FC78D}" destId="{113C6CDA-339E-4831-9C2D-88432F66B525}" srcOrd="5" destOrd="0" presId="urn:microsoft.com/office/officeart/2005/8/layout/default"/>
    <dgm:cxn modelId="{00215FF9-102A-4C41-8B88-9A95809D42A9}" type="presParOf" srcId="{AB278ACE-F453-498F-97A5-204F346FC78D}" destId="{9545F0D3-ADA0-483A-90C1-1F72335FC69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2E7D6-5DA0-4A1B-B9D0-74001B638994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Указ Президента РФ от 30 марта 2022 года № 166 «О мерах по обеспечению технологической независимости и безопасности критической информационной инфраструктуры России».</a:t>
          </a:r>
        </a:p>
      </dsp:txBody>
      <dsp:txXfrm>
        <a:off x="1748064" y="2975"/>
        <a:ext cx="3342605" cy="2005563"/>
      </dsp:txXfrm>
    </dsp:sp>
    <dsp:sp modelId="{ED24B100-FA26-44F6-A940-848F02704FAE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Запрещает использовать иностранные средства защиты информации (СЗИ) на значимых объектах КИИ с 1 января 2025 года.</a:t>
          </a:r>
        </a:p>
      </dsp:txBody>
      <dsp:txXfrm>
        <a:off x="5424930" y="2975"/>
        <a:ext cx="3342605" cy="2005563"/>
      </dsp:txXfrm>
    </dsp:sp>
    <dsp:sp modelId="{8FC28E65-F849-4660-AF8D-C2CE7B022CE1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Указ Президента РФ от 1 мая 2022 г. № 250 «О дополнительных мерах по обеспечению информационной безопасности Российской Федерации».</a:t>
          </a:r>
        </a:p>
      </dsp:txBody>
      <dsp:txXfrm>
        <a:off x="1748064" y="2342799"/>
        <a:ext cx="3342605" cy="2005563"/>
      </dsp:txXfrm>
    </dsp:sp>
    <dsp:sp modelId="{9545F0D3-ADA0-483A-90C1-1F72335FC690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Запрещает субъектам критической информационной инфраструктуры (КИИ) использовать средства защиты информации (СЗИ) из недружественных стран с 1 января 2025 года</a:t>
          </a:r>
        </a:p>
      </dsp:txBody>
      <dsp:txXfrm>
        <a:off x="5424930" y="2342799"/>
        <a:ext cx="3342605" cy="200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0F632-AE40-4930-BC99-76F91A939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0E3F3C-5FF9-4BF0-8C8C-514EE77F3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519BF5-2DE7-43F6-8E1C-5369F1650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3C7-885F-4CBD-BAEB-309200429D76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426D97-2A81-49AA-9369-03796B25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33DD82-D026-4649-817B-0CE91DF0D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0314-E159-40A3-8D7D-EA26A7DF7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45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C0B95-C40A-4837-A3A0-F4B5DCC5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B0DAAE-5DDE-4F59-93B6-4828FCDEE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FDE479-3EB7-4F06-A064-813201506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3C7-885F-4CBD-BAEB-309200429D76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1347E8-3B6C-4BD3-B936-B57F0E07C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B6AD6D-CD99-4881-90C7-8DB7AB18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0314-E159-40A3-8D7D-EA26A7DF7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83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AB215F-4C1A-4E68-93D2-0058DB1128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378070-120E-42C9-8E86-A9C438CC9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0FA95E-2AA5-4441-B3FF-EFE61B77D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3C7-885F-4CBD-BAEB-309200429D76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087B51-B796-477F-AA47-55D07985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A499F-6250-4255-BEDD-EA3A88AFD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0314-E159-40A3-8D7D-EA26A7DF7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25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61296-3BCC-4249-86C7-26053D02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077D3E-5C99-4014-BBE6-EDCE1259E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9783DB-F22B-431B-BCF9-D6EBA1932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3C7-885F-4CBD-BAEB-309200429D76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FFDA2D-C072-4F92-B946-CD7CC1F7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5C6FF0-5799-4A74-95AA-CB6BF85D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0314-E159-40A3-8D7D-EA26A7DF7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2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94E0D-BE5D-435A-896F-78C68F01D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FE0565-D497-4210-9C7E-A7C55E555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CF1DD-0F03-429D-95F4-52A9EDDDA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3C7-885F-4CBD-BAEB-309200429D76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9D0D33-7B91-4F54-8B6B-446F3BE50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DF44F3-B93F-4D55-B11E-693C22D80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0314-E159-40A3-8D7D-EA26A7DF7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04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0542C-AFAA-48F7-9DB5-603ED4CA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ED5FCF-3FE0-46F3-9DEC-CB8AA64FA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89F91B-2689-4DB3-8DA6-EC6F5BF6B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DFD32C-BC82-4DF7-81F4-42439984D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3C7-885F-4CBD-BAEB-309200429D76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64659A-CA1A-4B87-B345-3819877E3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EFA658-2EB5-43B5-8A9F-B2CDFCC7D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0314-E159-40A3-8D7D-EA26A7DF7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58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61954-423B-4D97-83CC-6493F507B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989279-A004-4FFD-9BAF-29669BBC4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5C88E-4FEF-44E1-8FA5-A8C6B8D14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29BC18-7D9F-4C70-ABC7-15059E3E52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22C0BC-BC14-481B-8060-9A85135462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F43E10-1D5A-406A-B2AB-A2DED11E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3C7-885F-4CBD-BAEB-309200429D76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68B44E-2AD0-42E6-BA71-20AFE8FD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7B8B04E-EE42-4057-9FC0-61F7DE06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0314-E159-40A3-8D7D-EA26A7DF7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84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37557-5626-4478-9917-15A26E403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860BB94-4CEC-487A-82EA-B83621DF9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3C7-885F-4CBD-BAEB-309200429D76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AA4429-D1E7-44A4-8FB8-4988B0A44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8013B1-3346-4943-8CB7-19A14850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0314-E159-40A3-8D7D-EA26A7DF7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46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1753353-91AD-4833-9D14-86691AD1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3C7-885F-4CBD-BAEB-309200429D76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E01B68-3E4F-4766-9260-D715F67C3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0C2CE1-E120-4730-93C6-E7BFF8B8B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0314-E159-40A3-8D7D-EA26A7DF7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9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39133-C044-46A4-B305-CB9DB5A2D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859968-9DE5-4399-B505-2CB7F39DA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E50242-3062-45AD-8A02-ACB0DD127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90F2F1-A56B-4BEC-9F46-084719D67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3C7-885F-4CBD-BAEB-309200429D76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09B1B3-BFF9-4319-85E0-ACB7AA38C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289166-F4EA-4DC7-B09D-AB1B5D970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0314-E159-40A3-8D7D-EA26A7DF7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59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5FF21-28BE-4030-8B4A-8B84178C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3D0FC7-39E7-435C-879C-5532C270C3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5E3AC4-F6F4-4D10-B2E4-EC59485DA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55CA24-E70E-4E5E-9258-C9284534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3C7-885F-4CBD-BAEB-309200429D76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F65826-A163-4A0B-B251-42CA5329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288068-AA4D-4DD7-ABDB-EA40C7D7C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0314-E159-40A3-8D7D-EA26A7DF7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6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CE3CD-7401-4C15-856D-A84C2EAD3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AA9AAF-9F8D-414F-8AFB-387CAE2CD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D6407A-9AD4-47B1-B703-DF7856DA9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0B3C7-885F-4CBD-BAEB-309200429D76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4D18AC-A6FD-4804-AB76-A8A34DF65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7D7142-8B43-4A0D-AF67-4F2A7392D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80314-E159-40A3-8D7D-EA26A7DF7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93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D7B6A-D03A-4FE6-ABD5-3E4D51A7B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927" y="1803861"/>
            <a:ext cx="9144000" cy="232709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</a:t>
            </a: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ЗАМЕНЫ ПРОГРАММНОГО ОБЕСПЕЧЕНИЯ НА РОССИЙСКИЕ АНАЛОГИ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F351DA-A248-4CB4-80E7-C608F4985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8091" y="207272"/>
            <a:ext cx="9144000" cy="1230830"/>
          </a:xfrm>
        </p:spPr>
        <p:txBody>
          <a:bodyPr>
            <a:noAutofit/>
          </a:bodyPr>
          <a:lstStyle/>
          <a:p>
            <a:r>
              <a:rPr lang="ru-RU" sz="1400" dirty="0"/>
              <a:t>Министерство образования и науки Самарской области</a:t>
            </a:r>
          </a:p>
          <a:p>
            <a:r>
              <a:rPr lang="ru-RU" sz="1400" dirty="0"/>
              <a:t>государственное бюджетное </a:t>
            </a:r>
            <a:r>
              <a:rPr lang="ru-RU" sz="1400" dirty="0" smtClean="0"/>
              <a:t>профессиональное образовательное </a:t>
            </a:r>
            <a:r>
              <a:rPr lang="ru-RU" sz="1400" dirty="0"/>
              <a:t>учреждение Самарской области</a:t>
            </a:r>
          </a:p>
          <a:p>
            <a:r>
              <a:rPr lang="ru-RU" sz="1400" dirty="0"/>
              <a:t>«Тольяттинский политехнический колледж»</a:t>
            </a:r>
          </a:p>
          <a:p>
            <a:r>
              <a:rPr lang="ru-RU" sz="1400" dirty="0"/>
              <a:t>(ГБПОУ СО «ТПК»)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78961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26A7E-77DA-47FE-9AED-D1697ED0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Предложение для эффективного использования ПО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E65705-B45C-4FB9-8E8C-9DB3BBF84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9131"/>
            <a:ext cx="10515600" cy="435133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</a:t>
            </a:r>
            <a:r>
              <a:rPr lang="ru-RU" sz="2000" dirty="0">
                <a:solidFill>
                  <a:schemeClr val="accent5"/>
                </a:solidFill>
              </a:rPr>
              <a:t>заявка</a:t>
            </a:r>
            <a:endParaRPr lang="ru-RU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ru-RU" dirty="0"/>
              <a:t>                   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предоставление ПО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по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расписанию</a:t>
            </a:r>
            <a:r>
              <a:rPr lang="ru-RU" sz="1800" dirty="0"/>
              <a:t> </a:t>
            </a:r>
            <a:r>
              <a:rPr lang="ru-RU" dirty="0"/>
              <a:t>                                                             </a:t>
            </a:r>
          </a:p>
          <a:p>
            <a:pPr marL="0" indent="0">
              <a:buNone/>
            </a:pPr>
            <a:r>
              <a:rPr lang="ru-RU" dirty="0"/>
              <a:t>                                     </a:t>
            </a:r>
          </a:p>
          <a:p>
            <a:pPr marL="0" indent="0">
              <a:buNone/>
            </a:pPr>
            <a:r>
              <a:rPr lang="ru-RU" dirty="0"/>
              <a:t>                                                     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согласование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/>
              <a:t>        </a:t>
            </a:r>
          </a:p>
          <a:p>
            <a:pPr marL="0" indent="0">
              <a:buNone/>
            </a:pPr>
            <a:r>
              <a:rPr lang="ru-RU" dirty="0"/>
              <a:t>                                     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327348-14F9-483F-8A56-7096AE43DCBA}"/>
              </a:ext>
            </a:extLst>
          </p:cNvPr>
          <p:cNvSpPr/>
          <p:nvPr/>
        </p:nvSpPr>
        <p:spPr>
          <a:xfrm>
            <a:off x="1483744" y="361446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Библиотека ПО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986FBD8-C723-461B-8EE9-1851526A9B9E}"/>
              </a:ext>
            </a:extLst>
          </p:cNvPr>
          <p:cNvSpPr/>
          <p:nvPr/>
        </p:nvSpPr>
        <p:spPr>
          <a:xfrm>
            <a:off x="5287992" y="1923691"/>
            <a:ext cx="1518250" cy="169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ОБРАЗОВАТЕЛЬНАЯ ОРГАИЗАЦИЯ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14754DCF-3582-4252-AD51-B2C6EDF2B162}"/>
              </a:ext>
            </a:extLst>
          </p:cNvPr>
          <p:cNvCxnSpPr/>
          <p:nvPr/>
        </p:nvCxnSpPr>
        <p:spPr>
          <a:xfrm flipH="1">
            <a:off x="2376578" y="2803586"/>
            <a:ext cx="2863969" cy="1078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B5DAFC2-6AF9-457A-BF20-536B4E48C735}"/>
              </a:ext>
            </a:extLst>
          </p:cNvPr>
          <p:cNvSpPr/>
          <p:nvPr/>
        </p:nvSpPr>
        <p:spPr>
          <a:xfrm>
            <a:off x="5287992" y="4848045"/>
            <a:ext cx="1518250" cy="1328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График предоставления ПО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058068E-CFCB-41CD-BE38-96F094A9DCF4}"/>
              </a:ext>
            </a:extLst>
          </p:cNvPr>
          <p:cNvCxnSpPr/>
          <p:nvPr/>
        </p:nvCxnSpPr>
        <p:spPr>
          <a:xfrm>
            <a:off x="2398144" y="4114800"/>
            <a:ext cx="2743199" cy="1406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2F57A938-EEAE-42F2-AB5B-BA3F71831C48}"/>
              </a:ext>
            </a:extLst>
          </p:cNvPr>
          <p:cNvCxnSpPr>
            <a:stCxn id="10" idx="0"/>
          </p:cNvCxnSpPr>
          <p:nvPr/>
        </p:nvCxnSpPr>
        <p:spPr>
          <a:xfrm flipV="1">
            <a:off x="6047117" y="3692106"/>
            <a:ext cx="0" cy="1155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EE4728-4EFB-4759-A147-AC0EE5F44F3C}"/>
              </a:ext>
            </a:extLst>
          </p:cNvPr>
          <p:cNvSpPr/>
          <p:nvPr/>
        </p:nvSpPr>
        <p:spPr>
          <a:xfrm>
            <a:off x="9057736" y="3614469"/>
            <a:ext cx="2449902" cy="1147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Компьютер в образовательной организации с удалённым доступом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E0CAC6F8-ADF1-4D6B-A7E4-4B9081D1D28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398144" y="4071669"/>
            <a:ext cx="6469811" cy="146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037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E71E9-EF64-4DB4-B6BC-A060243BA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Импортозамещение программного обеспечения в России — стратегическая инициатива, направленная на замену иностранного ПО отечественными аналогами для обеспечения технологической независимости.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25A0A-E8B3-4DF1-A592-C6B01FA10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импортозамещения в данной сфере обеспечивает: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соответствие законодательным и регуляторным требованиям;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безопасность и независимость от зарубежных поставщиков;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стимулирование развития внутреннего ИТ-рынка.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81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0EAC3-A9B0-45D9-814C-D28F10185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Основополагающие документы, устанавливающие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</a:t>
            </a:r>
            <a:r>
              <a:rPr lang="ru-RU" sz="3600" dirty="0"/>
              <a:t> перехода на российское ПО: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6091307-A4F7-45CE-AD54-8FC8199B94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6620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282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A4BFE1-192D-4A40-BF48-200BD368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63" y="21847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упрощения процесса перехода на российское ПО рекомендуется придерживаться последовательного плана действий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D52B17C-9DD4-4C6C-B1B3-3D9792FEF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используемых программ, определение критических приложений;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рынка программного обеспечения для импортозамещения, подбор аналогов, удовлетворяющих требованиям к внедряемому ПО;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выбранных решений в условиях организации, взаимодействие с разработчиками, уточнения технических характеристик и возможностей кастомизации;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контрактов на поставку и обслуживание программного обеспечения с учетом требований законодательства о государственных закупках;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работе с новым программным обеспечением;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поддержки.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662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98481EA-A0DE-426A-9C08-7D9825AEE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18" y="188018"/>
            <a:ext cx="10515600" cy="4351338"/>
          </a:xfrm>
        </p:spPr>
        <p:txBody>
          <a:bodyPr/>
          <a:lstStyle/>
          <a:p>
            <a:r>
              <a:rPr lang="ru-RU" dirty="0"/>
              <a:t>КОМПАС-3D Учебная версия открывает </a:t>
            </a:r>
            <a:r>
              <a:rPr lang="ru-RU" dirty="0" smtClean="0"/>
              <a:t>студентам </a:t>
            </a:r>
            <a:r>
              <a:rPr lang="ru-RU" dirty="0"/>
              <a:t>весь спектр профессиональных </a:t>
            </a:r>
            <a:r>
              <a:rPr lang="ru-RU" dirty="0" smtClean="0"/>
              <a:t>возможностей:</a:t>
            </a:r>
          </a:p>
          <a:p>
            <a:pPr marL="0" indent="0">
              <a:buNone/>
            </a:pPr>
            <a:r>
              <a:rPr lang="ru-RU" i="1" dirty="0" smtClean="0"/>
              <a:t>Приложения </a:t>
            </a:r>
            <a:r>
              <a:rPr lang="ru-RU" i="1" dirty="0"/>
              <a:t>и </a:t>
            </a:r>
            <a:r>
              <a:rPr lang="ru-RU" i="1" dirty="0" smtClean="0"/>
              <a:t>библиотеки; Помощь в выполнении курсовых, расчетно-графических </a:t>
            </a:r>
            <a:r>
              <a:rPr lang="ru-RU" i="1" dirty="0"/>
              <a:t>и </a:t>
            </a:r>
            <a:r>
              <a:rPr lang="ru-RU" i="1" dirty="0" smtClean="0"/>
              <a:t>дипломных работ </a:t>
            </a:r>
            <a:r>
              <a:rPr lang="ru-RU" i="1" dirty="0"/>
              <a:t>любой сложности и </a:t>
            </a:r>
            <a:r>
              <a:rPr lang="ru-RU" i="1" dirty="0" smtClean="0"/>
              <a:t>эффективная подготовка </a:t>
            </a:r>
            <a:r>
              <a:rPr lang="ru-RU" i="1" dirty="0"/>
              <a:t>к реальной работе на предприятии.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/>
              <a:t>Подходит для любой </a:t>
            </a:r>
            <a:r>
              <a:rPr lang="ru-RU" i="1" dirty="0" smtClean="0"/>
              <a:t>специализации: </a:t>
            </a:r>
            <a:r>
              <a:rPr lang="ru-RU" i="1" dirty="0"/>
              <a:t>проектируй троллейбус или обустраивай троллейбусный парк для него. Проектируй изделия любого размера — от микросхемы до микрорайона</a:t>
            </a:r>
            <a:endParaRPr lang="ru-RU" i="1" dirty="0" smtClean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E50E04-56BC-4B7D-8A7B-7951AF570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1723" y="4101076"/>
            <a:ext cx="3452553" cy="27569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735C1B-40FD-4DFA-AF83-68A4EBDB2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22" y="4392923"/>
            <a:ext cx="2897639" cy="21732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D13812-3E24-4C46-A0D2-9365418E5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886" y="4815578"/>
            <a:ext cx="3033989" cy="20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3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32E9A4-3762-4C49-A555-2FCAC8DD2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22" y="360017"/>
            <a:ext cx="4955771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КОМПАС-3</a:t>
            </a:r>
            <a:r>
              <a:rPr lang="en-US" sz="3600" b="1" dirty="0"/>
              <a:t>D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000" b="1" dirty="0" smtClean="0"/>
              <a:t>Учебная</a:t>
            </a:r>
            <a:r>
              <a:rPr lang="ru-RU" sz="3600" b="1" dirty="0" smtClean="0"/>
              <a:t> </a:t>
            </a:r>
            <a:r>
              <a:rPr lang="ru-RU" sz="3000" b="1" dirty="0"/>
              <a:t>версия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77BDFB-E2A3-409E-A3D9-ADF5096A2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22" y="2378118"/>
            <a:ext cx="5130338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Техническая информация</a:t>
            </a:r>
          </a:p>
          <a:p>
            <a:r>
              <a:rPr lang="ru-RU" dirty="0"/>
              <a:t>Актуальная версия: v23</a:t>
            </a:r>
          </a:p>
          <a:p>
            <a:r>
              <a:rPr lang="ru-RU" dirty="0"/>
              <a:t>КОМПАС-3D предназначен для использования на персональных компьютерах, работающих под управлением русскоязычных (локализованных) либо корректно русифицированных 64-разрядных версий операционных систем, обновленных до актуального состояния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1A86EEF-D95D-4A52-8EDE-04D0FAACEA3B}"/>
              </a:ext>
            </a:extLst>
          </p:cNvPr>
          <p:cNvSpPr txBox="1">
            <a:spLocks/>
          </p:cNvSpPr>
          <p:nvPr/>
        </p:nvSpPr>
        <p:spPr>
          <a:xfrm>
            <a:off x="5968538" y="360017"/>
            <a:ext cx="5634644" cy="18626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/>
              <a:t>СПРУТКАМ </a:t>
            </a:r>
          </a:p>
          <a:p>
            <a:pPr algn="ctr"/>
            <a:r>
              <a:rPr lang="ru-RU" sz="3000" b="1" dirty="0" smtClean="0"/>
              <a:t>Российская CAD/CAM - система для программирования станков с ЧПУ и промышленных роботов</a:t>
            </a:r>
            <a:endParaRPr lang="ru-RU" sz="3000" b="1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F088C33-E537-4A59-95D9-328118DFC304}"/>
              </a:ext>
            </a:extLst>
          </p:cNvPr>
          <p:cNvSpPr txBox="1">
            <a:spLocks/>
          </p:cNvSpPr>
          <p:nvPr/>
        </p:nvSpPr>
        <p:spPr>
          <a:xfrm>
            <a:off x="6118167" y="2623647"/>
            <a:ext cx="5485015" cy="386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 smtClean="0"/>
              <a:t>Назначение системы</a:t>
            </a:r>
          </a:p>
          <a:p>
            <a:r>
              <a:rPr lang="ru-RU" sz="2600" dirty="0" smtClean="0"/>
              <a:t>СПРУТКАМ решает любые задачи по разработке управляющих программ для токарных, фрезерных, токарно-фрезерных станков, многокоординатных обрабатывающих центров, электроэрозионного оборудования, промышленных роботов.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816016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8FD22-EC9D-426F-B533-55F1CE4C3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806985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СПРУТКАМ Российская CAD/CAM - система для программирования станков с ЧПУ и промышленных </a:t>
            </a:r>
            <a:r>
              <a:rPr lang="ru-RU" sz="2800" b="1" dirty="0" smtClean="0"/>
              <a:t>роботов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7A0453-BB1F-432C-A865-7A5636E37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69" y="1291677"/>
            <a:ext cx="3427676" cy="526465"/>
          </a:xfrm>
        </p:spPr>
        <p:txBody>
          <a:bodyPr>
            <a:normAutofit fontScale="92500"/>
          </a:bodyPr>
          <a:lstStyle/>
          <a:p>
            <a:r>
              <a:rPr lang="ru-RU" dirty="0"/>
              <a:t>Токарная обработка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4122A7-F175-4BB0-B80D-0045E9B96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05" y="1818142"/>
            <a:ext cx="2849612" cy="1899741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4E7882A1-205C-403A-BDEB-A5234BAB0DDA}"/>
              </a:ext>
            </a:extLst>
          </p:cNvPr>
          <p:cNvSpPr txBox="1">
            <a:spLocks/>
          </p:cNvSpPr>
          <p:nvPr/>
        </p:nvSpPr>
        <p:spPr>
          <a:xfrm>
            <a:off x="3650010" y="1332067"/>
            <a:ext cx="3799514" cy="445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 smtClean="0"/>
              <a:t>Фрезерная обработка</a:t>
            </a:r>
          </a:p>
          <a:p>
            <a:pPr marL="0" indent="0">
              <a:buNone/>
            </a:pPr>
            <a:endParaRPr lang="ru-RU" sz="2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03E053-37F9-4BC1-ADB9-FFB2C4E9C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037" y="1818142"/>
            <a:ext cx="2919184" cy="1946123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790F4FBA-643E-40DB-AABC-318AA8EEA585}"/>
              </a:ext>
            </a:extLst>
          </p:cNvPr>
          <p:cNvSpPr txBox="1">
            <a:spLocks/>
          </p:cNvSpPr>
          <p:nvPr/>
        </p:nvSpPr>
        <p:spPr>
          <a:xfrm>
            <a:off x="7506989" y="1324300"/>
            <a:ext cx="4333579" cy="568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 smtClean="0"/>
              <a:t>Фрезерная обработка 5</a:t>
            </a:r>
            <a:r>
              <a:rPr lang="en-US" sz="2600" dirty="0" smtClean="0"/>
              <a:t>D</a:t>
            </a:r>
            <a:endParaRPr lang="ru-RU" sz="2600" dirty="0" smtClean="0"/>
          </a:p>
          <a:p>
            <a:endParaRPr lang="ru-RU" sz="26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B98ADF-B24A-4BCE-A306-98C9B1A08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475" y="1818142"/>
            <a:ext cx="2974571" cy="1983047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5A4E0C50-9806-4EEA-BC1C-67D9787C837B}"/>
              </a:ext>
            </a:extLst>
          </p:cNvPr>
          <p:cNvSpPr txBox="1">
            <a:spLocks/>
          </p:cNvSpPr>
          <p:nvPr/>
        </p:nvSpPr>
        <p:spPr>
          <a:xfrm>
            <a:off x="275797" y="3990461"/>
            <a:ext cx="3825240" cy="83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 smtClean="0"/>
              <a:t>Создание цифровых двойников</a:t>
            </a:r>
          </a:p>
          <a:p>
            <a:endParaRPr lang="ru-RU" sz="26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8A4687-2464-4CDE-BBE5-6E5782109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205" y="4824909"/>
            <a:ext cx="2936421" cy="19576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4EA66AC-2DF3-4EB8-8262-62EF5E31B2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037" y="4729941"/>
            <a:ext cx="3039596" cy="2026397"/>
          </a:xfrm>
          <a:prstGeom prst="rect">
            <a:avLst/>
          </a:prstGeom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id="{9A883BF1-1414-4AB3-9380-B9E14AAA595F}"/>
              </a:ext>
            </a:extLst>
          </p:cNvPr>
          <p:cNvSpPr txBox="1">
            <a:spLocks/>
          </p:cNvSpPr>
          <p:nvPr/>
        </p:nvSpPr>
        <p:spPr>
          <a:xfrm>
            <a:off x="3897284" y="3990461"/>
            <a:ext cx="3609705" cy="739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smtClean="0"/>
              <a:t>Моделирование обработки</a:t>
            </a:r>
          </a:p>
          <a:p>
            <a:endParaRPr lang="ru-RU" sz="26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ECE973-E314-44C5-9162-A72CCC8D79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9475" y="4729940"/>
            <a:ext cx="2974571" cy="1983047"/>
          </a:xfrm>
          <a:prstGeom prst="rect">
            <a:avLst/>
          </a:prstGeom>
        </p:spPr>
      </p:pic>
      <p:sp>
        <p:nvSpPr>
          <p:cNvPr id="16" name="Объект 2">
            <a:extLst>
              <a:ext uri="{FF2B5EF4-FFF2-40B4-BE49-F238E27FC236}">
                <a16:creationId xmlns:a16="http://schemas.microsoft.com/office/drawing/2014/main" id="{D4FE5063-7458-4670-AE90-5E262162622D}"/>
              </a:ext>
            </a:extLst>
          </p:cNvPr>
          <p:cNvSpPr txBox="1">
            <a:spLocks/>
          </p:cNvSpPr>
          <p:nvPr/>
        </p:nvSpPr>
        <p:spPr>
          <a:xfrm>
            <a:off x="7722525" y="3930685"/>
            <a:ext cx="4118044" cy="7161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smtClean="0"/>
              <a:t>Программирование роботов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972180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4226B-CBB5-4334-9CDB-65E70E48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11" y="182245"/>
            <a:ext cx="10515600" cy="732155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СПРУТКАМ Российская CAD/CAM - система для программирования станков с ЧПУ и промышленных роботов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7E6906-4A04-4B04-94D0-4D52EEE1B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1" y="1017987"/>
            <a:ext cx="10515600" cy="3555922"/>
          </a:xfrm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35099D69-7323-4988-A959-087D2A3C6F15}"/>
              </a:ext>
            </a:extLst>
          </p:cNvPr>
          <p:cNvSpPr txBox="1">
            <a:spLocks/>
          </p:cNvSpPr>
          <p:nvPr/>
        </p:nvSpPr>
        <p:spPr>
          <a:xfrm>
            <a:off x="6623858" y="4834832"/>
            <a:ext cx="5437909" cy="1640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ПО Спрут лицензия 1год-300000</a:t>
            </a:r>
          </a:p>
          <a:p>
            <a:r>
              <a:rPr lang="ru-RU" smtClean="0"/>
              <a:t>1Постпроцессор 1год-300000</a:t>
            </a:r>
          </a:p>
          <a:p>
            <a:r>
              <a:rPr lang="ru-RU" smtClean="0"/>
              <a:t>ПО Компас 1год-300000</a:t>
            </a:r>
          </a:p>
          <a:p>
            <a:endParaRPr lang="ru-RU" smtClean="0"/>
          </a:p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CFF7A49-7C51-4F9D-833A-765916C45F73}"/>
              </a:ext>
            </a:extLst>
          </p:cNvPr>
          <p:cNvSpPr txBox="1">
            <a:spLocks/>
          </p:cNvSpPr>
          <p:nvPr/>
        </p:nvSpPr>
        <p:spPr>
          <a:xfrm>
            <a:off x="1445029" y="5526058"/>
            <a:ext cx="4656513" cy="258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Стоимость 1 рабочего места: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60201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77F1F-0292-4788-A01C-C7715661E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 </a:t>
            </a:r>
            <a:r>
              <a:rPr lang="ru-RU" dirty="0" err="1"/>
              <a:t>спруткам</a:t>
            </a:r>
            <a:r>
              <a:rPr lang="ru-RU" dirty="0"/>
              <a:t> (ЧАС/НЕДЕЛЯ)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105F2BD9-3157-4828-A349-A6C137189C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13742"/>
              </p:ext>
            </p:extLst>
          </p:nvPr>
        </p:nvGraphicFramePr>
        <p:xfrm>
          <a:off x="838200" y="183425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80324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484</Words>
  <Application>Microsoft Office PowerPoint</Application>
  <PresentationFormat>Широкоэкранный</PresentationFormat>
  <Paragraphs>59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НЕОБХОДИМОСТЬ ЗАМЕНЫ ПРОГРАММНОГО ОБЕСПЕЧЕНИЯ НА РОССИЙСКИЕ АНАЛОГИ</vt:lpstr>
      <vt:lpstr>Импортозамещение программного обеспечения в России — стратегическая инициатива, направленная на замену иностранного ПО отечественными аналогами для обеспечения технологической независимости.</vt:lpstr>
      <vt:lpstr>Основополагающие документы, устанавливающие сроки перехода на российское ПО:</vt:lpstr>
      <vt:lpstr>Для упрощения процесса перехода на российское ПО рекомендуется придерживаться последовательного плана действий</vt:lpstr>
      <vt:lpstr>Презентация PowerPoint</vt:lpstr>
      <vt:lpstr>КОМПАС-3D  Учебная версия</vt:lpstr>
      <vt:lpstr>СПРУТКАМ Российская CAD/CAM - система для программирования станков с ЧПУ и промышленных роботов</vt:lpstr>
      <vt:lpstr>СПРУТКАМ Российская CAD/CAM - система для программирования станков с ЧПУ и промышленных роботов</vt:lpstr>
      <vt:lpstr>Использование спруткам (ЧАС/НЕДЕЛЯ)</vt:lpstr>
      <vt:lpstr>Предложение для эффективного использования ПО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ЗАМЕНА ИНОСТРАННОГО ПРОГРАМНОГО ОБЕСПЕЧЕНИЯ</dc:title>
  <dc:creator>Алкеев Павел Николаевич</dc:creator>
  <cp:lastModifiedBy>Правдина Наталья Васильевна</cp:lastModifiedBy>
  <cp:revision>27</cp:revision>
  <dcterms:created xsi:type="dcterms:W3CDTF">2025-11-21T10:47:16Z</dcterms:created>
  <dcterms:modified xsi:type="dcterms:W3CDTF">2025-11-26T06:24:31Z</dcterms:modified>
</cp:coreProperties>
</file>