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81" r:id="rId3"/>
    <p:sldId id="265" r:id="rId4"/>
    <p:sldId id="266" r:id="rId5"/>
    <p:sldId id="267" r:id="rId6"/>
    <p:sldId id="268" r:id="rId7"/>
    <p:sldId id="271" r:id="rId8"/>
    <p:sldId id="272" r:id="rId9"/>
    <p:sldId id="275" r:id="rId10"/>
    <p:sldId id="260" r:id="rId11"/>
    <p:sldId id="258" r:id="rId12"/>
    <p:sldId id="274" r:id="rId13"/>
    <p:sldId id="259" r:id="rId14"/>
    <p:sldId id="261" r:id="rId15"/>
    <p:sldId id="262" r:id="rId16"/>
    <p:sldId id="263" r:id="rId17"/>
    <p:sldId id="276" r:id="rId18"/>
    <p:sldId id="277" r:id="rId19"/>
    <p:sldId id="278" r:id="rId20"/>
    <p:sldId id="279" r:id="rId21"/>
    <p:sldId id="280" r:id="rId22"/>
    <p:sldId id="282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>
        <p:scale>
          <a:sx n="75" d="100"/>
          <a:sy n="75" d="100"/>
        </p:scale>
        <p:origin x="-182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7.xml"/><Relationship Id="rId7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57;&#1087;&#1077;&#1094;&#1080;&#1072;&#1083;&#1100;&#1085;&#1086;&#1089;&#1090;&#1100;.%20&#1054;&#1087;&#1077;&#1088;&#1072;&#1090;&#1086;&#1088;%20&#1089;&#1090;&#1072;&#1085;&#1082;&#1086;&#1074;%20&#1089;%20&#1087;&#1088;&#1086;&#1075;&#1088;&#1072;&#1084;&#1084;&#1085;&#1099;&#1084;%20&#1091;&#1087;&#1088;&#1072;&#1074;&#1083;&#1077;&#1085;&#1080;&#1077;&#1084;.%20(&#1087;&#1088;&#1086;&#1092;&#1077;&#1089;&#1089;&#1080;&#1086;&#1085;&#1072;&#1083;&#1100;&#1085;&#1072;&#1103;%20&#1087;&#1088;&#1086;%20(online-video-cutter.com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2160240"/>
          </a:xfrm>
        </p:spPr>
        <p:txBody>
          <a:bodyPr/>
          <a:lstStyle/>
          <a:p>
            <a:pPr algn="l"/>
            <a:r>
              <a:rPr lang="ru-RU" b="0" dirty="0" smtClean="0">
                <a:solidFill>
                  <a:schemeClr val="tx1"/>
                </a:solidFill>
              </a:rPr>
              <a:t>24.11.22</a:t>
            </a:r>
            <a:br>
              <a:rPr lang="ru-RU" b="0" dirty="0" smtClean="0">
                <a:solidFill>
                  <a:schemeClr val="tx1"/>
                </a:solidFill>
              </a:rPr>
            </a:b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01208"/>
            <a:ext cx="7854696" cy="1872208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/>
              <a:t>Оператор станков с ЧПУ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70573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1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89008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Общеупотребительная 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 –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 русского языка, состоящий из нейтральных слов. </a:t>
            </a:r>
          </a:p>
        </p:txBody>
      </p:sp>
      <p:sp>
        <p:nvSpPr>
          <p:cNvPr id="3" name="Улыбающееся лицо 2">
            <a:hlinkClick r:id="rId2" action="ppaction://hlinksldjump"/>
          </p:cNvPr>
          <p:cNvSpPr/>
          <p:nvPr/>
        </p:nvSpPr>
        <p:spPr>
          <a:xfrm>
            <a:off x="4317752" y="6304172"/>
            <a:ext cx="432048" cy="36004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Профессионализмы</a:t>
            </a:r>
            <a:r>
              <a:rPr lang="ru-RU" sz="4000" dirty="0" smtClean="0"/>
              <a:t> </a:t>
            </a:r>
            <a:r>
              <a:rPr lang="ru-RU" sz="4000" dirty="0"/>
              <a:t>– это </a:t>
            </a:r>
            <a:r>
              <a:rPr lang="ru-RU" sz="4000" b="1" dirty="0"/>
              <a:t>слова</a:t>
            </a:r>
            <a:r>
              <a:rPr lang="ru-RU" sz="4000" dirty="0"/>
              <a:t>, которые используются представителями определённой профессии.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Термины</a:t>
            </a:r>
            <a:r>
              <a:rPr lang="ru-RU" sz="4000" dirty="0"/>
              <a:t> -</a:t>
            </a:r>
            <a:r>
              <a:rPr lang="ru-RU" sz="4000" dirty="0" smtClean="0"/>
              <a:t> точные названия  каких-либо </a:t>
            </a:r>
            <a:r>
              <a:rPr lang="ru-RU" sz="4000" dirty="0"/>
              <a:t>специальных понятий.</a:t>
            </a:r>
          </a:p>
        </p:txBody>
      </p:sp>
      <p:sp>
        <p:nvSpPr>
          <p:cNvPr id="3" name="Улыбающееся лицо 2">
            <a:hlinkClick r:id="rId2" action="ppaction://hlinksldjump"/>
          </p:cNvPr>
          <p:cNvSpPr/>
          <p:nvPr/>
        </p:nvSpPr>
        <p:spPr>
          <a:xfrm>
            <a:off x="4317752" y="6304172"/>
            <a:ext cx="432048" cy="36004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Жаргонизмы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– это слова и словосочетания, которые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используются определенной группой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носителей языка, объединенной социальной или возрастной сферой употребления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(Молодежный жаргон, студенческий жаргон , профессиональный жаргон)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4317752" y="6304172"/>
            <a:ext cx="432048" cy="36004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79330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2626214"/>
                <a:gridCol w="6517786"/>
              </a:tblGrid>
              <a:tr h="14848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Кожух  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Универсальный измерительный прибор, предназначенный для высокоточных измерений 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848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2. Резец 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Б.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Кусок металла, из которого изготавливается деталь, называется заготовкой.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3.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Резцодержатель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В. Приспособление, препятствующее распространению отходов по помещению и ограничивает доступ к работающему станку.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0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4. Штангенциркуль  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Режущий инструмент.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2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5.  Программа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 Деталь станка для закрепления резца 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0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6.  Заготовка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Е.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последовательность команд операционной технологии, закодированные на языке программирования.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848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7.  Фартук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Ж.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Узел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превращения движения вала или винта в поступательное движение.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5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916630" y="980726"/>
            <a:ext cx="2448272" cy="11461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Чушка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813174" y="980727"/>
            <a:ext cx="2448272" cy="11461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Болванка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932654" y="2276871"/>
            <a:ext cx="2448272" cy="11461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Шестерня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3364902" y="2276871"/>
            <a:ext cx="2448272" cy="11461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Пруток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3356383" y="980727"/>
            <a:ext cx="2448272" cy="11461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Оболванить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5813174" y="2282888"/>
            <a:ext cx="2448272" cy="11461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Катанка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3348382" y="3573016"/>
            <a:ext cx="2448272" cy="11461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лыбающееся лицо 10">
            <a:hlinkClick r:id="rId9" action="ppaction://hlinksldjump"/>
          </p:cNvPr>
          <p:cNvSpPr/>
          <p:nvPr/>
        </p:nvSpPr>
        <p:spPr>
          <a:xfrm>
            <a:off x="4317752" y="6304172"/>
            <a:ext cx="432048" cy="36004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Чушка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черновая заготовка из </a:t>
            </a:r>
            <a:r>
              <a:rPr lang="ru-RU" dirty="0" smtClean="0"/>
              <a:t>металла </a:t>
            </a:r>
            <a:endParaRPr lang="ru-RU" dirty="0"/>
          </a:p>
        </p:txBody>
      </p:sp>
      <p:pic>
        <p:nvPicPr>
          <p:cNvPr id="2050" name="Picture 2" descr="https://www.ormetsan.com/templates/ormetsan.v3/upload/images/news/1920x1340/sari_kulc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2"/>
            <a:ext cx="4583237" cy="30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Оболванить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токарном </a:t>
            </a:r>
            <a:r>
              <a:rPr lang="ru-RU" dirty="0"/>
              <a:t>и слесарном деле означает придать приблизительно требуемую форму .</a:t>
            </a:r>
          </a:p>
        </p:txBody>
      </p:sp>
      <p:pic>
        <p:nvPicPr>
          <p:cNvPr id="3074" name="Picture 2" descr="https://a.d-cd.net/bfd8716s-192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1" y="3140968"/>
            <a:ext cx="5983848" cy="33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2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Болванка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 </a:t>
            </a:r>
            <a:r>
              <a:rPr lang="ru-RU" dirty="0"/>
              <a:t>промышленном производстве </a:t>
            </a:r>
            <a:r>
              <a:rPr lang="ru-RU" dirty="0" smtClean="0"/>
              <a:t>означает </a:t>
            </a:r>
            <a:r>
              <a:rPr lang="ru-RU" dirty="0"/>
              <a:t>ком железа или стали </a:t>
            </a:r>
            <a:r>
              <a:rPr lang="ru-RU" dirty="0" smtClean="0"/>
              <a:t>неопределенной </a:t>
            </a:r>
            <a:r>
              <a:rPr lang="ru-RU" dirty="0"/>
              <a:t>формы и объема. </a:t>
            </a:r>
          </a:p>
        </p:txBody>
      </p:sp>
      <p:pic>
        <p:nvPicPr>
          <p:cNvPr id="4098" name="Picture 2" descr="https://nfmetall.ru/wa-data/public/site/data/nfmetall.ru/zagotovki/aluminum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20" y="3284984"/>
            <a:ext cx="4824536" cy="321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Шестерня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зубчатое колесо, у которого только шесть зубьев</a:t>
            </a:r>
          </a:p>
        </p:txBody>
      </p:sp>
      <p:pic>
        <p:nvPicPr>
          <p:cNvPr id="5122" name="Picture 2" descr="https://st20.stpulscen.ru/images/product/311/140/532_bi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212976"/>
            <a:ext cx="2952328" cy="406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Пруток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линномерный</a:t>
            </a:r>
            <a:r>
              <a:rPr lang="ru-RU" dirty="0"/>
              <a:t> металлический полуфабрикат,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являющийся</a:t>
            </a:r>
            <a:r>
              <a:rPr lang="ru-RU" dirty="0"/>
              <a:t> заготовкой для получения деталей </a:t>
            </a:r>
          </a:p>
          <a:p>
            <a:pPr marL="0" indent="0">
              <a:buNone/>
            </a:pPr>
            <a:r>
              <a:rPr lang="ru-RU" dirty="0" smtClean="0"/>
              <a:t>резанием</a:t>
            </a:r>
            <a:r>
              <a:rPr lang="ru-RU" dirty="0"/>
              <a:t>.</a:t>
            </a:r>
          </a:p>
        </p:txBody>
      </p:sp>
      <p:pic>
        <p:nvPicPr>
          <p:cNvPr id="6146" name="Picture 2" descr="https://metcenter.ru/d/provoloka_svarochnaya_alyuminiyevay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61926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БРИГАДИР –руководитель бригады.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202124"/>
                </a:solidFill>
                <a:latin typeface="arial"/>
              </a:rPr>
              <a:t> </a:t>
            </a:r>
            <a:r>
              <a:rPr lang="ru-RU" dirty="0" smtClean="0">
                <a:solidFill>
                  <a:srgbClr val="202124"/>
                </a:solidFill>
                <a:latin typeface="arial"/>
              </a:rPr>
              <a:t>Осуществляет </a:t>
            </a:r>
            <a:r>
              <a:rPr lang="ru-RU" dirty="0">
                <a:solidFill>
                  <a:srgbClr val="202124"/>
                </a:solidFill>
                <a:latin typeface="arial"/>
              </a:rPr>
              <a:t>распределение заданий между </a:t>
            </a:r>
            <a:r>
              <a:rPr lang="ru-RU" dirty="0" smtClean="0">
                <a:solidFill>
                  <a:srgbClr val="202124"/>
                </a:solidFill>
                <a:latin typeface="arial"/>
              </a:rPr>
              <a:t>рабочими </a:t>
            </a:r>
            <a:r>
              <a:rPr lang="ru-RU" dirty="0">
                <a:solidFill>
                  <a:srgbClr val="202124"/>
                </a:solidFill>
                <a:latin typeface="arial"/>
              </a:rPr>
              <a:t>и контролирует их выполнение, отвечает за своевременное выполнение бригадного задания, за качество работы, за сохранность оборудования и инструментов, за соблюдение рабочими правил охраны труда, техники безопасности и трудовой </a:t>
            </a:r>
            <a:r>
              <a:rPr lang="ru-RU" dirty="0" smtClean="0">
                <a:solidFill>
                  <a:srgbClr val="202124"/>
                </a:solidFill>
                <a:latin typeface="arial"/>
              </a:rPr>
              <a:t>дисциплины, а также представляет  </a:t>
            </a:r>
            <a:r>
              <a:rPr lang="ru-RU" dirty="0">
                <a:solidFill>
                  <a:srgbClr val="202124"/>
                </a:solidFill>
                <a:latin typeface="arial"/>
              </a:rPr>
              <a:t>членов бригады к установлению надбавок и </a:t>
            </a:r>
            <a:r>
              <a:rPr lang="ru-RU" dirty="0" smtClean="0">
                <a:solidFill>
                  <a:srgbClr val="202124"/>
                </a:solidFill>
                <a:latin typeface="arial"/>
              </a:rPr>
              <a:t>доплат.</a:t>
            </a:r>
            <a:endParaRPr lang="ru-RU" dirty="0">
              <a:solidFill>
                <a:srgbClr val="202124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5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Катанка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то  проволока </a:t>
            </a:r>
            <a:r>
              <a:rPr lang="ru-RU" dirty="0"/>
              <a:t>круглого </a:t>
            </a:r>
            <a:r>
              <a:rPr lang="ru-RU" dirty="0" smtClean="0"/>
              <a:t>сечения</a:t>
            </a:r>
            <a:r>
              <a:rPr lang="ru-RU" dirty="0"/>
              <a:t>.</a:t>
            </a:r>
          </a:p>
        </p:txBody>
      </p:sp>
      <p:pic>
        <p:nvPicPr>
          <p:cNvPr id="7174" name="Picture 6" descr="https://st49.stpulscen.ru/images/product/263/514/518_bi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294112"/>
            <a:ext cx="4532445" cy="339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Прокатка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обработка металла, при которой на материал воздействует повышенное давление. </a:t>
            </a:r>
          </a:p>
        </p:txBody>
      </p:sp>
      <p:pic>
        <p:nvPicPr>
          <p:cNvPr id="8194" name="Picture 2" descr="https://stabi-line.ru/wp-content/uploads/b30d291548cab2f97d113261b3c9ec5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5"/>
            <a:ext cx="4680520" cy="351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30 -25 баллов – отлично)</a:t>
            </a:r>
          </a:p>
          <a:p>
            <a:r>
              <a:rPr lang="ru-RU" dirty="0" smtClean="0"/>
              <a:t>24-20 баллов -</a:t>
            </a:r>
          </a:p>
          <a:p>
            <a:r>
              <a:rPr lang="ru-RU" dirty="0" smtClean="0"/>
              <a:t>19-15 баллов- 3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5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Словарная работа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Autofit/>
          </a:bodyPr>
          <a:lstStyle/>
          <a:p>
            <a:r>
              <a:rPr lang="ru-RU" sz="2800" b="1" dirty="0"/>
              <a:t>ПРО</a:t>
            </a:r>
            <a:r>
              <a:rPr lang="ru-RU" sz="2800" b="1" u="sng" dirty="0">
                <a:solidFill>
                  <a:srgbClr val="FF0000"/>
                </a:solidFill>
              </a:rPr>
              <a:t>…..</a:t>
            </a:r>
            <a:r>
              <a:rPr lang="ru-RU" sz="2800" b="1" dirty="0"/>
              <a:t>Е</a:t>
            </a:r>
            <a:r>
              <a:rPr lang="ru-RU" sz="2800" b="1" u="sng" dirty="0">
                <a:solidFill>
                  <a:srgbClr val="FF0000"/>
                </a:solidFill>
              </a:rPr>
              <a:t>….</a:t>
            </a:r>
            <a:r>
              <a:rPr lang="ru-RU" sz="2800" b="1" dirty="0" smtClean="0"/>
              <a:t>ИЯ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МЕТА</a:t>
            </a:r>
            <a:r>
              <a:rPr lang="ru-RU" sz="2800" b="1" u="sng" dirty="0" smtClean="0">
                <a:solidFill>
                  <a:srgbClr val="FF0000"/>
                </a:solidFill>
              </a:rPr>
              <a:t>…..</a:t>
            </a:r>
            <a:endParaRPr lang="ru-RU" sz="2800" b="1" dirty="0" smtClean="0"/>
          </a:p>
          <a:p>
            <a:r>
              <a:rPr lang="ru-RU" sz="2800" b="1" dirty="0" smtClean="0"/>
              <a:t>ПРОГРА</a:t>
            </a:r>
            <a:r>
              <a:rPr lang="ru-RU" sz="2800" b="1" u="sng" dirty="0">
                <a:solidFill>
                  <a:srgbClr val="FF0000"/>
                </a:solidFill>
              </a:rPr>
              <a:t>….</a:t>
            </a:r>
            <a:r>
              <a:rPr lang="ru-RU" sz="2800" b="1" dirty="0" smtClean="0"/>
              <a:t>А </a:t>
            </a:r>
          </a:p>
          <a:p>
            <a:r>
              <a:rPr lang="ru-RU" sz="2800" b="1" dirty="0" smtClean="0"/>
              <a:t>ПРОЦЕ</a:t>
            </a:r>
            <a:r>
              <a:rPr lang="ru-RU" sz="2800" b="1" u="sng" dirty="0" smtClean="0">
                <a:solidFill>
                  <a:srgbClr val="FF0000"/>
                </a:solidFill>
              </a:rPr>
              <a:t>…</a:t>
            </a:r>
            <a:endParaRPr lang="ru-RU" sz="2800" b="1" dirty="0" smtClean="0"/>
          </a:p>
          <a:p>
            <a:r>
              <a:rPr lang="ru-RU" sz="2800" b="1" dirty="0" smtClean="0"/>
              <a:t>ЗАР</a:t>
            </a:r>
            <a:r>
              <a:rPr lang="ru-RU" sz="2800" b="1" u="sng" dirty="0">
                <a:solidFill>
                  <a:srgbClr val="FF0000"/>
                </a:solidFill>
              </a:rPr>
              <a:t>….</a:t>
            </a:r>
            <a:r>
              <a:rPr lang="ru-RU" sz="2800" b="1" dirty="0" smtClean="0"/>
              <a:t>БОТНАЯ   ПЛАТА </a:t>
            </a:r>
          </a:p>
          <a:p>
            <a:r>
              <a:rPr lang="ru-RU" sz="2800" b="1" dirty="0" smtClean="0"/>
              <a:t>ФРЕЗ</a:t>
            </a:r>
            <a:r>
              <a:rPr lang="ru-RU" sz="2800" b="1" u="sng" dirty="0" smtClean="0">
                <a:solidFill>
                  <a:srgbClr val="FF0000"/>
                </a:solidFill>
              </a:rPr>
              <a:t>…</a:t>
            </a:r>
            <a:r>
              <a:rPr lang="ru-RU" sz="2800" b="1" dirty="0" smtClean="0"/>
              <a:t>РНЫЙ</a:t>
            </a:r>
          </a:p>
          <a:p>
            <a:r>
              <a:rPr lang="ru-RU" sz="2800" b="1" dirty="0" smtClean="0"/>
              <a:t>ОБЯЗА</a:t>
            </a:r>
            <a:r>
              <a:rPr lang="ru-RU" sz="2800" b="1" u="sng" dirty="0">
                <a:solidFill>
                  <a:srgbClr val="FF0000"/>
                </a:solidFill>
              </a:rPr>
              <a:t>….</a:t>
            </a:r>
            <a:r>
              <a:rPr lang="ru-RU" sz="2800" b="1" dirty="0"/>
              <a:t>ОСТИ 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/>
              <a:t>КО</a:t>
            </a:r>
            <a:r>
              <a:rPr lang="ru-RU" sz="2800" b="1" u="sng" dirty="0">
                <a:solidFill>
                  <a:srgbClr val="FF0000"/>
                </a:solidFill>
              </a:rPr>
              <a:t>….</a:t>
            </a:r>
            <a:r>
              <a:rPr lang="ru-RU" sz="2800" b="1" dirty="0" smtClean="0"/>
              <a:t>ЕГА </a:t>
            </a:r>
          </a:p>
          <a:p>
            <a:r>
              <a:rPr lang="ru-RU" sz="2800" b="1" dirty="0" smtClean="0"/>
              <a:t>КО</a:t>
            </a:r>
            <a:r>
              <a:rPr lang="ru-RU" sz="2800" b="1" u="sng" dirty="0" smtClean="0">
                <a:solidFill>
                  <a:srgbClr val="FF0000"/>
                </a:solidFill>
              </a:rPr>
              <a:t>…..</a:t>
            </a:r>
            <a:r>
              <a:rPr lang="ru-RU" sz="2800" b="1" u="sng" dirty="0"/>
              <a:t>Е</a:t>
            </a:r>
            <a:r>
              <a:rPr lang="ru-RU" sz="2800" b="1" dirty="0" smtClean="0"/>
              <a:t>КТИВ   </a:t>
            </a:r>
            <a:endParaRPr lang="ru-RU" sz="2800" b="1" dirty="0"/>
          </a:p>
          <a:p>
            <a:r>
              <a:rPr lang="ru-RU" sz="2800" b="1" dirty="0" smtClean="0"/>
              <a:t>КО</a:t>
            </a:r>
            <a:r>
              <a:rPr lang="ru-RU" sz="2800" b="1" u="sng" dirty="0">
                <a:solidFill>
                  <a:srgbClr val="FF0000"/>
                </a:solidFill>
              </a:rPr>
              <a:t>….</a:t>
            </a:r>
            <a:r>
              <a:rPr lang="ru-RU" sz="2800" b="1" dirty="0" smtClean="0"/>
              <a:t>ИЧЕСТВО </a:t>
            </a:r>
          </a:p>
          <a:p>
            <a:r>
              <a:rPr lang="ru-RU" sz="2800" b="1" dirty="0" smtClean="0"/>
              <a:t>ЗАВОД  </a:t>
            </a:r>
            <a:r>
              <a:rPr lang="ru-RU" sz="2800" b="1" dirty="0"/>
              <a:t>АО РКЦ  «ПРОГРЕ</a:t>
            </a:r>
            <a:r>
              <a:rPr lang="ru-RU" sz="2800" b="1" u="sng" dirty="0" smtClean="0">
                <a:solidFill>
                  <a:srgbClr val="FF0000"/>
                </a:solidFill>
              </a:rPr>
              <a:t>…</a:t>
            </a:r>
            <a:r>
              <a:rPr lang="ru-RU" sz="2800" b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450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Словарная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BD0D9"/>
              </a:buClr>
            </a:pPr>
            <a:r>
              <a:rPr lang="ru-RU" sz="2800" b="1" dirty="0" smtClean="0">
                <a:solidFill>
                  <a:prstClr val="black"/>
                </a:solidFill>
              </a:rPr>
              <a:t>ПРО</a:t>
            </a:r>
            <a:r>
              <a:rPr lang="ru-RU" sz="2800" b="1" u="sng" dirty="0" smtClean="0">
                <a:solidFill>
                  <a:srgbClr val="FF0000"/>
                </a:solidFill>
              </a:rPr>
              <a:t>Ф</a:t>
            </a:r>
            <a:r>
              <a:rPr lang="ru-RU" sz="2800" b="1" dirty="0" smtClean="0">
                <a:solidFill>
                  <a:prstClr val="black"/>
                </a:solidFill>
              </a:rPr>
              <a:t>Е</a:t>
            </a:r>
            <a:r>
              <a:rPr lang="ru-RU" sz="2800" b="1" u="sng" dirty="0" smtClean="0">
                <a:solidFill>
                  <a:srgbClr val="FF0000"/>
                </a:solidFill>
              </a:rPr>
              <a:t>СС</a:t>
            </a:r>
            <a:r>
              <a:rPr lang="ru-RU" sz="2800" b="1" dirty="0" smtClean="0">
                <a:solidFill>
                  <a:prstClr val="black"/>
                </a:solidFill>
              </a:rPr>
              <a:t>ИЯ</a:t>
            </a:r>
            <a:endParaRPr lang="ru-RU" sz="2800" b="1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МЕТА</a:t>
            </a:r>
            <a:r>
              <a:rPr lang="ru-RU" sz="2800" b="1" u="sng" dirty="0" smtClean="0">
                <a:solidFill>
                  <a:srgbClr val="FF0000"/>
                </a:solidFill>
              </a:rPr>
              <a:t>ЛЛ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endParaRPr lang="ru-RU" sz="2800" b="1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sz="2800" b="1" dirty="0" smtClean="0">
                <a:solidFill>
                  <a:prstClr val="black"/>
                </a:solidFill>
              </a:rPr>
              <a:t>ПРОГРА</a:t>
            </a:r>
            <a:r>
              <a:rPr lang="ru-RU" sz="2800" b="1" u="sng" dirty="0" smtClean="0">
                <a:solidFill>
                  <a:srgbClr val="FF0000"/>
                </a:solidFill>
              </a:rPr>
              <a:t>ММ</a:t>
            </a:r>
            <a:r>
              <a:rPr lang="ru-RU" sz="2800" b="1" dirty="0" smtClean="0">
                <a:solidFill>
                  <a:prstClr val="black"/>
                </a:solidFill>
              </a:rPr>
              <a:t>А</a:t>
            </a:r>
            <a:endParaRPr lang="ru-RU" sz="2800" b="1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sz="2800" b="1" dirty="0" smtClean="0">
                <a:solidFill>
                  <a:prstClr val="black"/>
                </a:solidFill>
              </a:rPr>
              <a:t>ПРОЦЕ</a:t>
            </a:r>
            <a:r>
              <a:rPr lang="ru-RU" sz="2800" b="1" u="sng" dirty="0" smtClean="0">
                <a:solidFill>
                  <a:srgbClr val="FF0000"/>
                </a:solidFill>
              </a:rPr>
              <a:t>СС</a:t>
            </a:r>
            <a:endParaRPr lang="ru-RU" sz="2800" b="1" u="sng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sz="2800" b="1" dirty="0" smtClean="0">
                <a:solidFill>
                  <a:prstClr val="black"/>
                </a:solidFill>
              </a:rPr>
              <a:t>ЗАР</a:t>
            </a:r>
            <a:r>
              <a:rPr lang="ru-RU" sz="2800" b="1" u="sng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>
                <a:solidFill>
                  <a:prstClr val="black"/>
                </a:solidFill>
              </a:rPr>
              <a:t>БОТНАЯ    ПЛАТА</a:t>
            </a:r>
            <a:endParaRPr lang="ru-RU" sz="2800" b="1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sz="2800" b="1" dirty="0" smtClean="0">
                <a:solidFill>
                  <a:prstClr val="black"/>
                </a:solidFill>
              </a:rPr>
              <a:t>ФРЕЗ</a:t>
            </a:r>
            <a:r>
              <a:rPr lang="ru-RU" sz="2800" b="1" u="sng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prstClr val="black"/>
                </a:solidFill>
              </a:rPr>
              <a:t>РНЫЙ </a:t>
            </a:r>
            <a:endParaRPr lang="ru-RU" sz="2800" b="1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sz="2800" b="1" dirty="0" smtClean="0">
                <a:solidFill>
                  <a:prstClr val="black"/>
                </a:solidFill>
              </a:rPr>
              <a:t>ОБЯЗА</a:t>
            </a:r>
            <a:r>
              <a:rPr lang="ru-RU" sz="2800" b="1" u="sng" dirty="0" smtClean="0">
                <a:solidFill>
                  <a:srgbClr val="FF0000"/>
                </a:solidFill>
              </a:rPr>
              <a:t>НН</a:t>
            </a:r>
            <a:r>
              <a:rPr lang="ru-RU" sz="2800" b="1" dirty="0" smtClean="0">
                <a:solidFill>
                  <a:prstClr val="black"/>
                </a:solidFill>
              </a:rPr>
              <a:t>ОСТИ </a:t>
            </a:r>
            <a:endParaRPr lang="ru-RU" sz="2800" b="1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КО</a:t>
            </a:r>
            <a:r>
              <a:rPr lang="ru-RU" sz="2800" b="1" u="sng" dirty="0" smtClean="0">
                <a:solidFill>
                  <a:srgbClr val="FF0000"/>
                </a:solidFill>
              </a:rPr>
              <a:t>ЛЛ</a:t>
            </a:r>
            <a:r>
              <a:rPr lang="ru-RU" sz="2800" b="1" dirty="0" smtClean="0">
                <a:solidFill>
                  <a:prstClr val="black"/>
                </a:solidFill>
              </a:rPr>
              <a:t>ЕГА</a:t>
            </a:r>
          </a:p>
          <a:p>
            <a:pPr lvl="0">
              <a:buClr>
                <a:srgbClr val="0BD0D9"/>
              </a:buClr>
            </a:pPr>
            <a:r>
              <a:rPr lang="ru-RU" sz="2800" b="1" dirty="0" smtClean="0">
                <a:solidFill>
                  <a:prstClr val="black"/>
                </a:solidFill>
              </a:rPr>
              <a:t>КО</a:t>
            </a:r>
            <a:r>
              <a:rPr lang="ru-RU" sz="2800" b="1" u="sng" dirty="0" smtClean="0">
                <a:solidFill>
                  <a:srgbClr val="FF0000"/>
                </a:solidFill>
              </a:rPr>
              <a:t>ЛЛ</a:t>
            </a:r>
            <a:r>
              <a:rPr lang="ru-RU" sz="2800" b="1" dirty="0" smtClean="0">
                <a:solidFill>
                  <a:prstClr val="black"/>
                </a:solidFill>
              </a:rPr>
              <a:t>ЕКТИВ</a:t>
            </a:r>
            <a:endParaRPr lang="ru-RU" sz="2800" b="1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sz="2800" b="1" dirty="0" smtClean="0">
                <a:solidFill>
                  <a:prstClr val="black"/>
                </a:solidFill>
              </a:rPr>
              <a:t>КО</a:t>
            </a:r>
            <a:r>
              <a:rPr lang="ru-RU" sz="2800" b="1" u="sng" dirty="0" smtClean="0">
                <a:solidFill>
                  <a:srgbClr val="FF0000"/>
                </a:solidFill>
              </a:rPr>
              <a:t>Л</a:t>
            </a:r>
            <a:r>
              <a:rPr lang="ru-RU" sz="2800" b="1" dirty="0" smtClean="0">
                <a:solidFill>
                  <a:prstClr val="black"/>
                </a:solidFill>
              </a:rPr>
              <a:t>ИЧЕСТВО</a:t>
            </a:r>
            <a:endParaRPr lang="ru-RU" sz="2800" b="1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sz="2800" b="1" dirty="0">
                <a:solidFill>
                  <a:prstClr val="black"/>
                </a:solidFill>
              </a:rPr>
              <a:t>ЗАВОД  АО РКЦ  «</a:t>
            </a:r>
            <a:r>
              <a:rPr lang="ru-RU" sz="2800" b="1" dirty="0" smtClean="0">
                <a:solidFill>
                  <a:prstClr val="black"/>
                </a:solidFill>
              </a:rPr>
              <a:t>ПРОГРЕ</a:t>
            </a:r>
            <a:r>
              <a:rPr lang="ru-RU" sz="2800" b="1" u="sng" dirty="0" smtClean="0">
                <a:solidFill>
                  <a:srgbClr val="FF0000"/>
                </a:solidFill>
              </a:rPr>
              <a:t>СС</a:t>
            </a:r>
            <a:r>
              <a:rPr lang="ru-RU" sz="2800" b="1" dirty="0" smtClean="0">
                <a:solidFill>
                  <a:prstClr val="black"/>
                </a:solidFill>
              </a:rPr>
              <a:t>»</a:t>
            </a:r>
          </a:p>
          <a:p>
            <a:pPr lvl="0">
              <a:buClr>
                <a:srgbClr val="0BD0D9"/>
              </a:buClr>
            </a:pP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endParaRPr lang="ru-RU" sz="28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5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Речь специалиста должна быть: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r>
              <a:rPr lang="ru-RU" sz="4400" dirty="0" smtClean="0"/>
              <a:t>Правильной</a:t>
            </a:r>
          </a:p>
          <a:p>
            <a:r>
              <a:rPr lang="ru-RU" sz="4400" dirty="0" smtClean="0"/>
              <a:t>Точной</a:t>
            </a:r>
          </a:p>
          <a:p>
            <a:r>
              <a:rPr lang="ru-RU" sz="4400" dirty="0" smtClean="0"/>
              <a:t>Логичной</a:t>
            </a:r>
          </a:p>
          <a:p>
            <a:r>
              <a:rPr lang="ru-RU" sz="4400" dirty="0" smtClean="0"/>
              <a:t>Доступной</a:t>
            </a:r>
          </a:p>
          <a:p>
            <a:r>
              <a:rPr lang="ru-RU" sz="4400" dirty="0" smtClean="0"/>
              <a:t>Чистой</a:t>
            </a:r>
          </a:p>
          <a:p>
            <a:r>
              <a:rPr lang="ru-RU" sz="4400" dirty="0" smtClean="0"/>
              <a:t>Выразительной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361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Вывод :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Грамотный специалист должен хорошо владеть речью , знать терминологию своей профессии.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157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950" y="765175"/>
            <a:ext cx="9036050" cy="5976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Lucida Sans Unicode"/>
                <a:cs typeface="Times New Roman"/>
              </a:rPr>
            </a:br>
            <a:r>
              <a:rPr lang="ru-RU" dirty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>
                <a:latin typeface="Times New Roman"/>
                <a:ea typeface="Lucida Sans Unicode"/>
                <a:cs typeface="Times New Roman"/>
              </a:rPr>
            </a:br>
            <a:r>
              <a:rPr lang="ru-RU" dirty="0" smtClean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Lucida Sans Unicode"/>
                <a:cs typeface="Times New Roman"/>
              </a:rPr>
            </a:br>
            <a:r>
              <a:rPr lang="ru-RU" dirty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>
                <a:latin typeface="Times New Roman"/>
                <a:ea typeface="Lucida Sans Unicode"/>
                <a:cs typeface="Times New Roman"/>
              </a:rPr>
            </a:br>
            <a:r>
              <a:rPr lang="ru-RU" dirty="0" smtClean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Lucida Sans Unicode"/>
                <a:cs typeface="Times New Roman"/>
              </a:rPr>
            </a:br>
            <a:r>
              <a:rPr lang="ru-RU" dirty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>
                <a:latin typeface="Times New Roman"/>
                <a:ea typeface="Lucida Sans Unicode"/>
                <a:cs typeface="Times New Roman"/>
              </a:rPr>
            </a:br>
            <a:r>
              <a:rPr lang="ru-RU" dirty="0" smtClean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Lucida Sans Unicode"/>
                <a:cs typeface="Times New Roman"/>
              </a:rPr>
            </a:br>
            <a:r>
              <a:rPr lang="ru-RU" dirty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>
                <a:latin typeface="Times New Roman"/>
                <a:ea typeface="Lucida Sans Unicode"/>
                <a:cs typeface="Times New Roman"/>
              </a:rPr>
            </a:br>
            <a:r>
              <a:rPr lang="ru-RU" dirty="0" smtClean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Lucida Sans Unicode"/>
                <a:cs typeface="Times New Roman"/>
              </a:rPr>
            </a:br>
            <a:r>
              <a:rPr lang="ru-RU" dirty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>
                <a:latin typeface="Times New Roman"/>
                <a:ea typeface="Lucida Sans Unicode"/>
                <a:cs typeface="Times New Roman"/>
              </a:rPr>
            </a:br>
            <a:r>
              <a:rPr lang="ru-RU" dirty="0" smtClean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Lucida Sans Unicode"/>
                <a:cs typeface="Times New Roman"/>
              </a:rPr>
            </a:br>
            <a:r>
              <a:rPr lang="ru-RU" dirty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>
                <a:latin typeface="Times New Roman"/>
                <a:ea typeface="Lucida Sans Unicode"/>
                <a:cs typeface="Times New Roman"/>
              </a:rPr>
            </a:br>
            <a:r>
              <a:rPr lang="ru-RU" dirty="0" smtClean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Lucida Sans Unicode"/>
                <a:cs typeface="Times New Roman"/>
              </a:rPr>
            </a:br>
            <a:r>
              <a:rPr lang="ru-RU" dirty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>
                <a:latin typeface="Times New Roman"/>
                <a:ea typeface="Lucida Sans Unicode"/>
                <a:cs typeface="Times New Roman"/>
              </a:rPr>
            </a:br>
            <a:r>
              <a:rPr lang="ru-RU" dirty="0" smtClean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Lucida Sans Unicode"/>
                <a:cs typeface="Times New Roman"/>
              </a:rPr>
            </a:br>
            <a:r>
              <a:rPr lang="ru-RU" dirty="0" smtClean="0"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Lucida Sans Unicode"/>
                <a:cs typeface="Times New Roman"/>
              </a:rPr>
            </a:br>
            <a:r>
              <a:rPr lang="ru-RU" dirty="0" smtClean="0">
                <a:solidFill>
                  <a:schemeClr val="tx1"/>
                </a:solidFill>
                <a:latin typeface="Times New Roman"/>
                <a:ea typeface="Lucida Sans Unicode"/>
                <a:cs typeface="Times New Roman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/>
                <a:ea typeface="Lucida Sans Unicode"/>
                <a:cs typeface="Times New Roman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/>
                <a:ea typeface="Lucida Sans Unicode"/>
                <a:cs typeface="Times New Roman"/>
              </a:rPr>
              <a:t>Тема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Lucida Sans Unicode"/>
                <a:cs typeface="Times New Roman"/>
              </a:rPr>
              <a:t>урока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Lucida Sans Unicode"/>
                <a:cs typeface="Times New Roman"/>
              </a:rPr>
              <a:t>: </a:t>
            </a:r>
            <a:r>
              <a:rPr lang="ru-RU" sz="5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Лексика ограниченного употребления:    </a:t>
            </a:r>
            <a:r>
              <a:rPr lang="ru-RU" sz="53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профессионализмы</a:t>
            </a:r>
            <a:r>
              <a:rPr lang="ru-RU" sz="5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 термины, жаргонизмы</a:t>
            </a:r>
            <a:r>
              <a:rPr lang="ru-RU" sz="53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53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sz="5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23042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724676" y="1474033"/>
            <a:ext cx="255118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Общеупотребительная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4570" y="1474168"/>
            <a:ext cx="277775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Имеющая ограниченную сферу употребления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2563" y="2780928"/>
            <a:ext cx="23042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слова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300192" y="2780928"/>
            <a:ext cx="23042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Жаргонизмы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2559968" y="3974097"/>
            <a:ext cx="23042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Профессионализмы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9968" y="4910201"/>
            <a:ext cx="23042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98706" y="3974097"/>
            <a:ext cx="23042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Сленг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stCxn id="2" idx="2"/>
            <a:endCxn id="3" idx="0"/>
          </p:cNvCxnSpPr>
          <p:nvPr/>
        </p:nvCxnSpPr>
        <p:spPr>
          <a:xfrm flipH="1">
            <a:off x="2000266" y="1124744"/>
            <a:ext cx="1995670" cy="34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  <a:endCxn id="4" idx="0"/>
          </p:cNvCxnSpPr>
          <p:nvPr/>
        </p:nvCxnSpPr>
        <p:spPr>
          <a:xfrm>
            <a:off x="3995936" y="1124744"/>
            <a:ext cx="2067509" cy="349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5" idx="0"/>
          </p:cNvCxnSpPr>
          <p:nvPr/>
        </p:nvCxnSpPr>
        <p:spPr>
          <a:xfrm flipH="1">
            <a:off x="4204691" y="2194248"/>
            <a:ext cx="1858754" cy="586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  <a:endCxn id="6" idx="0"/>
          </p:cNvCxnSpPr>
          <p:nvPr/>
        </p:nvCxnSpPr>
        <p:spPr>
          <a:xfrm>
            <a:off x="6063445" y="2194248"/>
            <a:ext cx="1388875" cy="586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6" idx="3"/>
            <a:endCxn id="13" idx="3"/>
          </p:cNvCxnSpPr>
          <p:nvPr/>
        </p:nvCxnSpPr>
        <p:spPr>
          <a:xfrm flipH="1">
            <a:off x="8202962" y="3140968"/>
            <a:ext cx="401486" cy="1193169"/>
          </a:xfrm>
          <a:prstGeom prst="bentConnector3">
            <a:avLst>
              <a:gd name="adj1" fmla="val -5693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5" idx="3"/>
            <a:endCxn id="11" idx="3"/>
          </p:cNvCxnSpPr>
          <p:nvPr/>
        </p:nvCxnSpPr>
        <p:spPr>
          <a:xfrm flipH="1">
            <a:off x="4864224" y="3140968"/>
            <a:ext cx="492595" cy="1193169"/>
          </a:xfrm>
          <a:prstGeom prst="bentConnector3">
            <a:avLst>
              <a:gd name="adj1" fmla="val -4640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5" idx="3"/>
            <a:endCxn id="12" idx="3"/>
          </p:cNvCxnSpPr>
          <p:nvPr/>
        </p:nvCxnSpPr>
        <p:spPr>
          <a:xfrm flipH="1">
            <a:off x="4864224" y="3140968"/>
            <a:ext cx="492595" cy="2129273"/>
          </a:xfrm>
          <a:prstGeom prst="bentConnector3">
            <a:avLst>
              <a:gd name="adj1" fmla="val -4640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4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tx1"/>
                </a:solidFill>
              </a:rPr>
              <a:t>Осуществление наладки оборудования для выпуска детали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023"/>
            <a:ext cx="8229600" cy="400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лыбающееся лицо 4">
            <a:hlinkClick r:id="rId4" action="ppaction://hlinksldjump"/>
          </p:cNvPr>
          <p:cNvSpPr/>
          <p:nvPr/>
        </p:nvSpPr>
        <p:spPr>
          <a:xfrm>
            <a:off x="4317752" y="6304172"/>
            <a:ext cx="432048" cy="36004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305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24.11.22 </vt:lpstr>
      <vt:lpstr>БРИГАДИР –руководитель бригады. </vt:lpstr>
      <vt:lpstr>Словарная работа</vt:lpstr>
      <vt:lpstr>Словарная работа</vt:lpstr>
      <vt:lpstr>Речь специалиста должна быть:  </vt:lpstr>
      <vt:lpstr>Вывод : </vt:lpstr>
      <vt:lpstr>                 Тема урока: Лексика ограниченного употребления:    профессионализмы,  термины, жаргонизмы </vt:lpstr>
      <vt:lpstr>Презентация PowerPoint</vt:lpstr>
      <vt:lpstr>Осуществление наладки оборудования для выпуска детали.</vt:lpstr>
      <vt:lpstr>Общеупотребительная лексика – основной пласт русского языка, состоящий из нейтральных слов. </vt:lpstr>
      <vt:lpstr>Презентация PowerPoint</vt:lpstr>
      <vt:lpstr>Презентация PowerPoint</vt:lpstr>
      <vt:lpstr>Презентация PowerPoint</vt:lpstr>
      <vt:lpstr>Презентация PowerPoint</vt:lpstr>
      <vt:lpstr>Чушка</vt:lpstr>
      <vt:lpstr>Оболванить </vt:lpstr>
      <vt:lpstr>Болванка</vt:lpstr>
      <vt:lpstr>Шестерня</vt:lpstr>
      <vt:lpstr>Пруток</vt:lpstr>
      <vt:lpstr>Катанка</vt:lpstr>
      <vt:lpstr>Прокатка</vt:lpstr>
      <vt:lpstr>Критерии оценивания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24.11.2022 Тема урока: Лексика ограниченного употребления:    профессионализмы,  термины, жаргонизмы </dc:title>
  <dc:creator>Prepodavatelb</dc:creator>
  <cp:lastModifiedBy>Пользователь Windows</cp:lastModifiedBy>
  <cp:revision>33</cp:revision>
  <cp:lastPrinted>2022-11-23T05:05:27Z</cp:lastPrinted>
  <dcterms:created xsi:type="dcterms:W3CDTF">2022-11-18T09:26:43Z</dcterms:created>
  <dcterms:modified xsi:type="dcterms:W3CDTF">2022-11-23T06:46:43Z</dcterms:modified>
</cp:coreProperties>
</file>