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12192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534" y="12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F038-3C45-470A-A7AE-7E598AB6B401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1D5D-239E-45FC-87BA-14E86F91F1E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40478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98C6-4D25-4F1B-9741-E154CA1DB83C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8D2C-5E77-455B-84A3-831378951B6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40478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DF45-D208-4F2E-9966-BF01BDD1F667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6CBD-D56C-4D70-8FD1-0890B98DBAE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40478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7E15-D7B4-4C1A-BD67-F037C9C9EE22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E780-EEF4-4DCF-A83A-ED2B17C7B71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2D77-218E-47AF-847E-E466175ABB6A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2377-AB6A-4107-B290-7AEF5586D56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414338" y="768350"/>
            <a:ext cx="78184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260350" y="3017838"/>
            <a:ext cx="1167130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280F3C-B984-476B-B52A-34CB20825A8B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0247A-A35C-4D78-8188-E236D19D5E6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9428163" cy="111125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z="3600" smtClean="0">
                <a:solidFill>
                  <a:schemeClr val="tx2"/>
                </a:solidFill>
                <a:latin typeface="Arial" charset="0"/>
                <a:cs typeface="Arial" charset="0"/>
              </a:rPr>
              <a:t>Единый методический день в рамках </a:t>
            </a:r>
            <a:br>
              <a:rPr lang="ru-RU" sz="360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3600" smtClean="0">
                <a:solidFill>
                  <a:schemeClr val="tx2"/>
                </a:solidFill>
                <a:latin typeface="Arial" charset="0"/>
                <a:cs typeface="Arial" charset="0"/>
              </a:rPr>
              <a:t>ФП «Профессионалитет»</a:t>
            </a:r>
          </a:p>
        </p:txBody>
      </p:sp>
      <p:sp>
        <p:nvSpPr>
          <p:cNvPr id="7170" name="object 5"/>
          <p:cNvSpPr txBox="1">
            <a:spLocks noChangeArrowheads="1"/>
          </p:cNvSpPr>
          <p:nvPr/>
        </p:nvSpPr>
        <p:spPr bwMode="auto">
          <a:xfrm>
            <a:off x="2365375" y="3333750"/>
            <a:ext cx="40687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>
                <a:solidFill>
                  <a:srgbClr val="FFFFFF"/>
                </a:solidFill>
                <a:latin typeface="Calibri" pitchFamily="34" charset="0"/>
              </a:rPr>
              <a:t>70 </a:t>
            </a: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кластеров созданных на основе интеграции  колледжей с предприятиями;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638" y="2052638"/>
            <a:ext cx="1412875" cy="2349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3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ЦЕЛЬ</a:t>
            </a:r>
            <a:r>
              <a:rPr sz="135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ПРОЕКТА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8075" y="1941513"/>
            <a:ext cx="3978275" cy="442912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Комплексная </a:t>
            </a:r>
            <a:r>
              <a:rPr sz="13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реструктуризация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СПО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во</a:t>
            </a:r>
            <a:endParaRPr sz="1350">
              <a:latin typeface="Times New Roman"/>
              <a:cs typeface="Times New Roman"/>
            </a:endParaRPr>
          </a:p>
          <a:p>
            <a:pPr marL="12700" fontAlgn="auto">
              <a:spcBef>
                <a:spcPts val="25"/>
              </a:spcBef>
              <a:spcAft>
                <a:spcPts val="0"/>
              </a:spcAft>
              <a:defRPr/>
            </a:pPr>
            <a:r>
              <a:rPr sz="13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взаимодействии</a:t>
            </a:r>
            <a:r>
              <a:rPr sz="13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35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отраслевыми</a:t>
            </a:r>
            <a:r>
              <a:rPr sz="135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предприятиями</a:t>
            </a:r>
            <a:r>
              <a:rPr sz="1350" b="1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173" name="object 9"/>
          <p:cNvSpPr txBox="1">
            <a:spLocks noChangeArrowheads="1"/>
          </p:cNvSpPr>
          <p:nvPr/>
        </p:nvSpPr>
        <p:spPr bwMode="auto">
          <a:xfrm>
            <a:off x="1066800" y="2360613"/>
            <a:ext cx="87630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lnSpc>
                <a:spcPct val="101000"/>
              </a:lnSpc>
              <a:spcBef>
                <a:spcPts val="88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Тема:  «Практика реализации профессиональной направленности в преподавании общеобразовательных предметов по образовательным программам СПО»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1638" y="3219450"/>
            <a:ext cx="785812" cy="23495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35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5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-29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350" b="1" spc="-30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350" b="1" spc="-3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3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3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3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ду</a:t>
            </a:r>
            <a:endParaRPr sz="1350">
              <a:latin typeface="Times New Roman"/>
              <a:cs typeface="Times New Roman"/>
            </a:endParaRPr>
          </a:p>
        </p:txBody>
      </p:sp>
      <p:pic>
        <p:nvPicPr>
          <p:cNvPr id="7175" name="object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7400" y="228600"/>
            <a:ext cx="2016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ем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3962400"/>
            <a:ext cx="37338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038600"/>
            <a:ext cx="20669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3489325" y="54467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Модератор Кривчун Наталья Васильевна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object 1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685800"/>
            <a:ext cx="7818438" cy="39687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3410"/>
            <a:ext cx="7262813" cy="395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ject 1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838200"/>
            <a:ext cx="7818438" cy="396875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100138"/>
            <a:ext cx="68103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9228138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object 1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990600"/>
            <a:ext cx="7818438" cy="396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ject 1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838200"/>
            <a:ext cx="7818438" cy="396875"/>
          </a:xfrm>
        </p:spPr>
      </p:pic>
      <p:sp>
        <p:nvSpPr>
          <p:cNvPr id="2" name="TextBox 1"/>
          <p:cNvSpPr txBox="1"/>
          <p:nvPr/>
        </p:nvSpPr>
        <p:spPr>
          <a:xfrm>
            <a:off x="3200400" y="2590800"/>
            <a:ext cx="5525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Спасибо за внимание!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>
            <a:spLocks noGrp="1"/>
          </p:cNvSpPr>
          <p:nvPr>
            <p:ph type="title"/>
          </p:nvPr>
        </p:nvSpPr>
        <p:spPr>
          <a:xfrm>
            <a:off x="4572000" y="1828800"/>
            <a:ext cx="6400800" cy="5354638"/>
          </a:xfrm>
        </p:spPr>
        <p:txBody>
          <a:bodyPr tIns="97155"/>
          <a:lstStyle/>
          <a:p>
            <a:pPr marL="12700" eaLnBrk="1" hangingPunct="1">
              <a:lnSpc>
                <a:spcPct val="80000"/>
              </a:lnSpc>
            </a:pPr>
            <a:r>
              <a:rPr lang="ru-RU" b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ФП «Профессионалитет» реализуется</a:t>
            </a:r>
            <a:br>
              <a:rPr lang="ru-RU" b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</a:br>
            <a:r>
              <a:rPr lang="ru-RU" b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в программах подготовки квалифицированных рабочих, служащих</a:t>
            </a:r>
          </a:p>
        </p:txBody>
      </p:sp>
      <p:sp>
        <p:nvSpPr>
          <p:cNvPr id="8194" name="object 3"/>
          <p:cNvSpPr txBox="1">
            <a:spLocks noChangeArrowheads="1"/>
          </p:cNvSpPr>
          <p:nvPr/>
        </p:nvSpPr>
        <p:spPr bwMode="auto">
          <a:xfrm>
            <a:off x="917575" y="3808413"/>
            <a:ext cx="4530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7155" rIns="0" bIns="0">
            <a:spAutoFit/>
          </a:bodyPr>
          <a:lstStyle/>
          <a:p>
            <a:pPr marL="12700">
              <a:lnSpc>
                <a:spcPct val="80000"/>
              </a:lnSpc>
              <a:spcBef>
                <a:spcPts val="763"/>
              </a:spcBef>
            </a:pPr>
            <a:endParaRPr lang="ru-RU" sz="2800">
              <a:latin typeface="Calibri" pitchFamily="34" charset="0"/>
            </a:endParaRPr>
          </a:p>
        </p:txBody>
      </p:sp>
      <p:pic>
        <p:nvPicPr>
          <p:cNvPr id="8195" name="object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213" y="885825"/>
            <a:ext cx="9515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30480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22"/>
          <p:cNvSpPr txBox="1">
            <a:spLocks noChangeArrowheads="1"/>
          </p:cNvSpPr>
          <p:nvPr/>
        </p:nvSpPr>
        <p:spPr bwMode="auto">
          <a:xfrm>
            <a:off x="4419600" y="3124200"/>
            <a:ext cx="624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15.01.32 Оператор станков с программным управлением</a:t>
            </a:r>
          </a:p>
          <a:p>
            <a:r>
              <a:rPr lang="ru-RU" dirty="0">
                <a:solidFill>
                  <a:schemeClr val="tx2"/>
                </a:solidFill>
              </a:rPr>
              <a:t>15.01.33 Токарь на станках с числовым программным управлением</a:t>
            </a:r>
          </a:p>
          <a:p>
            <a:r>
              <a:rPr lang="ru-RU" dirty="0">
                <a:solidFill>
                  <a:schemeClr val="tx2"/>
                </a:solidFill>
              </a:rPr>
              <a:t>15.01.34 Фрезеровщик на станках с числовым программным управлением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425" y="663041"/>
            <a:ext cx="9515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1" y="1447800"/>
            <a:ext cx="861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Механизм реализации профессиональной направленности в предметах общеобразовательного цикла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Разработка рабочих программ предметов с профессиональной направленностью,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Внедрение  </a:t>
            </a:r>
            <a:r>
              <a:rPr lang="ru-RU" dirty="0"/>
              <a:t>методик преподавания общеобразовательных предметов с учетом профессиональной направленности образовательных программ </a:t>
            </a:r>
            <a:r>
              <a:rPr lang="ru-RU" dirty="0" smtClean="0"/>
              <a:t>СПО.</a:t>
            </a:r>
          </a:p>
          <a:p>
            <a:pPr marL="285750" indent="-285750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роведение </a:t>
            </a:r>
            <a:r>
              <a:rPr lang="ru-RU" dirty="0"/>
              <a:t>Единых методических дней на тему «Практика реализации профессиональной направленности в преподавании общеобразовательных предметов по образовательным программам СПО» (проведение мастер классов преподавателями  предметов общеобразовательного цикла  и круглого стола для </a:t>
            </a:r>
            <a:r>
              <a:rPr lang="ru-RU" dirty="0" smtClean="0"/>
              <a:t>обсуждения),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Разработка УМК  с профессиональной направленностью (МУ по выполнению лабораторно-практических занятий, контрольно-оценочные средства для промежуточной аттестации )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425" y="663041"/>
            <a:ext cx="9515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019401"/>
            <a:ext cx="3886201" cy="449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219200"/>
            <a:ext cx="482285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425" y="663041"/>
            <a:ext cx="9515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38290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36480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3"/>
          <p:cNvSpPr txBox="1">
            <a:spLocks noChangeArrowheads="1"/>
          </p:cNvSpPr>
          <p:nvPr/>
        </p:nvSpPr>
        <p:spPr bwMode="auto">
          <a:xfrm>
            <a:off x="393812" y="990600"/>
            <a:ext cx="6934200" cy="3654425"/>
          </a:xfrm>
          <a:prstGeom prst="rect">
            <a:avLst/>
          </a:prstGeom>
          <a:solidFill>
            <a:srgbClr val="DEEBF7"/>
          </a:solidFill>
          <a:ln w="9525">
            <a:noFill/>
            <a:miter lim="800000"/>
            <a:headEnd/>
            <a:tailEnd/>
          </a:ln>
        </p:spPr>
        <p:txBody>
          <a:bodyPr lIns="0" tIns="3810" rIns="0" bIns="0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Тема мастер – класса: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Лексика ограниченного употребления: профессионализмы, термины, жаргонизмы 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Предмет : Русский язык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Преподаватель:  </a:t>
            </a:r>
            <a:r>
              <a:rPr lang="ru-RU" sz="2400" dirty="0" err="1">
                <a:solidFill>
                  <a:schemeClr val="tx2"/>
                </a:solidFill>
              </a:rPr>
              <a:t>Краснюк</a:t>
            </a:r>
            <a:r>
              <a:rPr lang="ru-RU" sz="2400" dirty="0">
                <a:solidFill>
                  <a:schemeClr val="tx2"/>
                </a:solidFill>
              </a:rPr>
              <a:t> Светлана </a:t>
            </a:r>
            <a:r>
              <a:rPr lang="ru-RU" sz="2400" dirty="0" err="1">
                <a:solidFill>
                  <a:schemeClr val="tx2"/>
                </a:solidFill>
              </a:rPr>
              <a:t>Басировна</a:t>
            </a:r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 Группа:  №11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Профессия:  15.01.32 Оператор станков с программным управлением                                                                                  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218" name="object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9753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1646274430_21-kartinkin-net-p-kartinki-po-russkomu-yaziku-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876800"/>
            <a:ext cx="27178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990600"/>
            <a:ext cx="365125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object 1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533400"/>
            <a:ext cx="6884988" cy="349250"/>
          </a:xfrm>
        </p:spPr>
      </p:pic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28797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24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0"/>
            <a:ext cx="5133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219200"/>
            <a:ext cx="44497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object 1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838200"/>
            <a:ext cx="7818438" cy="396875"/>
          </a:xfrm>
        </p:spPr>
      </p:pic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47800"/>
            <a:ext cx="69342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object 1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914400"/>
            <a:ext cx="7818438" cy="396875"/>
          </a:xfrm>
        </p:spPr>
      </p:pic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225425"/>
            <a:ext cx="991393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239</TotalTime>
  <Words>198</Words>
  <Application>Microsoft Office PowerPoint</Application>
  <PresentationFormat>Произвольный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Единый методический день в рамках  ФП «Профессионалитет»</vt:lpstr>
      <vt:lpstr>ФП «Профессионалитет» реализуется в программах подготовки квалифицированных рабочих, служащих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kdg</dc:creator>
  <cp:lastModifiedBy>Metodist</cp:lastModifiedBy>
  <cp:revision>15</cp:revision>
  <dcterms:created xsi:type="dcterms:W3CDTF">2022-11-21T13:12:43Z</dcterms:created>
  <dcterms:modified xsi:type="dcterms:W3CDTF">2022-11-23T14:09:25Z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2022-11-21T00:00:00Z</vt:filetime>
  </property>
</Properties>
</file>