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7BBF3"/>
    <a:srgbClr val="CD6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72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5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26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6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3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3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1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2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2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54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04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3C4C-5AF0-49F2-8BF9-25EA37C627BC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EA1B-DB63-4982-8533-15C01F8A1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60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938" y="0"/>
            <a:ext cx="6001062" cy="319607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700440" y="3196072"/>
            <a:ext cx="107745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«Реализация курса «Россия – моя история» </a:t>
            </a:r>
          </a:p>
          <a:p>
            <a:pPr algn="ctr"/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рамках образовательных программ СПО – региональный подход»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84039" y="2205652"/>
            <a:ext cx="33986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Nirmala UI Semilight" panose="020B0402040204020203" pitchFamily="34" charset="0"/>
                <a:cs typeface="Nirmala UI Semilight" panose="020B0402040204020203" pitchFamily="34" charset="0"/>
              </a:rPr>
              <a:t>СЕМИНАР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Nirmala UI Semilight" panose="020B0402040204020203" pitchFamily="34" charset="0"/>
              <a:cs typeface="Nirmala UI Semilight" panose="020B04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17346" y="6334780"/>
            <a:ext cx="3216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октября 2022 год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140069" y="5903001"/>
            <a:ext cx="3991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ЦПО Самарской области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535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262" y="188401"/>
            <a:ext cx="9022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урс «Россия – моя история» в СПО региона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36171" y="296803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0" dirty="0">
                <a:solidFill>
                  <a:schemeClr val="bg1"/>
                </a:solidFill>
                <a:effectLst/>
                <a:latin typeface="GolosText"/>
              </a:rPr>
              <a:t>Курс «Россия – моя история» в рамках реализации общеобразовательного блока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36171" y="440630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GolosText"/>
              </a:rPr>
              <a:t>Курс «Россия – моя история» в рамках социально-гуманитарного блока</a:t>
            </a:r>
            <a:r>
              <a:rPr lang="en-US" sz="2400" b="1" dirty="0">
                <a:solidFill>
                  <a:schemeClr val="bg1"/>
                </a:solidFill>
                <a:latin typeface="GolosText"/>
              </a:rPr>
              <a:t> </a:t>
            </a:r>
            <a:endParaRPr lang="ru-RU" sz="2400" b="1" dirty="0">
              <a:solidFill>
                <a:schemeClr val="bg1"/>
              </a:solidFill>
              <a:latin typeface="GolosText"/>
            </a:endParaRPr>
          </a:p>
          <a:p>
            <a:endParaRPr lang="ru-RU" sz="2400" b="1" dirty="0">
              <a:solidFill>
                <a:schemeClr val="bg1"/>
              </a:solidFill>
              <a:latin typeface="GolosTex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77" y="1255972"/>
            <a:ext cx="3705225" cy="530542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541945" y="1252770"/>
            <a:ext cx="7180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GolosText"/>
              </a:rPr>
              <a:t>Письмо министерства Просвещения Российской Федерации</a:t>
            </a:r>
          </a:p>
          <a:p>
            <a:r>
              <a:rPr lang="ru-RU" b="1" dirty="0">
                <a:solidFill>
                  <a:schemeClr val="bg1"/>
                </a:solidFill>
                <a:latin typeface="GolosText"/>
              </a:rPr>
              <a:t>№ 05 -1649 от 20.09.2022</a:t>
            </a:r>
            <a:endParaRPr lang="ru-RU" dirty="0"/>
          </a:p>
        </p:txBody>
      </p:sp>
      <p:sp>
        <p:nvSpPr>
          <p:cNvPr id="13" name="Штриховая стрелка вправо 12"/>
          <p:cNvSpPr/>
          <p:nvPr/>
        </p:nvSpPr>
        <p:spPr>
          <a:xfrm>
            <a:off x="4410400" y="3184354"/>
            <a:ext cx="1321373" cy="665949"/>
          </a:xfrm>
          <a:prstGeom prst="stripedRightArrow">
            <a:avLst/>
          </a:prstGeom>
          <a:solidFill>
            <a:srgbClr val="F7BBF3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410400" y="4248723"/>
            <a:ext cx="1321373" cy="665949"/>
          </a:xfrm>
          <a:prstGeom prst="stripedRightArrow">
            <a:avLst/>
          </a:prstGeom>
          <a:solidFill>
            <a:srgbClr val="F7BBF3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38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262" y="188401"/>
            <a:ext cx="9022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урс «Россия – моя история» в СПО региона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04280" y="1716162"/>
            <a:ext cx="81588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>
                <a:solidFill>
                  <a:schemeClr val="bg1"/>
                </a:solidFill>
                <a:effectLst/>
                <a:latin typeface="GolosText"/>
              </a:rPr>
              <a:t>Курс «Россия – моя история» </a:t>
            </a:r>
          </a:p>
          <a:p>
            <a:pPr algn="ctr"/>
            <a:r>
              <a:rPr lang="ru-RU" sz="3600" b="1" i="0" dirty="0">
                <a:solidFill>
                  <a:schemeClr val="bg1"/>
                </a:solidFill>
                <a:effectLst/>
                <a:latin typeface="GolosText"/>
              </a:rPr>
              <a:t>в рамках реализации общеобразовательного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88169" y="4154638"/>
            <a:ext cx="815887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GolosText"/>
              </a:rPr>
              <a:t>Курс «Россия – моя история» в рамках социально-гуманитарного блока новые ФГОС</a:t>
            </a:r>
            <a:r>
              <a:rPr lang="en-US" sz="3600" b="1" dirty="0">
                <a:solidFill>
                  <a:schemeClr val="bg1"/>
                </a:solidFill>
                <a:latin typeface="GolosText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GolosText"/>
              </a:rPr>
              <a:t> - 2 курс</a:t>
            </a:r>
          </a:p>
          <a:p>
            <a:endParaRPr lang="ru-RU" sz="2400" b="1" dirty="0">
              <a:solidFill>
                <a:schemeClr val="bg1"/>
              </a:solidFill>
              <a:latin typeface="GolosText"/>
            </a:endParaRPr>
          </a:p>
        </p:txBody>
      </p:sp>
      <p:sp>
        <p:nvSpPr>
          <p:cNvPr id="13" name="Штриховая стрелка вправо 12"/>
          <p:cNvSpPr/>
          <p:nvPr/>
        </p:nvSpPr>
        <p:spPr>
          <a:xfrm>
            <a:off x="984620" y="1716162"/>
            <a:ext cx="1321373" cy="665949"/>
          </a:xfrm>
          <a:prstGeom prst="stripedRightArrow">
            <a:avLst/>
          </a:prstGeom>
          <a:solidFill>
            <a:srgbClr val="F7BBF3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984619" y="4340524"/>
            <a:ext cx="1321373" cy="665949"/>
          </a:xfrm>
          <a:prstGeom prst="stripedRightArrow">
            <a:avLst/>
          </a:prstGeom>
          <a:solidFill>
            <a:srgbClr val="F7BBF3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65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262" y="188401"/>
            <a:ext cx="9022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урс «Россия – моя история» в СПО региона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24455"/>
              </p:ext>
            </p:extLst>
          </p:nvPr>
        </p:nvGraphicFramePr>
        <p:xfrm>
          <a:off x="228262" y="1065772"/>
          <a:ext cx="11482129" cy="5375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ОУП 04. История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Элективный курс «Россия – моя история»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178">
                <a:tc>
                  <a:txBody>
                    <a:bodyPr/>
                    <a:lstStyle/>
                    <a:p>
                      <a:pPr marL="554355" indent="-5543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1.1 Введение. Россия в мире в годы Первой мировой войны</a:t>
                      </a:r>
                    </a:p>
                    <a:p>
                      <a:pPr marL="554355" indent="-5543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2.1 Введение. Основные этапы и хронология революционных событий 1917 г. Первые революционные преобразования большевиков</a:t>
                      </a:r>
                    </a:p>
                    <a:p>
                      <a:pPr marL="554355" indent="-5543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2.2 Первые революционные преобразования большевиков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8. Гибель империи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3.1 СССР в годы НЭПа. 1921-1928 гг.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3.2 Советский Союз 1929-1941 гг.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9. От великих потрясений к Великой победе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554355" indent="-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3.4 Внешняя политика СССР в 1920-1930-е годы. СССР накануне Великой Отечественной войны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4. Волим под царя восточного, православного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554355" indent="-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5.1 Начало Второй мировой войны. Начало и первый период Великой Отечественной войны (июнь 1941-осень 1942)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10. Вставай, страна огромная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554355" indent="-5543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5.1 Начало Второй мировой войны. Начало и первый период Великой Отечественной войны (июнь 1941-осень 1942)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2. Александр Невский как спаситель Руси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3. Смута и ее преодоление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marL="554355" indent="-5543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5.2 Коренной перелом в ходе войны (осень 1942 – 1943 г.)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3. Смута и ее преодоление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554355" indent="-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5.3 Человек и культура в годы Великой Отечественной войны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2. Александр Невский как спаситель Руси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15. Слава русского оружия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561340" indent="-561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5.4 Победа СССР в Великой Отечественной войне. Завершение боевых действий в Европе. Завершение Второй мировой войны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11. В буднях великих строек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1. Россия – великая наша держава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6.1 СССР в 1945-1953 гг.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11. В буднях великих строек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6.4 Политика «перестройки». Распад СССР (1985-1991 гг.)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12. От перестройки к кризису, от кризиса к возрождению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7.2 Россия в XXI веке: вызовы времени и задачи модернизации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7. Крымская война – «Пиррова победа Европы»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16. Россия в деле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7.2 Россия в XXI веке: вызовы времени и задачи модернизации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5. Петр Великий. Строитель великой империи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561340" indent="-561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8.1 Мир и международные отношения в годы холодной войны (с опорой на материал о внешней политике СССР)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14.История антироссийской пропаганды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marL="561340" indent="-561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8.2 Страны Восточной Европы во второй половине ХХ в. Страны Азии, Африки и Латинской Америки во второй половине ХХ в.: проблемы и пути модернизации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6. </a:t>
                      </a:r>
                      <a:r>
                        <a:rPr lang="ru-RU" sz="1100" dirty="0" err="1">
                          <a:effectLst/>
                        </a:rPr>
                        <a:t>Отторженная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возратих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9.1 Развитие науки и культуры в Новейшую эпоху. Глобализация культуры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6. </a:t>
                      </a:r>
                      <a:r>
                        <a:rPr lang="ru-RU" sz="1100" dirty="0" err="1">
                          <a:effectLst/>
                        </a:rPr>
                        <a:t>Отторженная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возратих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10.1 Современный мир. Глобальные проблемы человечества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 13. Россия XXI века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39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536</Words>
  <Application>Microsoft Office PowerPoint</Application>
  <PresentationFormat>Широкоэкранный</PresentationFormat>
  <Paragraphs>57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GolosText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Дмитрий Бикбаев</cp:lastModifiedBy>
  <cp:revision>19</cp:revision>
  <dcterms:created xsi:type="dcterms:W3CDTF">2022-10-07T07:18:05Z</dcterms:created>
  <dcterms:modified xsi:type="dcterms:W3CDTF">2022-10-21T12:26:28Z</dcterms:modified>
</cp:coreProperties>
</file>