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9" r:id="rId3"/>
    <p:sldId id="282" r:id="rId4"/>
    <p:sldId id="300" r:id="rId5"/>
    <p:sldId id="303" r:id="rId6"/>
    <p:sldId id="304" r:id="rId7"/>
    <p:sldId id="299" r:id="rId8"/>
    <p:sldId id="302" r:id="rId9"/>
    <p:sldId id="301" r:id="rId10"/>
    <p:sldId id="293" r:id="rId11"/>
  </p:sldIdLst>
  <p:sldSz cx="12192000" cy="6858000"/>
  <p:notesSz cx="6858000" cy="9144000"/>
  <p:embeddedFontLst>
    <p:embeddedFont>
      <p:font typeface="Microsoft Sans Serif" panose="020B0604020202020204" pitchFamily="34" charset="0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Montserrat Light" panose="00000400000000000000" pitchFamily="2" charset="-52"/>
      <p:regular r:id="rId16"/>
      <p:italic r:id="rId17"/>
    </p:embeddedFont>
    <p:embeddedFont>
      <p:font typeface="Montserrat" panose="00000500000000000000" pitchFamily="2" charset="-52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FD9"/>
    <a:srgbClr val="1674FB"/>
    <a:srgbClr val="4134B8"/>
    <a:srgbClr val="733EA4"/>
    <a:srgbClr val="7E0133"/>
    <a:srgbClr val="4F0613"/>
    <a:srgbClr val="500611"/>
    <a:srgbClr val="4B7896"/>
    <a:srgbClr val="F79646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6" autoAdjust="0"/>
  </p:normalViewPr>
  <p:slideViewPr>
    <p:cSldViewPr snapToGrid="0" showGuides="1">
      <p:cViewPr varScale="1">
        <p:scale>
          <a:sx n="64" d="100"/>
          <a:sy n="64" d="100"/>
        </p:scale>
        <p:origin x="876" y="78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725C7-02A0-4FB5-9FCB-24F8199A8E67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807A5-CC43-492C-915B-B5ACF07A8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6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42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4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2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22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382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9172" y="370078"/>
            <a:ext cx="4964006" cy="636200"/>
          </a:xfrm>
        </p:spPr>
        <p:txBody>
          <a:bodyPr lIns="0" tIns="0" rIns="0" bIns="0"/>
          <a:lstStyle>
            <a:lvl1pPr>
              <a:defRPr sz="4134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4493" y="1999093"/>
            <a:ext cx="37617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49086" y="1920324"/>
            <a:ext cx="47921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764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400" y="4740"/>
            <a:ext cx="5435600" cy="68532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61" y="126957"/>
            <a:ext cx="108055" cy="4157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6297" y="126957"/>
            <a:ext cx="108055" cy="41576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195" y="126957"/>
            <a:ext cx="108055" cy="41576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54000" y="787400"/>
            <a:ext cx="0" cy="6070600"/>
          </a:xfrm>
          <a:custGeom>
            <a:avLst/>
            <a:gdLst/>
            <a:ahLst/>
            <a:cxnLst/>
            <a:rect l="l" t="t" r="r" b="b"/>
            <a:pathLst>
              <a:path h="9105900">
                <a:moveTo>
                  <a:pt x="0" y="0"/>
                </a:moveTo>
                <a:lnTo>
                  <a:pt x="0" y="91058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0154" y="1511250"/>
            <a:ext cx="121193" cy="49334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28968" y="1511250"/>
            <a:ext cx="121193" cy="49334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46257" y="1511250"/>
            <a:ext cx="121193" cy="493343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315200" y="1982237"/>
            <a:ext cx="3765127" cy="14393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9172" y="370078"/>
            <a:ext cx="4964006" cy="636200"/>
          </a:xfrm>
        </p:spPr>
        <p:txBody>
          <a:bodyPr lIns="0" tIns="0" rIns="0" bIns="0"/>
          <a:lstStyle>
            <a:lvl1pPr>
              <a:defRPr sz="4134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1833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538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6A09-1906-43D1-8EBD-3A7B228672EF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15C6-B955-487E-989F-119EAA30B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4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41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7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1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2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9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3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79B3-D530-428E-9213-4DCD9F1F5D4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79B3-D530-428E-9213-4DCD9F1F5D4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57082-B3AB-4D0D-802B-3805585F9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2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9172" y="370078"/>
            <a:ext cx="4964006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03990" y="1207261"/>
            <a:ext cx="8881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662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31ed01ae264806286e40202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31ed36e7fac861fe428277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32188628c5babc6fbf770d3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b4PECoJKZAuhb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601" t="24620" r="40701" b="24697"/>
          <a:stretch/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  <p:sp>
        <p:nvSpPr>
          <p:cNvPr id="5" name="object 17"/>
          <p:cNvSpPr txBox="1">
            <a:spLocks/>
          </p:cNvSpPr>
          <p:nvPr/>
        </p:nvSpPr>
        <p:spPr>
          <a:xfrm>
            <a:off x="288757" y="2639092"/>
            <a:ext cx="6994358" cy="1301211"/>
          </a:xfrm>
          <a:prstGeom prst="rect">
            <a:avLst/>
          </a:prstGeom>
        </p:spPr>
        <p:txBody>
          <a:bodyPr vert="horz" wrap="square" lIns="0" tIns="8467" rIns="0" bIns="0" rtlCol="0" anchor="b">
            <a:spAutoFit/>
          </a:bodyPr>
          <a:lstStyle>
            <a:lvl1pPr algn="ctr">
              <a:defRPr sz="6000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 algn="l">
              <a:spcBef>
                <a:spcPts val="67"/>
              </a:spcBef>
            </a:pPr>
            <a:r>
              <a:rPr lang="ru-RU" sz="2800" b="1" kern="0" dirty="0" smtClean="0">
                <a:latin typeface="Montserrat" panose="00000500000000000000" pitchFamily="2" charset="-52"/>
              </a:rPr>
              <a:t>Совещание </a:t>
            </a:r>
            <a:r>
              <a:rPr lang="ru-RU" sz="2800" b="1" kern="0" dirty="0">
                <a:latin typeface="Montserrat" panose="00000500000000000000" pitchFamily="2" charset="-52"/>
              </a:rPr>
              <a:t>по развитию региональной системы воспитания </a:t>
            </a:r>
            <a:r>
              <a:rPr lang="ru-RU" sz="2800" b="1" kern="0" dirty="0" smtClean="0">
                <a:latin typeface="Montserrat" panose="00000500000000000000" pitchFamily="2" charset="-52"/>
              </a:rPr>
              <a:t>в ПОО Самарской </a:t>
            </a:r>
            <a:r>
              <a:rPr lang="ru-RU" sz="2800" b="1" kern="0" dirty="0">
                <a:latin typeface="Montserrat" panose="00000500000000000000" pitchFamily="2" charset="-52"/>
              </a:rPr>
              <a:t>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462" y="4984469"/>
            <a:ext cx="3896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0" dirty="0" smtClean="0">
                <a:solidFill>
                  <a:srgbClr val="1D07C3"/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15 сентября </a:t>
            </a:r>
            <a:r>
              <a:rPr lang="ru-RU" sz="2400" kern="0" dirty="0">
                <a:solidFill>
                  <a:srgbClr val="1D07C3"/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462" y="5543710"/>
            <a:ext cx="451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0" dirty="0" smtClean="0">
                <a:solidFill>
                  <a:srgbClr val="1D07C3"/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ЦПО Самарской области</a:t>
            </a:r>
            <a:endParaRPr lang="ru-RU" sz="2400" kern="0" dirty="0">
              <a:solidFill>
                <a:srgbClr val="1D07C3"/>
              </a:solidFill>
              <a:latin typeface="Montserrat" panose="00000500000000000000" pitchFamily="2" charset="-52"/>
              <a:ea typeface="+mj-ea"/>
              <a:cs typeface="Microsoft Sans Serif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8757" y="5479542"/>
            <a:ext cx="2005263" cy="0"/>
          </a:xfrm>
          <a:prstGeom prst="line">
            <a:avLst/>
          </a:prstGeom>
          <a:ln w="19050">
            <a:solidFill>
              <a:srgbClr val="1D07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3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004884" y="5982796"/>
            <a:ext cx="8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⋙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678904" y="6461181"/>
            <a:ext cx="522972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17"/>
          <p:cNvSpPr txBox="1">
            <a:spLocks/>
          </p:cNvSpPr>
          <p:nvPr/>
        </p:nvSpPr>
        <p:spPr>
          <a:xfrm>
            <a:off x="772431" y="272939"/>
            <a:ext cx="11130364" cy="123965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6200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ru-RU" sz="4000" kern="0" dirty="0" smtClean="0">
                <a:solidFill>
                  <a:srgbClr val="4B7896"/>
                </a:solidFill>
                <a:latin typeface="Montserrat" panose="00000500000000000000" pitchFamily="2" charset="-52"/>
                <a:sym typeface="Roboto"/>
              </a:rPr>
              <a:t>Актуализация данных по заместителям директоров по воспитательной работе</a:t>
            </a:r>
            <a:endParaRPr lang="ru-RU" sz="4000" kern="0" dirty="0">
              <a:solidFill>
                <a:srgbClr val="4B7896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9886"/>
            <a:ext cx="12193057" cy="203624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72430" y="2059764"/>
            <a:ext cx="6609474" cy="923330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A7693"/>
                </a:solidFill>
                <a:latin typeface="Montserrat" panose="00000500000000000000" pitchFamily="2" charset="-52"/>
              </a:rPr>
              <a:t>Ссылка: </a:t>
            </a:r>
            <a:r>
              <a:rPr lang="en-US" dirty="0">
                <a:solidFill>
                  <a:srgbClr val="4A7693"/>
                </a:solidFill>
                <a:latin typeface="Montserrat" panose="00000500000000000000" pitchFamily="2" charset="-52"/>
                <a:hlinkClick r:id="rId3"/>
              </a:rPr>
              <a:t>https://forms.yandex.ru/u/631ed01ae264806286e40202</a:t>
            </a:r>
            <a:r>
              <a:rPr lang="en-US" dirty="0" smtClean="0">
                <a:solidFill>
                  <a:srgbClr val="4A7693"/>
                </a:solidFill>
                <a:latin typeface="Montserrat" panose="00000500000000000000" pitchFamily="2" charset="-52"/>
                <a:hlinkClick r:id="rId3"/>
              </a:rPr>
              <a:t>/</a:t>
            </a:r>
            <a:endParaRPr lang="ru-RU" dirty="0" smtClean="0">
              <a:solidFill>
                <a:srgbClr val="4A7693"/>
              </a:solidFill>
              <a:latin typeface="Montserrat" panose="00000500000000000000" pitchFamily="2" charset="-52"/>
            </a:endParaRPr>
          </a:p>
          <a:p>
            <a:endParaRPr lang="ru-RU" dirty="0" smtClean="0">
              <a:solidFill>
                <a:srgbClr val="4A7693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30" y="3530263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004884" y="5982796"/>
            <a:ext cx="8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⋙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678904" y="6461181"/>
            <a:ext cx="522972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17"/>
          <p:cNvSpPr txBox="1">
            <a:spLocks/>
          </p:cNvSpPr>
          <p:nvPr/>
        </p:nvSpPr>
        <p:spPr>
          <a:xfrm>
            <a:off x="772431" y="272939"/>
            <a:ext cx="11130364" cy="186803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6200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ru-RU" sz="4000" kern="0" dirty="0" smtClean="0">
                <a:solidFill>
                  <a:srgbClr val="4B7896"/>
                </a:solidFill>
                <a:latin typeface="Montserrat" panose="00000500000000000000" pitchFamily="2" charset="-52"/>
                <a:sym typeface="Roboto"/>
              </a:rPr>
              <a:t>Актуализация данных по председателям</a:t>
            </a:r>
          </a:p>
          <a:p>
            <a:pPr marL="8467">
              <a:spcBef>
                <a:spcPts val="67"/>
              </a:spcBef>
            </a:pPr>
            <a:r>
              <a:rPr lang="ru-RU" sz="4000" kern="0" dirty="0" smtClean="0">
                <a:solidFill>
                  <a:srgbClr val="4B7896"/>
                </a:solidFill>
                <a:latin typeface="Montserrat" panose="00000500000000000000" pitchFamily="2" charset="-52"/>
                <a:sym typeface="Roboto"/>
              </a:rPr>
              <a:t>Методических объединений классных руководителей ПОО</a:t>
            </a:r>
            <a:endParaRPr lang="ru-RU" sz="4000" kern="0" dirty="0">
              <a:solidFill>
                <a:srgbClr val="4B7896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9886"/>
            <a:ext cx="12193057" cy="203624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72430" y="2508038"/>
            <a:ext cx="6609474" cy="923330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A7693"/>
                </a:solidFill>
                <a:latin typeface="Montserrat" panose="00000500000000000000" pitchFamily="2" charset="-52"/>
              </a:rPr>
              <a:t>Ссылка:</a:t>
            </a:r>
          </a:p>
          <a:p>
            <a:r>
              <a:rPr lang="en-US" dirty="0">
                <a:solidFill>
                  <a:srgbClr val="4A7693"/>
                </a:solidFill>
                <a:latin typeface="Montserrat" panose="00000500000000000000" pitchFamily="2" charset="-52"/>
                <a:hlinkClick r:id="rId3"/>
              </a:rPr>
              <a:t>https://forms.yandex.ru/u/631ed36e7fac861fe4282776</a:t>
            </a:r>
            <a:r>
              <a:rPr lang="en-US" dirty="0" smtClean="0">
                <a:solidFill>
                  <a:srgbClr val="4A7693"/>
                </a:solidFill>
                <a:latin typeface="Montserrat" panose="00000500000000000000" pitchFamily="2" charset="-52"/>
                <a:hlinkClick r:id="rId3"/>
              </a:rPr>
              <a:t>/</a:t>
            </a:r>
            <a:endParaRPr lang="ru-RU" dirty="0" smtClean="0">
              <a:solidFill>
                <a:srgbClr val="4A7693"/>
              </a:solidFill>
              <a:latin typeface="Montserrat" panose="00000500000000000000" pitchFamily="2" charset="-52"/>
            </a:endParaRPr>
          </a:p>
          <a:p>
            <a:endParaRPr lang="ru-RU" dirty="0" smtClean="0">
              <a:solidFill>
                <a:srgbClr val="4A7693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92" y="3798434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004884" y="5982796"/>
            <a:ext cx="8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⋙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678904" y="6461181"/>
            <a:ext cx="522972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17"/>
          <p:cNvSpPr txBox="1">
            <a:spLocks/>
          </p:cNvSpPr>
          <p:nvPr/>
        </p:nvSpPr>
        <p:spPr>
          <a:xfrm>
            <a:off x="772431" y="272939"/>
            <a:ext cx="11130364" cy="123965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6200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ru-RU" sz="4000" kern="0" dirty="0" smtClean="0">
                <a:solidFill>
                  <a:srgbClr val="4B7896"/>
                </a:solidFill>
                <a:latin typeface="Montserrat" panose="00000500000000000000" pitchFamily="2" charset="-52"/>
                <a:sym typeface="Roboto"/>
              </a:rPr>
              <a:t>Актуализация информации о музеях в ПОО Самарской области</a:t>
            </a:r>
            <a:endParaRPr lang="ru-RU" sz="4000" kern="0" dirty="0">
              <a:solidFill>
                <a:srgbClr val="4B7896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9886"/>
            <a:ext cx="12193057" cy="203624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72430" y="2508038"/>
            <a:ext cx="6609474" cy="923330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A7693"/>
                </a:solidFill>
                <a:latin typeface="Montserrat" panose="00000500000000000000" pitchFamily="2" charset="-52"/>
              </a:rPr>
              <a:t>Ссылка:</a:t>
            </a:r>
          </a:p>
          <a:p>
            <a:r>
              <a:rPr lang="en-US" dirty="0">
                <a:solidFill>
                  <a:srgbClr val="4A7693"/>
                </a:solidFill>
                <a:latin typeface="Montserrat" panose="00000500000000000000" pitchFamily="2" charset="-52"/>
                <a:hlinkClick r:id="rId3"/>
              </a:rPr>
              <a:t>https://forms.yandex.ru/u/632188628c5babc6fbf770d3</a:t>
            </a:r>
            <a:r>
              <a:rPr lang="en-US" dirty="0" smtClean="0">
                <a:solidFill>
                  <a:srgbClr val="4A7693"/>
                </a:solidFill>
                <a:latin typeface="Montserrat" panose="00000500000000000000" pitchFamily="2" charset="-52"/>
                <a:hlinkClick r:id="rId3"/>
              </a:rPr>
              <a:t>/</a:t>
            </a:r>
            <a:endParaRPr lang="ru-RU" dirty="0" smtClean="0">
              <a:solidFill>
                <a:srgbClr val="4A7693"/>
              </a:solidFill>
              <a:latin typeface="Montserrat" panose="00000500000000000000" pitchFamily="2" charset="-52"/>
            </a:endParaRPr>
          </a:p>
          <a:p>
            <a:endParaRPr lang="ru-RU" dirty="0" smtClean="0">
              <a:solidFill>
                <a:srgbClr val="4A7693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30" y="3579490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004884" y="5982796"/>
            <a:ext cx="8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⋙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678904" y="6461181"/>
            <a:ext cx="522972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17"/>
          <p:cNvSpPr txBox="1">
            <a:spLocks/>
          </p:cNvSpPr>
          <p:nvPr/>
        </p:nvSpPr>
        <p:spPr>
          <a:xfrm>
            <a:off x="772431" y="272939"/>
            <a:ext cx="11130364" cy="247076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6200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ru-RU" sz="4000" kern="0" dirty="0" smtClean="0">
                <a:solidFill>
                  <a:srgbClr val="4B7896"/>
                </a:solidFill>
                <a:latin typeface="Montserrat" panose="00000500000000000000" pitchFamily="2" charset="-52"/>
                <a:sym typeface="Roboto"/>
              </a:rPr>
              <a:t>Актуализация информации об ответственных за сопровождение получения образования лицами с ОВЗ и инвалидами в ПОО Самарской области</a:t>
            </a:r>
            <a:endParaRPr lang="ru-RU" sz="4000" kern="0" dirty="0">
              <a:solidFill>
                <a:srgbClr val="4B7896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9886"/>
            <a:ext cx="12193057" cy="203624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72430" y="2838430"/>
            <a:ext cx="6609474" cy="646331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A7693"/>
                </a:solidFill>
                <a:latin typeface="Montserrat" panose="00000500000000000000" pitchFamily="2" charset="-52"/>
              </a:rPr>
              <a:t>Ссылка:</a:t>
            </a:r>
          </a:p>
          <a:p>
            <a:r>
              <a:rPr lang="en-US" dirty="0">
                <a:solidFill>
                  <a:srgbClr val="4A7693"/>
                </a:solidFill>
                <a:latin typeface="Montserrat" panose="00000500000000000000" pitchFamily="2" charset="-52"/>
                <a:hlinkClick r:id="rId3"/>
              </a:rPr>
              <a:t>https://</a:t>
            </a:r>
            <a:r>
              <a:rPr lang="en-US" dirty="0" smtClean="0">
                <a:solidFill>
                  <a:srgbClr val="4A7693"/>
                </a:solidFill>
                <a:latin typeface="Montserrat" panose="00000500000000000000" pitchFamily="2" charset="-52"/>
                <a:hlinkClick r:id="rId3"/>
              </a:rPr>
              <a:t>disk.yandex.ru/i/b4PECoJKZAuhbw</a:t>
            </a:r>
            <a:r>
              <a:rPr lang="ru-RU" dirty="0" smtClean="0">
                <a:solidFill>
                  <a:srgbClr val="4A7693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http://qrcoder.ru/code/?https%3A%2F%2Fdisk.yandex.ru%2Fi%2Fb4PECoJKZAuhbw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0" y="391636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9715" y="328274"/>
            <a:ext cx="5550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Montserrat Light" panose="00000400000000000000" pitchFamily="2" charset="-52"/>
              </a:rPr>
              <a:t>Мероприятия: 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ontserrat Light" panose="00000400000000000000" pitchFamily="2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9715" y="759161"/>
            <a:ext cx="375081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19154"/>
            <a:ext cx="12192000" cy="20388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7438" y="844440"/>
            <a:ext cx="1146856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tserrat" panose="00000500000000000000" pitchFamily="2" charset="-52"/>
              </a:rPr>
              <a:t>27.09.2022</a:t>
            </a:r>
            <a:r>
              <a:rPr lang="ru-RU" sz="2000" dirty="0" smtClean="0">
                <a:latin typeface="Montserrat" panose="00000500000000000000" pitchFamily="2" charset="-52"/>
              </a:rPr>
              <a:t> Семинар «Психологическое здоровье как актуальная проблема современного общества»</a:t>
            </a:r>
          </a:p>
          <a:p>
            <a:r>
              <a:rPr lang="ru-RU" sz="2000" b="1" dirty="0" smtClean="0">
                <a:latin typeface="Montserrat" panose="00000500000000000000" pitchFamily="2" charset="-52"/>
              </a:rPr>
              <a:t>06.10.2022</a:t>
            </a:r>
            <a:r>
              <a:rPr lang="ru-RU" sz="2000" dirty="0" smtClean="0">
                <a:latin typeface="Montserrat" panose="00000500000000000000" pitchFamily="2" charset="-52"/>
              </a:rPr>
              <a:t> </a:t>
            </a:r>
            <a:r>
              <a:rPr lang="en-US" sz="2000" dirty="0" smtClean="0">
                <a:latin typeface="Montserrat" panose="00000500000000000000" pitchFamily="2" charset="-52"/>
              </a:rPr>
              <a:t>X </a:t>
            </a:r>
            <a:r>
              <a:rPr lang="ru-RU" sz="2000" dirty="0" smtClean="0">
                <a:latin typeface="Montserrat" panose="00000500000000000000" pitchFamily="2" charset="-52"/>
              </a:rPr>
              <a:t>Ежегодная конференция «Актуальные вопросы воспитания»</a:t>
            </a:r>
          </a:p>
          <a:p>
            <a:r>
              <a:rPr lang="ru-RU" sz="2000" b="1" dirty="0" smtClean="0">
                <a:latin typeface="Montserrat" panose="00000500000000000000" pitchFamily="2" charset="-52"/>
              </a:rPr>
              <a:t>13-18 октября 2022 </a:t>
            </a:r>
            <a:r>
              <a:rPr lang="ru-RU" sz="2000" dirty="0" smtClean="0">
                <a:latin typeface="Montserrat" panose="00000500000000000000" pitchFamily="2" charset="-52"/>
              </a:rPr>
              <a:t>Всероссийский форум «Команда ПРОФИ» (2 команды)</a:t>
            </a:r>
          </a:p>
          <a:p>
            <a:r>
              <a:rPr lang="ru-RU" sz="2000" b="1" dirty="0" smtClean="0">
                <a:latin typeface="Montserrat" panose="00000500000000000000" pitchFamily="2" charset="-52"/>
              </a:rPr>
              <a:t>Октябрь 2022 </a:t>
            </a:r>
            <a:r>
              <a:rPr lang="ru-RU" sz="2000" dirty="0" smtClean="0">
                <a:latin typeface="Montserrat" panose="00000500000000000000" pitchFamily="2" charset="-52"/>
              </a:rPr>
              <a:t>Семинар «Организация работы с детьми-сиротами»</a:t>
            </a:r>
          </a:p>
          <a:p>
            <a:r>
              <a:rPr lang="ru-RU" sz="2000" b="1" dirty="0" smtClean="0">
                <a:latin typeface="Montserrat" panose="00000500000000000000" pitchFamily="2" charset="-52"/>
              </a:rPr>
              <a:t>Октябрь 2022 </a:t>
            </a:r>
            <a:r>
              <a:rPr lang="ru-RU" sz="2000" dirty="0" smtClean="0">
                <a:latin typeface="Montserrat" panose="00000500000000000000" pitchFamily="2" charset="-52"/>
              </a:rPr>
              <a:t>установочный семинар по проведению тематического аудита: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Montserrat" panose="00000500000000000000" pitchFamily="2" charset="-52"/>
              </a:rPr>
              <a:t>Оценка соответствия структуры и содержания рабочих программ воспитания федеральным и региональным требованиям.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Montserrat" panose="00000500000000000000" pitchFamily="2" charset="-52"/>
              </a:rPr>
              <a:t>Организационно-методическое обеспечение деятельности классных руководителей учебных групп в ПОО</a:t>
            </a:r>
          </a:p>
          <a:p>
            <a:r>
              <a:rPr lang="ru-RU" sz="2000" b="1" dirty="0" smtClean="0">
                <a:latin typeface="Montserrat" panose="00000500000000000000" pitchFamily="2" charset="-52"/>
              </a:rPr>
              <a:t>Ноябрь 2022 </a:t>
            </a:r>
            <a:r>
              <a:rPr lang="ru-RU" sz="2000" dirty="0" smtClean="0">
                <a:latin typeface="Montserrat" panose="00000500000000000000" pitchFamily="2" charset="-52"/>
              </a:rPr>
              <a:t>Тематический аудит</a:t>
            </a:r>
          </a:p>
          <a:p>
            <a:r>
              <a:rPr lang="ru-RU" sz="2000" b="1" dirty="0" smtClean="0">
                <a:latin typeface="Montserrat" panose="00000500000000000000" pitchFamily="2" charset="-52"/>
              </a:rPr>
              <a:t>Ноябрь 2022 </a:t>
            </a:r>
            <a:r>
              <a:rPr lang="ru-RU" sz="2000" dirty="0" smtClean="0">
                <a:latin typeface="Montserrat" panose="00000500000000000000" pitchFamily="2" charset="-52"/>
              </a:rPr>
              <a:t>Конкурс «Классный руководитель года»</a:t>
            </a:r>
          </a:p>
          <a:p>
            <a:r>
              <a:rPr lang="ru-RU" sz="2000" b="1" dirty="0" smtClean="0">
                <a:latin typeface="Montserrat" panose="00000500000000000000" pitchFamily="2" charset="-52"/>
              </a:rPr>
              <a:t>Ноябрь 2022 </a:t>
            </a:r>
            <a:r>
              <a:rPr lang="ru-RU" sz="2000" dirty="0" smtClean="0">
                <a:latin typeface="Montserrat" panose="00000500000000000000" pitchFamily="2" charset="-52"/>
              </a:rPr>
              <a:t>Интернет-конференция «</a:t>
            </a:r>
            <a:r>
              <a:rPr lang="ru-RU" sz="2000" dirty="0" smtClean="0">
                <a:latin typeface="Montserrat" panose="020B0604020202020204" charset="-52"/>
              </a:rPr>
              <a:t>Развитие системы воспитания в образовательных организациях»</a:t>
            </a:r>
          </a:p>
          <a:p>
            <a:r>
              <a:rPr lang="ru-RU" sz="2000" b="1" dirty="0" smtClean="0">
                <a:latin typeface="Montserrat" panose="00000500000000000000" pitchFamily="2" charset="-52"/>
              </a:rPr>
              <a:t>Декабрь 2022 </a:t>
            </a:r>
            <a:r>
              <a:rPr lang="ru-RU" sz="2000" dirty="0" smtClean="0">
                <a:latin typeface="Montserrat" panose="00000500000000000000" pitchFamily="2" charset="-52"/>
              </a:rPr>
              <a:t>«Форум инноваций»</a:t>
            </a:r>
          </a:p>
          <a:p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2715" y="242995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6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8578" y="161418"/>
            <a:ext cx="5550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Montserrat Light" panose="00000400000000000000" pitchFamily="2" charset="-52"/>
              </a:rPr>
              <a:t>Мероприятия: 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ontserrat Light" panose="00000400000000000000" pitchFamily="2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8578" y="592305"/>
            <a:ext cx="223462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19154"/>
            <a:ext cx="12192000" cy="20388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6575" y="3284032"/>
            <a:ext cx="114685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19.09.2022</a:t>
            </a:r>
            <a:r>
              <a:rPr lang="ru-RU" dirty="0" smtClean="0">
                <a:latin typeface="Montserrat" panose="00000500000000000000" pitchFamily="2" charset="-52"/>
              </a:rPr>
              <a:t> Семинар- практикум «</a:t>
            </a:r>
            <a:r>
              <a:rPr lang="ru-RU" dirty="0" smtClean="0">
                <a:latin typeface="Montserrat" panose="020B0604020202020204" charset="-52"/>
              </a:rPr>
              <a:t>Технология </a:t>
            </a:r>
            <a:r>
              <a:rPr lang="ru-RU" dirty="0">
                <a:latin typeface="Montserrat" panose="020B0604020202020204" charset="-52"/>
              </a:rPr>
              <a:t>разработки адаптированной образовательной программы профессионального обучения для лиц с интеллектуальными </a:t>
            </a:r>
            <a:r>
              <a:rPr lang="ru-RU" dirty="0" smtClean="0">
                <a:latin typeface="Montserrat" panose="020B0604020202020204" charset="-52"/>
              </a:rPr>
              <a:t>нарушениями»</a:t>
            </a:r>
          </a:p>
          <a:p>
            <a:r>
              <a:rPr lang="ru-RU" b="1" dirty="0" smtClean="0">
                <a:latin typeface="Montserrat" panose="00000500000000000000" pitchFamily="2" charset="-52"/>
              </a:rPr>
              <a:t>10-12.10.2022</a:t>
            </a:r>
            <a:r>
              <a:rPr lang="ru-RU" dirty="0" smtClean="0">
                <a:latin typeface="Montserrat" panose="00000500000000000000" pitchFamily="2" charset="-52"/>
              </a:rPr>
              <a:t> Семинар-практикум </a:t>
            </a:r>
            <a:r>
              <a:rPr lang="ru-RU" dirty="0" smtClean="0">
                <a:latin typeface="Montserrat" panose="020B0604020202020204" charset="-52"/>
              </a:rPr>
              <a:t>«</a:t>
            </a:r>
            <a:r>
              <a:rPr lang="ru-RU" dirty="0">
                <a:latin typeface="Montserrat" panose="020B0604020202020204" charset="-52"/>
              </a:rPr>
              <a:t>Организация и особенности ведения специализированного учёта обучающихся с ОВЗ и инвалидностью в </a:t>
            </a:r>
            <a:r>
              <a:rPr lang="ru-RU" dirty="0" smtClean="0">
                <a:latin typeface="Montserrat" panose="020B0604020202020204" charset="-52"/>
              </a:rPr>
              <a:t>СПО»</a:t>
            </a:r>
          </a:p>
          <a:p>
            <a:r>
              <a:rPr lang="ru-RU" b="1" dirty="0" smtClean="0">
                <a:latin typeface="Montserrat" panose="020B0604020202020204" charset="-52"/>
              </a:rPr>
              <a:t>Октябрь – ноябрь 2022 </a:t>
            </a:r>
            <a:r>
              <a:rPr lang="ru-RU" dirty="0" smtClean="0">
                <a:latin typeface="Montserrat" panose="020B0604020202020204" charset="-52"/>
              </a:rPr>
              <a:t>– курсы повышения квалификации «Технология разработки адаптированной образовательной программы СПО и ПО»</a:t>
            </a:r>
          </a:p>
          <a:p>
            <a:r>
              <a:rPr lang="ru-RU" b="1" dirty="0" smtClean="0">
                <a:latin typeface="Montserrat" panose="020B0604020202020204" charset="-52"/>
              </a:rPr>
              <a:t>До ноября 2022 </a:t>
            </a:r>
            <a:r>
              <a:rPr lang="ru-RU" dirty="0" smtClean="0">
                <a:latin typeface="Montserrat" panose="020B0604020202020204" charset="-52"/>
              </a:rPr>
              <a:t>– ежегодный мониторинг по специализированному учёту инвалидов и лиц с ОВЗ</a:t>
            </a:r>
            <a:endParaRPr lang="ru-RU" dirty="0">
              <a:latin typeface="Montserrat" panose="020B0604020202020204" charset="-52"/>
            </a:endParaRPr>
          </a:p>
          <a:p>
            <a:endParaRPr lang="ru-RU" sz="1600" dirty="0" smtClean="0">
              <a:latin typeface="Montserrat" panose="00000500000000000000" pitchFamily="2" charset="-5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2715" y="242995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575" y="592305"/>
            <a:ext cx="116054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До 5 </a:t>
            </a:r>
            <a:r>
              <a:rPr lang="ru-RU" b="1" dirty="0">
                <a:latin typeface="Montserrat" panose="00000500000000000000" pitchFamily="2" charset="-52"/>
              </a:rPr>
              <a:t>октября 2022</a:t>
            </a:r>
            <a:r>
              <a:rPr lang="ru-RU" dirty="0">
                <a:latin typeface="Montserrat" panose="00000500000000000000" pitchFamily="2" charset="-52"/>
              </a:rPr>
              <a:t>  Ежеквартальный мониторинг</a:t>
            </a:r>
          </a:p>
          <a:p>
            <a:r>
              <a:rPr lang="ru-RU" dirty="0" smtClean="0">
                <a:latin typeface="Montserrat" panose="00000500000000000000" pitchFamily="2" charset="-52"/>
              </a:rPr>
              <a:t>Областной конкурс антинаркотических программ в сфере образования </a:t>
            </a:r>
            <a:r>
              <a:rPr lang="ru-RU" dirty="0" smtClean="0">
                <a:latin typeface="Montserrat" panose="00000500000000000000" pitchFamily="2" charset="-52"/>
              </a:rPr>
              <a:t>(</a:t>
            </a:r>
            <a:r>
              <a:rPr lang="ru-RU" b="1" dirty="0" smtClean="0">
                <a:latin typeface="Montserrat" panose="00000500000000000000" pitchFamily="2" charset="-52"/>
              </a:rPr>
              <a:t>до 10 октября</a:t>
            </a:r>
            <a:r>
              <a:rPr lang="ru-RU" dirty="0" smtClean="0">
                <a:latin typeface="Montserrat" panose="00000500000000000000" pitchFamily="2" charset="-52"/>
              </a:rPr>
              <a:t>, ЦСМ</a:t>
            </a:r>
            <a:r>
              <a:rPr lang="ru-RU" dirty="0" smtClean="0">
                <a:latin typeface="Montserrat" panose="00000500000000000000" pitchFamily="2" charset="-52"/>
              </a:rPr>
              <a:t>)</a:t>
            </a:r>
          </a:p>
          <a:p>
            <a:r>
              <a:rPr lang="ru-RU" dirty="0" smtClean="0">
                <a:latin typeface="Montserrat" panose="00000500000000000000" pitchFamily="2" charset="-52"/>
              </a:rPr>
              <a:t>Фестиваль спорта и здоровья «Молодая Россия говорит наркотикам нет!» (</a:t>
            </a:r>
            <a:r>
              <a:rPr lang="ru-RU" b="1" dirty="0" smtClean="0">
                <a:latin typeface="Montserrat" panose="00000500000000000000" pitchFamily="2" charset="-52"/>
              </a:rPr>
              <a:t>21.09.2022</a:t>
            </a:r>
            <a:r>
              <a:rPr lang="ru-RU" dirty="0" smtClean="0">
                <a:latin typeface="Montserrat" panose="00000500000000000000" pitchFamily="2" charset="-52"/>
              </a:rPr>
              <a:t>, Центр развития физкультуры и спорта)</a:t>
            </a:r>
          </a:p>
          <a:p>
            <a:r>
              <a:rPr lang="ru-RU" dirty="0" smtClean="0">
                <a:latin typeface="Montserrat" panose="00000500000000000000" pitchFamily="2" charset="-52"/>
              </a:rPr>
              <a:t>Анонимное анкетирование обучающихся по вопросам их отношения к лицам других национальностей (ИРО, </a:t>
            </a:r>
            <a:r>
              <a:rPr lang="ru-RU" b="1" dirty="0" smtClean="0">
                <a:latin typeface="Montserrat" panose="00000500000000000000" pitchFamily="2" charset="-52"/>
              </a:rPr>
              <a:t>3-4 квартал</a:t>
            </a:r>
            <a:r>
              <a:rPr lang="ru-RU" dirty="0" smtClean="0">
                <a:latin typeface="Montserrat" panose="00000500000000000000" pitchFamily="2" charset="-52"/>
              </a:rPr>
              <a:t>)</a:t>
            </a:r>
          </a:p>
          <a:p>
            <a:r>
              <a:rPr lang="ru-RU" b="1" dirty="0" smtClean="0">
                <a:latin typeface="Montserrat" panose="00000500000000000000" pitchFamily="2" charset="-52"/>
              </a:rPr>
              <a:t>9-11.11.22 КПК </a:t>
            </a:r>
            <a:r>
              <a:rPr lang="ru-RU" dirty="0" smtClean="0">
                <a:latin typeface="Montserrat" panose="00000500000000000000" pitchFamily="2" charset="-52"/>
              </a:rPr>
              <a:t>Противодействие </a:t>
            </a:r>
            <a:r>
              <a:rPr lang="ru-RU" dirty="0">
                <a:latin typeface="Montserrat" panose="00000500000000000000" pitchFamily="2" charset="-52"/>
              </a:rPr>
              <a:t>идеологии экстремизма и терроризма</a:t>
            </a:r>
            <a:r>
              <a:rPr lang="ru-RU" dirty="0" smtClean="0">
                <a:latin typeface="Montserrat" panose="00000500000000000000" pitchFamily="2" charset="-52"/>
              </a:rPr>
              <a:t>» (1 группа)</a:t>
            </a:r>
          </a:p>
          <a:p>
            <a:r>
              <a:rPr lang="ru-RU" b="1" dirty="0" smtClean="0">
                <a:latin typeface="Montserrat" panose="00000500000000000000" pitchFamily="2" charset="-52"/>
              </a:rPr>
              <a:t>16-18.11.22 КПК </a:t>
            </a:r>
            <a:r>
              <a:rPr lang="ru-RU" dirty="0" smtClean="0">
                <a:latin typeface="Montserrat" panose="00000500000000000000" pitchFamily="2" charset="-52"/>
              </a:rPr>
              <a:t>Современные </a:t>
            </a:r>
            <a:r>
              <a:rPr lang="ru-RU" dirty="0">
                <a:latin typeface="Montserrat" panose="00000500000000000000" pitchFamily="2" charset="-52"/>
              </a:rPr>
              <a:t>подходы и технологии </a:t>
            </a:r>
            <a:r>
              <a:rPr lang="ru-RU" dirty="0" smtClean="0">
                <a:latin typeface="Montserrat" panose="00000500000000000000" pitchFamily="2" charset="-52"/>
              </a:rPr>
              <a:t> гражданского </a:t>
            </a:r>
            <a:r>
              <a:rPr lang="ru-RU" dirty="0">
                <a:latin typeface="Montserrat" panose="00000500000000000000" pitchFamily="2" charset="-52"/>
              </a:rPr>
              <a:t>воспитания детей и </a:t>
            </a:r>
            <a:r>
              <a:rPr lang="ru-RU" dirty="0" smtClean="0">
                <a:latin typeface="Montserrat" panose="00000500000000000000" pitchFamily="2" charset="-52"/>
              </a:rPr>
              <a:t>молодежи (1 гр.)</a:t>
            </a:r>
            <a:endParaRPr lang="ru-RU" dirty="0">
              <a:latin typeface="Montserrat" panose="00000500000000000000" pitchFamily="2" charset="-52"/>
            </a:endParaRPr>
          </a:p>
          <a:p>
            <a:endParaRPr lang="ru-RU" dirty="0" smtClean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183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48925" y="-18211"/>
            <a:ext cx="5550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Montserrat Light" panose="00000400000000000000" pitchFamily="2" charset="-52"/>
              </a:rPr>
              <a:t>Инновационные  площадки 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ontserrat Light" panose="000004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19154"/>
            <a:ext cx="12192000" cy="2038846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322715" y="242995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9607" y="508884"/>
            <a:ext cx="11272602" cy="646331"/>
          </a:xfrm>
          <a:prstGeom prst="rect">
            <a:avLst/>
          </a:prstGeom>
          <a:ln w="38100">
            <a:solidFill>
              <a:srgbClr val="4F0613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dirty="0"/>
              <a:t>Государственное бюджетное профессиональное образовательное учреждение Самарской области «Сергиевский губернский техникум»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9607" y="1304196"/>
            <a:ext cx="11272602" cy="646331"/>
          </a:xfrm>
          <a:prstGeom prst="rect">
            <a:avLst/>
          </a:prstGeom>
          <a:ln w="38100">
            <a:solidFill>
              <a:srgbClr val="7E0133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dirty="0"/>
              <a:t>Государственное автономное профессиональное образовательное учреждение Самарской области «Колледж технического и художественного образования г. Тольятти</a:t>
            </a:r>
            <a:r>
              <a:rPr lang="ru-RU" dirty="0" smtClean="0"/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9607" y="2099508"/>
            <a:ext cx="11272602" cy="646331"/>
          </a:xfrm>
          <a:prstGeom prst="rect">
            <a:avLst/>
          </a:prstGeom>
          <a:ln w="38100">
            <a:solidFill>
              <a:srgbClr val="733EA4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dirty="0"/>
              <a:t>Государственное бюджетное профессиональное образовательное учреждение Самарской области «Самарский социально-педагогический колледж»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9607" y="2894820"/>
            <a:ext cx="11272602" cy="646331"/>
          </a:xfrm>
          <a:prstGeom prst="rect">
            <a:avLst/>
          </a:prstGeom>
          <a:ln w="38100">
            <a:solidFill>
              <a:srgbClr val="4134B8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dirty="0"/>
              <a:t>Государственное бюджетное профессиональное образовательное учреждение Самарской области «Губернский колледж г. Сызрани</a:t>
            </a:r>
            <a:r>
              <a:rPr lang="ru-RU" dirty="0" smtClean="0"/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8079" y="3690132"/>
            <a:ext cx="11272602" cy="646331"/>
          </a:xfrm>
          <a:prstGeom prst="rect">
            <a:avLst/>
          </a:prstGeom>
          <a:ln w="38100">
            <a:solidFill>
              <a:srgbClr val="1674FB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dirty="0"/>
              <a:t>Государственное автономное профессиональное образовательное учреждение Самарской области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Самарский металлургический колледж»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8079" y="4485444"/>
            <a:ext cx="11272602" cy="646331"/>
          </a:xfrm>
          <a:prstGeom prst="rect">
            <a:avLst/>
          </a:prstGeom>
          <a:ln w="38100">
            <a:solidFill>
              <a:srgbClr val="109FD9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dirty="0"/>
              <a:t>Государственное автономное профессиональное образовательное учреждение Самарской области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Самарский государственный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31694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2920" y="176398"/>
            <a:ext cx="1094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ИНСТРУМЕНТЫ ПОВЫШЕНИЯ КАЧЕСТВА ОРГАНИЗАЦИИ ВР </a:t>
            </a:r>
          </a:p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В ПОО РЕГИОНА (план ЦПО 2022-2023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уч.г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  <a:ea typeface="+mj-ea"/>
                <a:cs typeface="Microsoft Sans Serif"/>
              </a:rPr>
              <a:t>.)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-52"/>
              <a:ea typeface="+mj-ea"/>
              <a:cs typeface="Microsoft Sans Serif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2920" y="2766293"/>
            <a:ext cx="10140300" cy="685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Создание</a:t>
            </a:r>
            <a:r>
              <a:rPr kumimoji="0" lang="ru-RU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 Совета классных руководителей СПО, включение Совета в Ассоциацию классных руководителей ОО Самарской области</a:t>
            </a:r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2920" y="3598220"/>
            <a:ext cx="10140300" cy="685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Проведение ЕМД </a:t>
            </a:r>
            <a:r>
              <a:rPr kumimoji="0" lang="ru-RU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для классных руководителей / преподавателей, </a:t>
            </a:r>
            <a:r>
              <a:rPr lang="ru-RU" sz="17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курсов </a:t>
            </a:r>
            <a:r>
              <a:rPr kumimoji="0" lang="ru-RU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ПК, консультаций, конференций, семинаров, конкурса «Классный руководитель года» т.д.</a:t>
            </a:r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2920" y="997395"/>
            <a:ext cx="10140300" cy="719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Проведение </a:t>
            </a:r>
            <a:r>
              <a:rPr lang="ru-RU" sz="17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занятий</a:t>
            </a: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 / классных часов для обучающихся, </a:t>
            </a:r>
          </a:p>
          <a:p>
            <a:pPr lvl="0" algn="ctr"/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в том числе «Разговоры о важном»</a:t>
            </a:r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2920" y="4469570"/>
            <a:ext cx="10140300" cy="685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1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</a:endParaRPr>
          </a:p>
          <a:p>
            <a:pPr algn="ctr"/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Работа РИП,</a:t>
            </a:r>
            <a:r>
              <a:rPr lang="ru-RU" sz="170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реализация ФИП </a:t>
            </a:r>
            <a:r>
              <a:rPr lang="ru-RU" sz="1700" dirty="0">
                <a:solidFill>
                  <a:schemeClr val="tx1"/>
                </a:solidFill>
                <a:latin typeface="Montserrat" panose="00000500000000000000" pitchFamily="2" charset="-52"/>
              </a:rPr>
              <a:t>«Управление качеством </a:t>
            </a:r>
            <a:r>
              <a:rPr lang="ru-RU" sz="17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воспитания» (ЦПО),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проект ЦПО в АСИ «Воспитание со знаком качества»</a:t>
            </a:r>
            <a:endParaRPr lang="ru-RU" sz="17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lvl="0" algn="ctr"/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2920" y="5311813"/>
            <a:ext cx="10140300" cy="685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Ежеквартальные мониторинги </a:t>
            </a:r>
            <a:r>
              <a:rPr lang="ru-RU" sz="1700" dirty="0" err="1" smtClean="0">
                <a:solidFill>
                  <a:schemeClr val="tx1"/>
                </a:solidFill>
                <a:latin typeface="Montserrat" panose="00000500000000000000" pitchFamily="2" charset="-52"/>
              </a:rPr>
              <a:t>МОиН</a:t>
            </a:r>
            <a:r>
              <a:rPr lang="ru-RU" sz="17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, ежегодный мониторинг ВР, </a:t>
            </a:r>
          </a:p>
          <a:p>
            <a:pPr lvl="0" algn="ctr"/>
            <a:r>
              <a:rPr lang="ru-RU" sz="17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тематические аудиты ВР</a:t>
            </a:r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2920" y="1860435"/>
            <a:ext cx="10140300" cy="720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dirty="0">
                <a:solidFill>
                  <a:schemeClr val="tx1"/>
                </a:solidFill>
                <a:latin typeface="Montserrat" panose="00000500000000000000" pitchFamily="2" charset="-52"/>
                <a:sym typeface="Roboto"/>
              </a:rPr>
              <a:t>Региональная рабочая группа, 20 региональных </a:t>
            </a:r>
            <a:r>
              <a:rPr lang="ru-RU" sz="1700" dirty="0" err="1">
                <a:solidFill>
                  <a:schemeClr val="tx1"/>
                </a:solidFill>
                <a:latin typeface="Montserrat" panose="00000500000000000000" pitchFamily="2" charset="-52"/>
                <a:sym typeface="Roboto"/>
              </a:rPr>
              <a:t>тьюторов</a:t>
            </a:r>
            <a:r>
              <a:rPr lang="ru-RU" sz="1700" dirty="0">
                <a:solidFill>
                  <a:schemeClr val="tx1"/>
                </a:solidFill>
                <a:latin typeface="Montserrat" panose="00000500000000000000" pitchFamily="2" charset="-52"/>
                <a:sym typeface="Roboto"/>
              </a:rPr>
              <a:t> по воспитанию в СПО</a:t>
            </a:r>
          </a:p>
          <a:p>
            <a:pPr lvl="0" algn="ctr"/>
            <a:r>
              <a:rPr lang="ru-RU" sz="1700" dirty="0" smtClean="0">
                <a:solidFill>
                  <a:schemeClr val="tx1"/>
                </a:solidFill>
                <a:latin typeface="Montserrat" panose="00000500000000000000" pitchFamily="2" charset="-52"/>
                <a:sym typeface="Roboto"/>
              </a:rPr>
              <a:t> (апробация инструментов оценки качества воспитания).</a:t>
            </a:r>
            <a:endParaRPr lang="ru-RU" sz="17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2920" y="6102361"/>
            <a:ext cx="10140300" cy="6855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1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</a:endParaRPr>
          </a:p>
          <a:p>
            <a:pPr algn="ctr"/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Выявление</a:t>
            </a:r>
            <a:r>
              <a:rPr kumimoji="0" lang="ru-RU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</a:rPr>
              <a:t> и трансляция лучших практик воспитательной работы, ЭМК</a:t>
            </a:r>
            <a:endParaRPr lang="ru-RU" sz="17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lvl="0" algn="ctr"/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609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554</Words>
  <Application>Microsoft Office PowerPoint</Application>
  <PresentationFormat>Широкоэкранный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Microsoft Sans Serif</vt:lpstr>
      <vt:lpstr>Arial</vt:lpstr>
      <vt:lpstr>Calibri Light</vt:lpstr>
      <vt:lpstr>Montserrat Light</vt:lpstr>
      <vt:lpstr>Montserrat</vt:lpstr>
      <vt:lpstr>Roboto</vt:lpstr>
      <vt:lpstr>Calibri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</dc:title>
  <dc:creator>Екатерина Владимировна Иванушкина</dc:creator>
  <cp:lastModifiedBy>Екатерина Владимировна Иванушкина</cp:lastModifiedBy>
  <cp:revision>144</cp:revision>
  <dcterms:created xsi:type="dcterms:W3CDTF">2022-07-07T05:50:54Z</dcterms:created>
  <dcterms:modified xsi:type="dcterms:W3CDTF">2022-09-15T07:49:04Z</dcterms:modified>
</cp:coreProperties>
</file>