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94" r:id="rId4"/>
    <p:sldId id="264" r:id="rId5"/>
    <p:sldId id="313" r:id="rId6"/>
    <p:sldId id="265" r:id="rId7"/>
    <p:sldId id="311" r:id="rId8"/>
    <p:sldId id="301" r:id="rId9"/>
    <p:sldId id="303" r:id="rId10"/>
    <p:sldId id="306" r:id="rId11"/>
    <p:sldId id="305" r:id="rId12"/>
    <p:sldId id="275" r:id="rId13"/>
    <p:sldId id="297" r:id="rId14"/>
    <p:sldId id="298" r:id="rId15"/>
    <p:sldId id="299" r:id="rId16"/>
    <p:sldId id="302" r:id="rId17"/>
    <p:sldId id="279" r:id="rId18"/>
    <p:sldId id="308" r:id="rId19"/>
    <p:sldId id="314" r:id="rId20"/>
    <p:sldId id="312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60000"/>
    <a:srgbClr val="2E8E83"/>
    <a:srgbClr val="329C8F"/>
    <a:srgbClr val="B40000"/>
    <a:srgbClr val="A6E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3409-741A-4337-AECC-A9E5DFC93026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E016-B695-4259-91B7-BE4A0E21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9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3409-741A-4337-AECC-A9E5DFC93026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E016-B695-4259-91B7-BE4A0E21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2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3409-741A-4337-AECC-A9E5DFC93026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E016-B695-4259-91B7-BE4A0E21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2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3409-741A-4337-AECC-A9E5DFC93026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E016-B695-4259-91B7-BE4A0E21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3409-741A-4337-AECC-A9E5DFC93026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E016-B695-4259-91B7-BE4A0E21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4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3409-741A-4337-AECC-A9E5DFC93026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E016-B695-4259-91B7-BE4A0E21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6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3409-741A-4337-AECC-A9E5DFC93026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E016-B695-4259-91B7-BE4A0E21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1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3409-741A-4337-AECC-A9E5DFC93026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E016-B695-4259-91B7-BE4A0E21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8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3409-741A-4337-AECC-A9E5DFC93026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E016-B695-4259-91B7-BE4A0E21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5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3409-741A-4337-AECC-A9E5DFC93026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E016-B695-4259-91B7-BE4A0E21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2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3409-741A-4337-AECC-A9E5DFC93026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E016-B695-4259-91B7-BE4A0E21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6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93409-741A-4337-AECC-A9E5DFC93026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E016-B695-4259-91B7-BE4A0E216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1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E8DB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9607" y="488285"/>
            <a:ext cx="84508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АНО </a:t>
            </a:r>
            <a:r>
              <a:rPr lang="ru-RU" sz="26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6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«Центр информационного развития «Генезис»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7"/>
          <p:cNvGrpSpPr>
            <a:grpSpLocks/>
          </p:cNvGrpSpPr>
          <p:nvPr/>
        </p:nvGrpSpPr>
        <p:grpSpPr bwMode="auto">
          <a:xfrm>
            <a:off x="203646" y="1628800"/>
            <a:ext cx="8832850" cy="3179762"/>
            <a:chOff x="105329" y="1085316"/>
            <a:chExt cx="8833229" cy="3179035"/>
          </a:xfrm>
        </p:grpSpPr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60" r="1888" b="14207"/>
            <a:stretch>
              <a:fillRect/>
            </a:stretch>
          </p:blipFill>
          <p:spPr bwMode="auto">
            <a:xfrm>
              <a:off x="105329" y="1085316"/>
              <a:ext cx="8833229" cy="3179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517364"/>
              <a:ext cx="2834646" cy="248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694719" y="5517232"/>
            <a:ext cx="5829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www.genesis-samara.ru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2889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84976" cy="6480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4241" y="980727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Участникам конкурса выдается сертификат</a:t>
            </a:r>
            <a:endParaRPr lang="ru-RU" sz="2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241" y="2808510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Призеры и лауреаты получают дипломы</a:t>
            </a:r>
            <a:endParaRPr lang="ru-RU" sz="2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241" y="4653136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Победителям вручаются призы</a:t>
            </a:r>
            <a:endParaRPr lang="ru-RU" sz="2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5" name="Picture 3" descr="D:\Дорога Добра_2019\Конкурс видеороликов_2019\Диплом_Конкурс видеороликов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66680"/>
            <a:ext cx="4145824" cy="586865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7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6469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0099"/>
                </a:solidFill>
              </a:rPr>
              <a:t>Медиацентр </a:t>
            </a:r>
            <a:r>
              <a:rPr lang="ru-RU" sz="2400" b="1" i="1" dirty="0" smtClean="0">
                <a:solidFill>
                  <a:srgbClr val="000099"/>
                </a:solidFill>
              </a:rPr>
              <a:t>«Доброшефство»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8784976" cy="6480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77072"/>
            <a:ext cx="3739921" cy="2029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492809"/>
            <a:ext cx="748883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Сняты </a:t>
            </a:r>
            <a:r>
              <a:rPr lang="ru-RU" b="1" dirty="0"/>
              <a:t>видеоистории про питомцев</a:t>
            </a:r>
            <a:r>
              <a:rPr lang="ru-RU" dirty="0"/>
              <a:t> </a:t>
            </a:r>
            <a:r>
              <a:rPr lang="ru-RU" dirty="0" smtClean="0"/>
              <a:t>приюта.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Видеоролики </a:t>
            </a:r>
            <a:r>
              <a:rPr lang="ru-RU" dirty="0"/>
              <a:t>будут регулярно предлагаться образовательным организациям для демонстрации обучающимся (на классных часах, уроках добра, в группе продленного дня и на переменах). </a:t>
            </a:r>
            <a:endParaRPr lang="ru-RU" dirty="0" smtClean="0"/>
          </a:p>
          <a:p>
            <a:endParaRPr lang="ru-RU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Видеоролики размещены </a:t>
            </a:r>
            <a:r>
              <a:rPr lang="ru-RU" dirty="0"/>
              <a:t>на канале </a:t>
            </a:r>
            <a:r>
              <a:rPr lang="ru-RU" dirty="0" err="1"/>
              <a:t>Ютуб</a:t>
            </a:r>
            <a:r>
              <a:rPr lang="ru-RU" dirty="0"/>
              <a:t> и в группе проекта для свободного </a:t>
            </a:r>
            <a:r>
              <a:rPr lang="ru-RU" dirty="0" smtClean="0"/>
              <a:t>просмотра.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68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173" y="519062"/>
            <a:ext cx="6450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0099"/>
                </a:solidFill>
              </a:rPr>
              <a:t>Социально-значимая акция </a:t>
            </a:r>
            <a:r>
              <a:rPr lang="ru-RU" sz="2400" b="1" i="1" dirty="0" smtClean="0">
                <a:solidFill>
                  <a:srgbClr val="000099"/>
                </a:solidFill>
              </a:rPr>
              <a:t>«Доброшефство"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4" y="2282526"/>
            <a:ext cx="7620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196752"/>
            <a:ext cx="81369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Задача участников </a:t>
            </a:r>
            <a:r>
              <a:rPr lang="ru-RU" sz="2400" dirty="0"/>
              <a:t>- </a:t>
            </a:r>
            <a:r>
              <a:rPr lang="ru-RU" sz="2400" dirty="0" smtClean="0"/>
              <a:t>оказывать </a:t>
            </a:r>
            <a:r>
              <a:rPr lang="ru-RU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2E8E83"/>
                </a:solidFill>
              </a:rPr>
              <a:t>регулярную актуальную помощь</a:t>
            </a:r>
            <a:r>
              <a:rPr lang="ru-RU" sz="2400" dirty="0"/>
              <a:t> </a:t>
            </a:r>
            <a:r>
              <a:rPr lang="ru-RU" sz="2400" dirty="0" smtClean="0"/>
              <a:t>животным</a:t>
            </a:r>
            <a:r>
              <a:rPr lang="ru-RU" sz="2400" dirty="0"/>
              <a:t>, </a:t>
            </a:r>
            <a:r>
              <a:rPr lang="ru-RU" sz="2400" dirty="0" smtClean="0"/>
              <a:t>попавшим в затруднительную жизненную ситуацию, в </a:t>
            </a:r>
            <a:r>
              <a:rPr lang="ru-RU" sz="2400" dirty="0"/>
              <a:t>том числе </a:t>
            </a:r>
            <a:r>
              <a:rPr lang="ru-RU" sz="2400" dirty="0" smtClean="0"/>
              <a:t>питомцам приютов </a:t>
            </a:r>
            <a:r>
              <a:rPr lang="ru-RU" sz="2400" dirty="0"/>
              <a:t>для животных. </a:t>
            </a:r>
          </a:p>
        </p:txBody>
      </p:sp>
    </p:spTree>
    <p:extLst>
      <p:ext uri="{BB962C8B-B14F-4D97-AF65-F5344CB8AC3E}">
        <p14:creationId xmlns:p14="http://schemas.microsoft.com/office/powerpoint/2010/main" val="346336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173" y="519062"/>
            <a:ext cx="4536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/>
              <a:t>1) Выбрать подшефный приют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8" y="1186354"/>
            <a:ext cx="7625935" cy="4583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9173" y="5944125"/>
            <a:ext cx="3568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https://</a:t>
            </a:r>
            <a:r>
              <a:rPr lang="en-US" sz="2000" b="1" dirty="0" smtClean="0"/>
              <a:t>www.priyuty-samara.ru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9555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173" y="519062"/>
            <a:ext cx="4865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/>
              <a:t>2</a:t>
            </a:r>
            <a:r>
              <a:rPr lang="ru-RU" sz="2400" b="1" i="1" dirty="0"/>
              <a:t>)</a:t>
            </a:r>
            <a:r>
              <a:rPr lang="ru-RU" sz="2400" b="1" i="1" dirty="0" smtClean="0"/>
              <a:t> Заполнить Дневник добрых дел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28"/>
          <a:stretch/>
        </p:blipFill>
        <p:spPr bwMode="auto">
          <a:xfrm>
            <a:off x="827584" y="1123337"/>
            <a:ext cx="7632848" cy="533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05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173" y="519062"/>
            <a:ext cx="74170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/>
              <a:t>3) Оказывать помощь приютам для животных или </a:t>
            </a:r>
          </a:p>
          <a:p>
            <a:pPr lvl="0"/>
            <a:r>
              <a:rPr lang="ru-RU" sz="2400" b="1" i="1" dirty="0"/>
              <a:t> </a:t>
            </a:r>
            <a:r>
              <a:rPr lang="ru-RU" sz="2400" b="1" i="1" dirty="0" smtClean="0"/>
              <a:t>    обществам помощи бездомным животным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sun9-83.userapi.com/impf/fTFeYMZdbbncS6ml_LZZN0sm6JKyo4v8AD2yCg/nPw3PAavlaE.jpg?size=810x1080&amp;quality=96&amp;sign=f2a52a6a2bd1323c5f78fec9a5257a8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645000" cy="4860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16.userapi.com/impf/fd7V3EfhCXUThAbsJvqqnMVIzcuUwpKLppAgsw/Z5EDUtboB5A.jpg?size=810x1080&amp;quality=96&amp;sign=bb8ded4743a88c7c2f0c0013c58098f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3" y="1592796"/>
            <a:ext cx="3645000" cy="4860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5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6142" y="1057907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Педагогам и образовательным организациям выдается Благодарственное письмо за участие в областном социальном проекте «Доброшефство»</a:t>
            </a:r>
            <a:endParaRPr lang="ru-RU" sz="24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b="1"/>
          <a:stretch/>
        </p:blipFill>
        <p:spPr bwMode="auto">
          <a:xfrm>
            <a:off x="4427984" y="390617"/>
            <a:ext cx="4320480" cy="608204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60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9346" y="548680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0099"/>
                </a:solidFill>
              </a:rPr>
              <a:t>Социальная </a:t>
            </a:r>
            <a:r>
              <a:rPr lang="ru-RU" sz="2400" b="1" dirty="0">
                <a:solidFill>
                  <a:srgbClr val="000099"/>
                </a:solidFill>
              </a:rPr>
              <a:t>акция «Творить добро так легко</a:t>
            </a:r>
            <a:r>
              <a:rPr lang="ru-RU" sz="2400" b="1" dirty="0" smtClean="0">
                <a:solidFill>
                  <a:srgbClr val="000099"/>
                </a:solidFill>
              </a:rPr>
              <a:t>!»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71" y="1677001"/>
            <a:ext cx="421566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900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>
            <a:solidFill>
              <a:srgbClr val="D78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18" name="Picture 2" descr="D:\Users\Кожки\Разное\Разные фото\DK_2017_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700808"/>
            <a:ext cx="2727663" cy="397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8014" y="404664"/>
            <a:ext cx="8242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Б</a:t>
            </a:r>
            <a:r>
              <a:rPr lang="ru-RU" sz="2000" dirty="0" smtClean="0"/>
              <a:t>удет </a:t>
            </a:r>
            <a:r>
              <a:rPr lang="ru-RU" sz="2000" dirty="0"/>
              <a:t>вручена (для педагогов и ОУ) ежегодная награда «Котофей» за весомый вклад в профилактику жестокого обращения с животными и оказанием помощи бездомным животным.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014" y="185295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Белый Котофей</a:t>
            </a:r>
            <a:r>
              <a:rPr lang="ru-RU" sz="2400" dirty="0" smtClean="0"/>
              <a:t> </a:t>
            </a:r>
            <a:r>
              <a:rPr lang="ru-RU" sz="2000" dirty="0" smtClean="0"/>
              <a:t>– за значительный вклад в профилактику жестокого обращения с животными</a:t>
            </a:r>
            <a:endParaRPr lang="ru-RU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8014" y="3084431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Рыжий Котофей</a:t>
            </a:r>
            <a:r>
              <a:rPr lang="ru-RU" sz="2400" dirty="0" smtClean="0"/>
              <a:t> </a:t>
            </a:r>
            <a:r>
              <a:rPr lang="ru-RU" sz="2000" dirty="0" smtClean="0"/>
              <a:t>– за значительный вклад в оказание помощи приютам для животных</a:t>
            </a:r>
            <a:endParaRPr lang="ru-RU" sz="20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8014" y="4365104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Черный Котофей</a:t>
            </a:r>
            <a:r>
              <a:rPr lang="ru-RU" sz="2400" dirty="0" smtClean="0"/>
              <a:t> </a:t>
            </a:r>
            <a:r>
              <a:rPr lang="ru-RU" sz="2000" dirty="0" smtClean="0"/>
              <a:t>– за </a:t>
            </a:r>
            <a:r>
              <a:rPr lang="ru-RU" sz="2000" dirty="0" smtClean="0"/>
              <a:t>значительный вклад в развитие волонтерского движения по оказанию помощи бездомным животным и приютам для животных 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94029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352935" y="620688"/>
            <a:ext cx="8467537" cy="5546056"/>
            <a:chOff x="352935" y="620688"/>
            <a:chExt cx="8467537" cy="554605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093" y="2270539"/>
              <a:ext cx="2091526" cy="2091327"/>
            </a:xfrm>
            <a:prstGeom prst="rect">
              <a:avLst/>
            </a:prstGeom>
          </p:spPr>
        </p:pic>
        <p:sp>
          <p:nvSpPr>
            <p:cNvPr id="61" name="Скругленный прямоугольник 60"/>
            <p:cNvSpPr/>
            <p:nvPr/>
          </p:nvSpPr>
          <p:spPr>
            <a:xfrm>
              <a:off x="352935" y="2803274"/>
              <a:ext cx="2127395" cy="580198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984806"/>
                  </a:solidFill>
                  <a:effectLst/>
                  <a:ea typeface="Calibri"/>
                  <a:cs typeface="Times New Roman"/>
                </a:rPr>
                <a:t>Благотворительная ярмарка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361344" y="4190705"/>
              <a:ext cx="2472151" cy="580199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ea typeface="Calibri"/>
                  <a:cs typeface="Times New Roman"/>
                </a:rPr>
                <a:t>Медиацентр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6541721" y="2904178"/>
              <a:ext cx="2127395" cy="580199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600" b="1" dirty="0" smtClean="0">
                  <a:solidFill>
                    <a:srgbClr val="984806"/>
                  </a:solidFill>
                  <a:ea typeface="Calibri"/>
                  <a:cs typeface="Times New Roman"/>
                </a:rPr>
                <a:t>Художественный конкурс</a:t>
              </a:r>
              <a:endParaRPr lang="ru-RU" sz="1600" dirty="0">
                <a:ea typeface="Calibri"/>
                <a:cs typeface="Times New Roman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6423999" y="4190705"/>
              <a:ext cx="2396473" cy="580199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984806"/>
                  </a:solidFill>
                  <a:effectLst/>
                  <a:ea typeface="Calibri"/>
                  <a:cs typeface="Times New Roman"/>
                </a:rPr>
                <a:t>Конкурс видеороликов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3292487" y="5586545"/>
              <a:ext cx="2791681" cy="580199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984806"/>
                  </a:solidFill>
                  <a:effectLst/>
                  <a:ea typeface="Calibri"/>
                  <a:cs typeface="Times New Roman"/>
                </a:rPr>
                <a:t>Социальная акция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984806"/>
                  </a:solidFill>
                  <a:effectLst/>
                  <a:ea typeface="Calibri"/>
                  <a:cs typeface="Times New Roman"/>
                </a:rPr>
                <a:t>«Творить добро так легко!»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3284079" y="620688"/>
              <a:ext cx="2800089" cy="563381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984806"/>
                  </a:solidFill>
                  <a:effectLst/>
                  <a:ea typeface="Calibri"/>
                  <a:cs typeface="Times New Roman"/>
                </a:rPr>
                <a:t>Акция «Доброшефство»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6449225" y="1634468"/>
              <a:ext cx="2127395" cy="580199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600" b="1" dirty="0">
                  <a:solidFill>
                    <a:srgbClr val="984806"/>
                  </a:solidFill>
                  <a:ea typeface="Calibri"/>
                  <a:cs typeface="Times New Roman"/>
                </a:rPr>
                <a:t>Литературный </a:t>
              </a:r>
              <a:r>
                <a:rPr lang="ru-RU" sz="1600" b="1" dirty="0" smtClean="0">
                  <a:solidFill>
                    <a:srgbClr val="984806"/>
                  </a:solidFill>
                  <a:ea typeface="Calibri"/>
                  <a:cs typeface="Times New Roman"/>
                </a:rPr>
                <a:t>конкурс</a:t>
              </a:r>
              <a:endParaRPr lang="ru-RU" sz="1600" dirty="0">
                <a:ea typeface="Calibri"/>
                <a:cs typeface="Times New Roman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352935" y="1449477"/>
              <a:ext cx="2127395" cy="580199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984806"/>
                  </a:solidFill>
                  <a:effectLst/>
                  <a:ea typeface="Calibri"/>
                  <a:cs typeface="Times New Roman"/>
                </a:rPr>
                <a:t>Урок Добра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flipH="1" flipV="1">
              <a:off x="2589644" y="2029676"/>
              <a:ext cx="1219675" cy="34076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 flipV="1">
              <a:off x="2665323" y="3122804"/>
              <a:ext cx="811435" cy="18373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3035303" y="4077072"/>
              <a:ext cx="774016" cy="447177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5457001" y="2029675"/>
              <a:ext cx="832461" cy="41202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5873230" y="3122803"/>
              <a:ext cx="550211" cy="183737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 flipV="1">
              <a:off x="5580112" y="4077072"/>
              <a:ext cx="709349" cy="44998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 flipV="1">
              <a:off x="4669115" y="1361192"/>
              <a:ext cx="16184" cy="77166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4658177" y="4468191"/>
              <a:ext cx="0" cy="91654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503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" r="57476"/>
          <a:stretch/>
        </p:blipFill>
        <p:spPr>
          <a:xfrm>
            <a:off x="134131" y="1303401"/>
            <a:ext cx="3285741" cy="55099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03848" y="2742019"/>
            <a:ext cx="5422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«ДОБРОШЕФСТВО»</a:t>
            </a:r>
            <a:endParaRPr lang="ru-RU" sz="4800" b="1" cap="none" spc="0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23928" y="220486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843F06"/>
                </a:solidFill>
              </a:rPr>
              <a:t>СОЦИАЛЬНЫЙ ПРОЕКТ</a:t>
            </a:r>
            <a:endParaRPr lang="ru-RU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843F0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25178"/>
            <a:ext cx="2664296" cy="935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8437" y="6093296"/>
            <a:ext cx="595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62626"/>
                </a:solidFill>
                <a:ea typeface="Calibri"/>
                <a:cs typeface="Times New Roman"/>
              </a:rPr>
              <a:t>АНО «Центр информационного </a:t>
            </a:r>
            <a:r>
              <a:rPr lang="ru-RU" b="1" dirty="0" smtClean="0">
                <a:solidFill>
                  <a:srgbClr val="262626"/>
                </a:solidFill>
                <a:ea typeface="Calibri"/>
                <a:cs typeface="Times New Roman"/>
              </a:rPr>
              <a:t>развития «</a:t>
            </a:r>
            <a:r>
              <a:rPr lang="ru-RU" b="1" dirty="0">
                <a:solidFill>
                  <a:srgbClr val="262626"/>
                </a:solidFill>
                <a:ea typeface="Calibri"/>
                <a:cs typeface="Times New Roman"/>
              </a:rPr>
              <a:t>Генезис»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4281531" y="260648"/>
            <a:ext cx="4470400" cy="1216025"/>
            <a:chOff x="4302125" y="514349"/>
            <a:chExt cx="4470400" cy="1216025"/>
          </a:xfrm>
        </p:grpSpPr>
        <p:pic>
          <p:nvPicPr>
            <p:cNvPr id="13" name="Picture 2" descr="ÐÐ°ÑÑÐ¸Ð½ÐºÐ¸ Ð¿Ð¾ Ð·Ð°Ð¿ÑÐ¾ÑÑ Ð¼Ð¸Ð½Ð¸ÑÑÐµÑÑÑÐ²Ð¾ Ð¾Ð±ÑÐ°Ð·Ð¾Ð²Ð°Ð½Ð¸Ñ ÑÐ°Ð¼Ð°ÑÑÐºÐ¾Ð¹ Ð¾Ð±Ð»Ð°ÑÑÐ¸ ÑÐ¼Ð±Ð»ÐµÐ¼Ð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72" t="25700" b="32916"/>
            <a:stretch>
              <a:fillRect/>
            </a:stretch>
          </p:blipFill>
          <p:spPr bwMode="auto">
            <a:xfrm>
              <a:off x="4302125" y="615950"/>
              <a:ext cx="3384550" cy="101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ÐÐ°ÑÑÐ¸Ð½ÐºÐ¸ Ð¿Ð¾ Ð·Ð°Ð¿ÑÐ¾ÑÑ Ð¼Ð¸Ð½Ð¸ÑÑÐµÑÑÑÐ²Ð¾ Ð¾Ð±ÑÐ°Ð·Ð¾Ð²Ð°Ð½Ð¸Ñ ÑÐ°Ð¼Ð°ÑÑÐºÐ¾Ð¹ Ð¾Ð±Ð»Ð°ÑÑÐ¸ ÑÐ¼Ð±Ð»ÐµÐ¼Ð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1" r="65144" b="10007"/>
            <a:stretch>
              <a:fillRect/>
            </a:stretch>
          </p:blipFill>
          <p:spPr bwMode="auto">
            <a:xfrm>
              <a:off x="7686675" y="514349"/>
              <a:ext cx="1085850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316034" y="3717031"/>
            <a:ext cx="5198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в</a:t>
            </a:r>
            <a:r>
              <a:rPr lang="ru-RU" sz="2400" i="1" dirty="0" smtClean="0"/>
              <a:t>оспитание гуманного и ответственного отношения              к животным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900193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50183"/>
            <a:ext cx="49718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Самая большая </a:t>
            </a:r>
            <a:r>
              <a:rPr lang="ru-RU" sz="2800" b="1" dirty="0" smtClean="0"/>
              <a:t>привилегия</a:t>
            </a:r>
            <a:r>
              <a:rPr lang="ru-RU" sz="2800" dirty="0" smtClean="0"/>
              <a:t>, которая дана </a:t>
            </a:r>
            <a:r>
              <a:rPr lang="ru-RU" sz="2800" b="1" dirty="0" smtClean="0"/>
              <a:t>человеку</a:t>
            </a:r>
            <a:r>
              <a:rPr lang="ru-RU" sz="2800" dirty="0" smtClean="0"/>
              <a:t> свыше - быть причиной добрых перемен в чьей-то жизни. </a:t>
            </a:r>
          </a:p>
          <a:p>
            <a:pPr algn="r"/>
            <a:r>
              <a:rPr lang="ru-RU" sz="2800" b="1" i="1" dirty="0" smtClean="0"/>
              <a:t>Блез Паскаль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161274"/>
            <a:ext cx="8047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https://vk.com/proekt_dorogadobra</a:t>
            </a:r>
            <a:endParaRPr lang="ru-RU" sz="4000" b="1" dirty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47088"/>
            <a:ext cx="2091526" cy="20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33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E8DB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07" y="404664"/>
            <a:ext cx="8568951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АНО </a:t>
            </a:r>
            <a:r>
              <a:rPr lang="ru-RU" sz="26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«</a:t>
            </a:r>
            <a:r>
              <a:rPr lang="ru-RU" sz="26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Центр информационного развития «Генезис»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1628" y="2204864"/>
            <a:ext cx="78900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www.genesis-samara.ru</a:t>
            </a:r>
            <a:endParaRPr lang="ru-RU" sz="6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437509"/>
            <a:ext cx="49296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т</a:t>
            </a:r>
            <a:r>
              <a:rPr lang="ru-RU" sz="4400" b="1" dirty="0" smtClean="0"/>
              <a:t>ел.: 8905 300 10 69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501405"/>
            <a:ext cx="7355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e</a:t>
            </a:r>
            <a:r>
              <a:rPr lang="en-US" sz="4400" b="1" dirty="0" smtClean="0"/>
              <a:t>-mail: genesis-samara.mail.ru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3170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93" y="332656"/>
            <a:ext cx="823257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960000"/>
                </a:solidFill>
              </a:rPr>
              <a:t>Цели</a:t>
            </a:r>
            <a:r>
              <a:rPr lang="ru-RU" sz="4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960000"/>
                </a:solidFill>
              </a:rPr>
              <a:t>:</a:t>
            </a:r>
            <a:r>
              <a:rPr lang="ru-RU" sz="4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B0"/>
                </a:solidFill>
              </a:rPr>
              <a:t> </a:t>
            </a:r>
          </a:p>
          <a:p>
            <a:endParaRPr lang="ru-RU" dirty="0" smtClean="0">
              <a:solidFill>
                <a:srgbClr val="0000B0"/>
              </a:solidFill>
            </a:endParaRPr>
          </a:p>
          <a:p>
            <a:endParaRPr lang="ru-RU" sz="800" dirty="0" smtClean="0">
              <a:solidFill>
                <a:srgbClr val="0000B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/>
              <a:t>Профилактика жестокого и безответственного обращения с животными</a:t>
            </a:r>
            <a:r>
              <a:rPr lang="ru-RU" sz="2800" dirty="0" smtClean="0"/>
              <a:t>.</a:t>
            </a:r>
          </a:p>
          <a:p>
            <a:pPr lvl="0"/>
            <a:endParaRPr lang="ru-RU" sz="28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/>
              <a:t>Оказание материальной помощи и поддержки животным, оказавшимся в тяжелом или затруднительном положении при активном социальном и творческом участии учащихся образовательных учреждений городских округов Самарской области.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>
            <a:solidFill>
              <a:srgbClr val="D78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36575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960000"/>
                </a:solidFill>
              </a:rPr>
              <a:t>Мероприятия проекта</a:t>
            </a:r>
            <a:endParaRPr lang="ru-RU" sz="4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96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" b="5231"/>
          <a:stretch/>
        </p:blipFill>
        <p:spPr>
          <a:xfrm>
            <a:off x="2195736" y="3000502"/>
            <a:ext cx="5060885" cy="36037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58090" y="13407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/>
              <a:t>«Можно отучить себя от жалости даже к людям, а можно приучить себя к жалости даже к насекомым</a:t>
            </a:r>
            <a:r>
              <a:rPr lang="ru-RU" sz="2000" i="1" dirty="0" smtClean="0"/>
              <a:t>»</a:t>
            </a:r>
          </a:p>
          <a:p>
            <a:pPr algn="r"/>
            <a:r>
              <a:rPr lang="ru-RU" sz="2000" i="1" dirty="0" smtClean="0"/>
              <a:t>Л. Н. </a:t>
            </a:r>
            <a:r>
              <a:rPr lang="ru-RU" sz="2000" i="1" dirty="0"/>
              <a:t>Т</a:t>
            </a:r>
            <a:r>
              <a:rPr lang="ru-RU" sz="2000" i="1" dirty="0" smtClean="0"/>
              <a:t>олстой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3633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352935" y="620688"/>
            <a:ext cx="8467537" cy="5546056"/>
            <a:chOff x="352935" y="620688"/>
            <a:chExt cx="8467537" cy="554605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093" y="2270539"/>
              <a:ext cx="2091526" cy="2091327"/>
            </a:xfrm>
            <a:prstGeom prst="rect">
              <a:avLst/>
            </a:prstGeom>
          </p:spPr>
        </p:pic>
        <p:sp>
          <p:nvSpPr>
            <p:cNvPr id="61" name="Скругленный прямоугольник 60"/>
            <p:cNvSpPr/>
            <p:nvPr/>
          </p:nvSpPr>
          <p:spPr>
            <a:xfrm>
              <a:off x="352935" y="2803274"/>
              <a:ext cx="2127395" cy="580198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984806"/>
                  </a:solidFill>
                  <a:effectLst/>
                  <a:ea typeface="Calibri"/>
                  <a:cs typeface="Times New Roman"/>
                </a:rPr>
                <a:t>Благотворительная ярмарка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361344" y="4190705"/>
              <a:ext cx="2472151" cy="580199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ea typeface="Calibri"/>
                  <a:cs typeface="Times New Roman"/>
                </a:rPr>
                <a:t>Медиацентр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6541721" y="2904178"/>
              <a:ext cx="2127395" cy="580199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600" b="1" dirty="0" smtClean="0">
                  <a:solidFill>
                    <a:srgbClr val="984806"/>
                  </a:solidFill>
                  <a:ea typeface="Calibri"/>
                  <a:cs typeface="Times New Roman"/>
                </a:rPr>
                <a:t>Художественный конкурс</a:t>
              </a:r>
              <a:endParaRPr lang="ru-RU" sz="1600" dirty="0">
                <a:ea typeface="Calibri"/>
                <a:cs typeface="Times New Roman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6423999" y="4190705"/>
              <a:ext cx="2396473" cy="580199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984806"/>
                  </a:solidFill>
                  <a:effectLst/>
                  <a:ea typeface="Calibri"/>
                  <a:cs typeface="Times New Roman"/>
                </a:rPr>
                <a:t>Конкурс видеороликов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3292487" y="5586545"/>
              <a:ext cx="2791681" cy="580199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984806"/>
                  </a:solidFill>
                  <a:effectLst/>
                  <a:ea typeface="Calibri"/>
                  <a:cs typeface="Times New Roman"/>
                </a:rPr>
                <a:t>Социальная акция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984806"/>
                  </a:solidFill>
                  <a:effectLst/>
                  <a:ea typeface="Calibri"/>
                  <a:cs typeface="Times New Roman"/>
                </a:rPr>
                <a:t>«Творить добро так легко!»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3284079" y="620688"/>
              <a:ext cx="2800089" cy="563381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984806"/>
                  </a:solidFill>
                  <a:effectLst/>
                  <a:ea typeface="Calibri"/>
                  <a:cs typeface="Times New Roman"/>
                </a:rPr>
                <a:t>Акция «Доброшефство»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6449225" y="1634468"/>
              <a:ext cx="2127395" cy="580199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600" b="1" dirty="0">
                  <a:solidFill>
                    <a:srgbClr val="984806"/>
                  </a:solidFill>
                  <a:ea typeface="Calibri"/>
                  <a:cs typeface="Times New Roman"/>
                </a:rPr>
                <a:t>Литературный </a:t>
              </a:r>
              <a:r>
                <a:rPr lang="ru-RU" sz="1600" b="1" dirty="0" smtClean="0">
                  <a:solidFill>
                    <a:srgbClr val="984806"/>
                  </a:solidFill>
                  <a:ea typeface="Calibri"/>
                  <a:cs typeface="Times New Roman"/>
                </a:rPr>
                <a:t>конкурс</a:t>
              </a:r>
              <a:endParaRPr lang="ru-RU" sz="1600" dirty="0">
                <a:ea typeface="Calibri"/>
                <a:cs typeface="Times New Roman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352935" y="1449477"/>
              <a:ext cx="2127395" cy="580199"/>
            </a:xfrm>
            <a:prstGeom prst="roundRect">
              <a:avLst/>
            </a:prstGeom>
            <a:solidFill>
              <a:srgbClr val="FDDFC7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984806"/>
                  </a:solidFill>
                  <a:effectLst/>
                  <a:ea typeface="Calibri"/>
                  <a:cs typeface="Times New Roman"/>
                </a:rPr>
                <a:t>Урок Добра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flipH="1" flipV="1">
              <a:off x="2589644" y="2029676"/>
              <a:ext cx="1219675" cy="34076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 flipV="1">
              <a:off x="2665323" y="3122804"/>
              <a:ext cx="811435" cy="18373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3035303" y="4077072"/>
              <a:ext cx="774016" cy="447177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5457001" y="2029675"/>
              <a:ext cx="832461" cy="41202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5873230" y="3122803"/>
              <a:ext cx="550211" cy="183737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 flipV="1">
              <a:off x="5580112" y="4077072"/>
              <a:ext cx="709349" cy="44998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 flipV="1">
              <a:off x="4669115" y="1361192"/>
              <a:ext cx="16184" cy="77166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4658177" y="4468191"/>
              <a:ext cx="0" cy="91654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186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>
            <a:solidFill>
              <a:srgbClr val="D78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89672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Методические материалы для проведения Урока Добра</a:t>
            </a:r>
            <a:r>
              <a:rPr lang="ru-RU" dirty="0" smtClean="0"/>
              <a:t>:</a:t>
            </a:r>
          </a:p>
          <a:p>
            <a:endParaRPr lang="ru-RU" sz="800" dirty="0"/>
          </a:p>
          <a:p>
            <a:pPr marL="342900" lvl="0" indent="-342900">
              <a:buAutoNum type="arabicPeriod"/>
            </a:pPr>
            <a:r>
              <a:rPr lang="ru-RU" dirty="0" smtClean="0"/>
              <a:t>Сценарий Урока Добра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Презентация  </a:t>
            </a:r>
            <a:endParaRPr lang="ru-RU" dirty="0" smtClean="0">
              <a:solidFill>
                <a:srgbClr val="000099"/>
              </a:solidFill>
            </a:endParaRPr>
          </a:p>
          <a:p>
            <a:pPr lvl="0"/>
            <a:r>
              <a:rPr lang="ru-RU" dirty="0" smtClean="0"/>
              <a:t>3</a:t>
            </a:r>
            <a:r>
              <a:rPr lang="ru-RU" dirty="0" smtClean="0"/>
              <a:t>.   Видеоролик</a:t>
            </a:r>
          </a:p>
          <a:p>
            <a:pPr lvl="0"/>
            <a:r>
              <a:rPr lang="ru-RU" dirty="0" smtClean="0"/>
              <a:t>4</a:t>
            </a:r>
            <a:r>
              <a:rPr lang="ru-RU" dirty="0" smtClean="0"/>
              <a:t>.   Информационные материалы по проекту «Доброшефство»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13496"/>
            <a:ext cx="2475533" cy="350438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04" y="2708920"/>
            <a:ext cx="3168352" cy="237626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35" y="4674981"/>
            <a:ext cx="3076656" cy="1724987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8454" y="33265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0099"/>
                </a:solidFill>
              </a:rPr>
              <a:t>Урок Добра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7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044" y="213821"/>
            <a:ext cx="8785225" cy="6480175"/>
          </a:xfrm>
          <a:prstGeom prst="rect">
            <a:avLst/>
          </a:prstGeom>
          <a:noFill/>
          <a:ln>
            <a:solidFill>
              <a:srgbClr val="D78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23945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2000" dirty="0" smtClean="0"/>
              <a:t>Раздать </a:t>
            </a:r>
            <a:r>
              <a:rPr lang="ru-RU" sz="2000" b="1" dirty="0" smtClean="0"/>
              <a:t>листовки</a:t>
            </a:r>
            <a:r>
              <a:rPr lang="ru-RU" sz="2000" dirty="0" smtClean="0"/>
              <a:t> и </a:t>
            </a:r>
            <a:r>
              <a:rPr lang="ru-RU" sz="2000" b="1" dirty="0" smtClean="0"/>
              <a:t>памятки</a:t>
            </a:r>
            <a:r>
              <a:rPr lang="ru-RU" sz="2000" dirty="0" smtClean="0"/>
              <a:t> </a:t>
            </a:r>
            <a:r>
              <a:rPr lang="ru-RU" sz="2000" dirty="0" smtClean="0"/>
              <a:t>с </a:t>
            </a:r>
            <a:r>
              <a:rPr lang="ru-RU" sz="2000" dirty="0" smtClean="0"/>
              <a:t>информацией о </a:t>
            </a:r>
            <a:r>
              <a:rPr lang="ru-RU" sz="2000" dirty="0" smtClean="0"/>
              <a:t>проекте</a:t>
            </a:r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4850"/>
            <a:ext cx="3672408" cy="51934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04" y="3727524"/>
            <a:ext cx="1980988" cy="27982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43719"/>
            <a:ext cx="3600400" cy="51888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34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044" y="213821"/>
            <a:ext cx="8785225" cy="6480175"/>
          </a:xfrm>
          <a:prstGeom prst="rect">
            <a:avLst/>
          </a:prstGeom>
          <a:noFill/>
          <a:ln>
            <a:solidFill>
              <a:srgbClr val="D78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475788"/>
            <a:ext cx="761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Педагогам выдается Благодарственное письмо</a:t>
            </a:r>
            <a:endParaRPr lang="ru-RU" sz="2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575" y="901169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pPr marL="342900" lvl="0" indent="-342900">
              <a:buAutoNum type="arabicPeriod"/>
            </a:pPr>
            <a:r>
              <a:rPr lang="ru-RU" sz="2000" dirty="0" smtClean="0"/>
              <a:t>Фотографии с Урока Добра (1-3 шт.).</a:t>
            </a:r>
          </a:p>
          <a:p>
            <a:pPr marL="342900" lvl="0" indent="-342900">
              <a:buAutoNum type="arabicPeriod"/>
            </a:pPr>
            <a:endParaRPr lang="ru-RU" sz="8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Бланк-отчет.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/>
          <a:stretch/>
        </p:blipFill>
        <p:spPr>
          <a:xfrm>
            <a:off x="1409961" y="2214210"/>
            <a:ext cx="6249389" cy="40242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378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0099"/>
                </a:solidFill>
              </a:rPr>
              <a:t>Творческие </a:t>
            </a:r>
            <a:r>
              <a:rPr lang="ru-RU" sz="2400" b="1" i="1" dirty="0" smtClean="0">
                <a:solidFill>
                  <a:srgbClr val="000099"/>
                </a:solidFill>
              </a:rPr>
              <a:t>конкурсы </a:t>
            </a:r>
            <a:r>
              <a:rPr lang="ru-RU" sz="2400" b="1" i="1" dirty="0" smtClean="0"/>
              <a:t>для обучающихся (7-18 лет), приуроченные к всемирному дню защиты животных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8784976" cy="6480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6789" y="1438905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pPr marL="342900" lvl="0" indent="-342900">
              <a:buAutoNum type="arabicPeriod"/>
            </a:pPr>
            <a:r>
              <a:rPr lang="ru-RU" sz="2000" b="1" dirty="0"/>
              <a:t>«Добрая история» </a:t>
            </a:r>
            <a:r>
              <a:rPr lang="ru-RU" sz="2000" b="1" dirty="0" smtClean="0"/>
              <a:t> </a:t>
            </a:r>
            <a:r>
              <a:rPr lang="ru-RU" sz="2000" dirty="0" smtClean="0"/>
              <a:t>- литературный конкурс</a:t>
            </a:r>
          </a:p>
          <a:p>
            <a:pPr marL="342900" lvl="0" indent="-342900">
              <a:buAutoNum type="arabicPeriod"/>
            </a:pPr>
            <a:endParaRPr lang="ru-RU" sz="8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/>
              <a:t>«</a:t>
            </a:r>
            <a:r>
              <a:rPr lang="ru-RU" sz="2000" b="1" dirty="0"/>
              <a:t>Всем животным нужен дом»</a:t>
            </a:r>
            <a:r>
              <a:rPr lang="ru-RU" sz="2000" dirty="0"/>
              <a:t> </a:t>
            </a:r>
            <a:r>
              <a:rPr lang="ru-RU" sz="2000" dirty="0" smtClean="0"/>
              <a:t> - художественный конкурс  </a:t>
            </a:r>
            <a:endParaRPr lang="ru-RU" sz="2000" dirty="0" smtClean="0">
              <a:solidFill>
                <a:srgbClr val="000099"/>
              </a:solidFill>
            </a:endParaRPr>
          </a:p>
          <a:p>
            <a:pPr lvl="0"/>
            <a:endParaRPr lang="ru-RU" sz="800" dirty="0"/>
          </a:p>
          <a:p>
            <a:pPr lvl="0"/>
            <a:r>
              <a:rPr lang="ru-RU" sz="2000" b="1" dirty="0" smtClean="0"/>
              <a:t>3.   </a:t>
            </a:r>
            <a:r>
              <a:rPr lang="ru-RU" sz="2000" b="1" dirty="0"/>
              <a:t>«Мы в ответе за тех, кого приручили</a:t>
            </a:r>
            <a:r>
              <a:rPr lang="ru-RU" sz="2000" b="1" dirty="0" smtClean="0"/>
              <a:t>»</a:t>
            </a:r>
            <a:r>
              <a:rPr lang="ru-RU" sz="2000" dirty="0" smtClean="0"/>
              <a:t> - конкурс видеороликов</a:t>
            </a:r>
          </a:p>
          <a:p>
            <a:pPr lvl="0"/>
            <a:endParaRPr lang="ru-RU" sz="2000" dirty="0"/>
          </a:p>
        </p:txBody>
      </p:sp>
      <p:pic>
        <p:nvPicPr>
          <p:cNvPr id="4098" name="Picture 2" descr="Результаты участия в творческих конкурсах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42" y="3501008"/>
            <a:ext cx="4283174" cy="30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57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469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Кожки</dc:creator>
  <cp:lastModifiedBy>Кожки</cp:lastModifiedBy>
  <cp:revision>99</cp:revision>
  <dcterms:created xsi:type="dcterms:W3CDTF">2022-03-14T11:20:39Z</dcterms:created>
  <dcterms:modified xsi:type="dcterms:W3CDTF">2022-09-08T09:51:21Z</dcterms:modified>
</cp:coreProperties>
</file>