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10.xml" ContentType="application/vnd.ms-office.chartcolorstyle+xml"/>
  <Override PartName="/ppt/charts/style10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7"/>
  </p:handoutMasterIdLst>
  <p:sldIdLst>
    <p:sldId id="257" r:id="rId2"/>
    <p:sldId id="270" r:id="rId3"/>
    <p:sldId id="271" r:id="rId4"/>
    <p:sldId id="258" r:id="rId5"/>
    <p:sldId id="287" r:id="rId6"/>
    <p:sldId id="288" r:id="rId7"/>
    <p:sldId id="289" r:id="rId8"/>
    <p:sldId id="290" r:id="rId9"/>
    <p:sldId id="291" r:id="rId10"/>
    <p:sldId id="293" r:id="rId11"/>
    <p:sldId id="273" r:id="rId12"/>
    <p:sldId id="294" r:id="rId13"/>
    <p:sldId id="292" r:id="rId14"/>
    <p:sldId id="299" r:id="rId15"/>
    <p:sldId id="300" r:id="rId16"/>
    <p:sldId id="272" r:id="rId17"/>
    <p:sldId id="302" r:id="rId18"/>
    <p:sldId id="307" r:id="rId19"/>
    <p:sldId id="308" r:id="rId20"/>
    <p:sldId id="304" r:id="rId21"/>
    <p:sldId id="261" r:id="rId22"/>
    <p:sldId id="256" r:id="rId23"/>
    <p:sldId id="286" r:id="rId24"/>
    <p:sldId id="280" r:id="rId25"/>
    <p:sldId id="306" r:id="rId26"/>
    <p:sldId id="296" r:id="rId27"/>
    <p:sldId id="295" r:id="rId28"/>
    <p:sldId id="281" r:id="rId29"/>
    <p:sldId id="297" r:id="rId30"/>
    <p:sldId id="282" r:id="rId31"/>
    <p:sldId id="311" r:id="rId32"/>
    <p:sldId id="309" r:id="rId33"/>
    <p:sldId id="310" r:id="rId34"/>
    <p:sldId id="305" r:id="rId35"/>
    <p:sldId id="312" r:id="rId3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FFC725"/>
    <a:srgbClr val="FFFF00"/>
    <a:srgbClr val="FFC000"/>
    <a:srgbClr val="13A1D7"/>
    <a:srgbClr val="FFD966"/>
    <a:srgbClr val="89B759"/>
    <a:srgbClr val="009854"/>
    <a:srgbClr val="009F58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0.xml"/><Relationship Id="rId2" Type="http://schemas.microsoft.com/office/2011/relationships/chartStyle" Target="style10.xml"/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2000" b="0" i="0" u="none" strike="noStrike" kern="1200" cap="none" spc="15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0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 ВПР – Самарская область:</a:t>
            </a:r>
          </a:p>
          <a:p>
            <a:pPr algn="r">
              <a:defRPr sz="2000" b="0" cap="none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2000" b="0" cap="none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 ОО из 13 территориальных округов</a:t>
            </a:r>
          </a:p>
        </c:rich>
      </c:tx>
      <c:layout>
        <c:manualLayout>
          <c:xMode val="edge"/>
          <c:yMode val="edge"/>
          <c:x val="0.47115839549539068"/>
          <c:y val="4.0518668990813016E-2"/>
        </c:manualLayout>
      </c:layout>
      <c:overlay val="1"/>
      <c:spPr>
        <a:noFill/>
        <a:ln w="3175">
          <a:noFill/>
          <a:prstDash val="sysDot"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2000" b="0" i="0" u="none" strike="noStrike" kern="1200" cap="none" spc="15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pattFill prst="narHorz">
              <a:fgClr>
                <a:schemeClr val="accent3">
                  <a:shade val="65000"/>
                </a:schemeClr>
              </a:fgClr>
              <a:bgClr>
                <a:schemeClr val="accent3">
                  <a:shade val="65000"/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>
                  <a:shade val="65000"/>
                </a:scheme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Arial Black" panose="020B0A040201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САМАРСКОЕ</c:v>
                </c:pt>
                <c:pt idx="1">
                  <c:v>ТОЛЬЯТТИНСКОЕ</c:v>
                </c:pt>
                <c:pt idx="2">
                  <c:v>ЮГО-ЗАПАДНОЕ</c:v>
                </c:pt>
                <c:pt idx="3">
                  <c:v>ЗАПАДНОЕ</c:v>
                </c:pt>
                <c:pt idx="4">
                  <c:v>ОТРАДНЕНСКОЕ</c:v>
                </c:pt>
                <c:pt idx="5">
                  <c:v>ЮГО-ВОСТОЧНОЕ</c:v>
                </c:pt>
                <c:pt idx="6">
                  <c:v>ПОВОЛЖСКОЕ</c:v>
                </c:pt>
                <c:pt idx="7">
                  <c:v>КИНЕЛЬСКОЕ</c:v>
                </c:pt>
                <c:pt idx="8">
                  <c:v>СЕВЕРНОЕ</c:v>
                </c:pt>
                <c:pt idx="9">
                  <c:v>СЕВЕРО-ВОСТОЧНОЕ</c:v>
                </c:pt>
                <c:pt idx="10">
                  <c:v>СЕВЕРО-ЗАПАДНОЕ</c:v>
                </c:pt>
                <c:pt idx="11">
                  <c:v>ЦЕНТРАЛЬНОЕ</c:v>
                </c:pt>
                <c:pt idx="12">
                  <c:v>ЮЖНОЕ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32</c:v>
                </c:pt>
                <c:pt idx="1">
                  <c:v>18</c:v>
                </c:pt>
                <c:pt idx="2">
                  <c:v>8</c:v>
                </c:pt>
                <c:pt idx="3">
                  <c:v>7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28D-4341-85B6-EF4CACEE6D8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САМАРСКОЕ</c:v>
                </c:pt>
                <c:pt idx="1">
                  <c:v>ТОЛЬЯТТИНСКОЕ</c:v>
                </c:pt>
                <c:pt idx="2">
                  <c:v>ЮГО-ЗАПАДНОЕ</c:v>
                </c:pt>
                <c:pt idx="3">
                  <c:v>ЗАПАДНОЕ</c:v>
                </c:pt>
                <c:pt idx="4">
                  <c:v>ОТРАДНЕНСКОЕ</c:v>
                </c:pt>
                <c:pt idx="5">
                  <c:v>ЮГО-ВОСТОЧНОЕ</c:v>
                </c:pt>
                <c:pt idx="6">
                  <c:v>ПОВОЛЖСКОЕ</c:v>
                </c:pt>
                <c:pt idx="7">
                  <c:v>КИНЕЛЬСКОЕ</c:v>
                </c:pt>
                <c:pt idx="8">
                  <c:v>СЕВЕРНОЕ</c:v>
                </c:pt>
                <c:pt idx="9">
                  <c:v>СЕВЕРО-ВОСТОЧНОЕ</c:v>
                </c:pt>
                <c:pt idx="10">
                  <c:v>СЕВЕРО-ЗАПАДНОЕ</c:v>
                </c:pt>
                <c:pt idx="11">
                  <c:v>ЦЕНТРАЛЬНОЕ</c:v>
                </c:pt>
                <c:pt idx="12">
                  <c:v>ЮЖНОЕ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28D-4341-85B6-EF4CACEE6D8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pattFill prst="narHorz">
              <a:fgClr>
                <a:schemeClr val="accent3">
                  <a:tint val="65000"/>
                </a:schemeClr>
              </a:fgClr>
              <a:bgClr>
                <a:schemeClr val="accent3">
                  <a:tint val="65000"/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>
                  <a:tint val="65000"/>
                </a:scheme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САМАРСКОЕ</c:v>
                </c:pt>
                <c:pt idx="1">
                  <c:v>ТОЛЬЯТТИНСКОЕ</c:v>
                </c:pt>
                <c:pt idx="2">
                  <c:v>ЮГО-ЗАПАДНОЕ</c:v>
                </c:pt>
                <c:pt idx="3">
                  <c:v>ЗАПАДНОЕ</c:v>
                </c:pt>
                <c:pt idx="4">
                  <c:v>ОТРАДНЕНСКОЕ</c:v>
                </c:pt>
                <c:pt idx="5">
                  <c:v>ЮГО-ВОСТОЧНОЕ</c:v>
                </c:pt>
                <c:pt idx="6">
                  <c:v>ПОВОЛЖСКОЕ</c:v>
                </c:pt>
                <c:pt idx="7">
                  <c:v>КИНЕЛЬСКОЕ</c:v>
                </c:pt>
                <c:pt idx="8">
                  <c:v>СЕВЕРНОЕ</c:v>
                </c:pt>
                <c:pt idx="9">
                  <c:v>СЕВЕРО-ВОСТОЧНОЕ</c:v>
                </c:pt>
                <c:pt idx="10">
                  <c:v>СЕВЕРО-ЗАПАДНОЕ</c:v>
                </c:pt>
                <c:pt idx="11">
                  <c:v>ЦЕНТРАЛЬНОЕ</c:v>
                </c:pt>
                <c:pt idx="12">
                  <c:v>ЮЖНОЕ</c:v>
                </c:pt>
              </c:strCache>
            </c:strRef>
          </c:cat>
          <c:val>
            <c:numRef>
              <c:f>Лист1!$D$2:$D$14</c:f>
              <c:numCache>
                <c:formatCode>General</c:formatCode>
                <c:ptCount val="13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28D-4341-85B6-EF4CACEE6D8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208982384"/>
        <c:axId val="121954624"/>
      </c:barChart>
      <c:catAx>
        <c:axId val="2089823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b="0" dirty="0">
                    <a:solidFill>
                      <a:schemeClr val="bg1"/>
                    </a:solidFill>
                  </a:rPr>
                  <a:t>Территориальные </a:t>
                </a:r>
                <a:r>
                  <a:rPr lang="ru-RU" sz="1400" b="0" dirty="0" smtClean="0">
                    <a:solidFill>
                      <a:schemeClr val="bg1"/>
                    </a:solidFill>
                  </a:rPr>
                  <a:t>управления</a:t>
                </a:r>
                <a:endParaRPr lang="ru-RU" sz="1400" b="0" dirty="0">
                  <a:solidFill>
                    <a:schemeClr val="bg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21954624"/>
        <c:crosses val="autoZero"/>
        <c:auto val="1"/>
        <c:lblAlgn val="ctr"/>
        <c:lblOffset val="100"/>
        <c:noMultiLvlLbl val="0"/>
      </c:catAx>
      <c:valAx>
        <c:axId val="121954624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sz="1400" b="0" dirty="0">
                    <a:solidFill>
                      <a:schemeClr val="bg1"/>
                    </a:solidFill>
                  </a:rPr>
                  <a:t>Количество </a:t>
                </a:r>
                <a:r>
                  <a:rPr lang="ru-RU" sz="1400" b="0" dirty="0" smtClean="0">
                    <a:solidFill>
                      <a:schemeClr val="bg1"/>
                    </a:solidFill>
                  </a:rPr>
                  <a:t>ОО </a:t>
                </a:r>
                <a:r>
                  <a:rPr lang="ru-RU" sz="1400" b="0" dirty="0">
                    <a:solidFill>
                      <a:schemeClr val="bg1"/>
                    </a:solidFill>
                  </a:rPr>
                  <a:t>– </a:t>
                </a:r>
                <a:r>
                  <a:rPr lang="ru-RU" sz="1400" b="0" dirty="0" smtClean="0">
                    <a:solidFill>
                      <a:schemeClr val="bg1"/>
                    </a:solidFill>
                  </a:rPr>
                  <a:t>участников </a:t>
                </a:r>
                <a:r>
                  <a:rPr lang="ru-RU" sz="1400" b="0" dirty="0">
                    <a:solidFill>
                      <a:schemeClr val="bg1"/>
                    </a:solidFill>
                  </a:rPr>
                  <a:t>ВПР</a:t>
                </a:r>
              </a:p>
            </c:rich>
          </c:tx>
          <c:layout>
            <c:manualLayout>
              <c:xMode val="edge"/>
              <c:yMode val="edge"/>
              <c:x val="3.3782441784252029E-3"/>
              <c:y val="0.144700631032758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bg1"/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General" sourceLinked="1"/>
        <c:majorTickMark val="none"/>
        <c:minorTickMark val="none"/>
        <c:tickLblPos val="nextTo"/>
        <c:crossAx val="208982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r">
              <a:defRPr sz="2000" b="0" i="0" u="none" strike="noStrike" kern="1200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 профильных</a:t>
            </a:r>
            <a:r>
              <a:rPr lang="ru-RU" sz="2000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учебных предметов ОО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49216630338109041"/>
          <c:y val="3.6316953783483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r">
            <a:defRPr sz="2000" b="0" i="0" u="none" strike="noStrike" kern="1200" spc="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9973225929834418E-2"/>
          <c:y val="0.13152456474941113"/>
          <c:w val="0.93002677407016554"/>
          <c:h val="0.73209316814234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FB2-4538-928B-B397C8F5F9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FB2-4538-928B-B397C8F5F9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FB2-4538-928B-B397C8F5F9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FB2-4538-928B-B397C8F5F98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FB2-4538-928B-B397C8F5F98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FB2-4538-928B-B397C8F5F98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66D-4AED-870D-F8DB7270C16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4FB2-4538-928B-B397C8F5F98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4FB2-4538-928B-B397C8F5F98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4FB2-4538-928B-B397C8F5F985}"/>
              </c:ext>
            </c:extLst>
          </c:dPt>
          <c:cat>
            <c:strRef>
              <c:f>Лист1!$A$2:$A$11</c:f>
              <c:strCache>
                <c:ptCount val="10"/>
                <c:pt idx="0">
                  <c:v>МАТЕМАТИКА - 49</c:v>
                </c:pt>
                <c:pt idx="1">
                  <c:v>ИНФОРМАТИКА - 19</c:v>
                </c:pt>
                <c:pt idx="2">
                  <c:v>ФИЗИКА - 19</c:v>
                </c:pt>
                <c:pt idx="3">
                  <c:v>РУССКИЙ ЯЗЫК - 18</c:v>
                </c:pt>
                <c:pt idx="4">
                  <c:v>БИОЛОГИЯ - 17</c:v>
                </c:pt>
                <c:pt idx="5">
                  <c:v>ИСТОРИЯ - 15</c:v>
                </c:pt>
                <c:pt idx="6">
                  <c:v>ХИМИЯ - 13</c:v>
                </c:pt>
                <c:pt idx="7">
                  <c:v>ОБЩЕСТВОЗНАНИЕ - 11</c:v>
                </c:pt>
                <c:pt idx="8">
                  <c:v>АНГЛИЙСКИЙ - 1</c:v>
                </c:pt>
                <c:pt idx="9">
                  <c:v>ЕСТЕСТВОЗНАНИЕ - 1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49</c:v>
                </c:pt>
                <c:pt idx="1">
                  <c:v>19</c:v>
                </c:pt>
                <c:pt idx="2">
                  <c:v>19</c:v>
                </c:pt>
                <c:pt idx="3">
                  <c:v>18</c:v>
                </c:pt>
                <c:pt idx="4">
                  <c:v>17</c:v>
                </c:pt>
                <c:pt idx="5">
                  <c:v>15</c:v>
                </c:pt>
                <c:pt idx="6">
                  <c:v>13</c:v>
                </c:pt>
                <c:pt idx="7">
                  <c:v>11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66D-4AED-870D-F8DB7270C1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"/>
          <c:y val="0.12866155210818314"/>
          <c:w val="0.22355283489837158"/>
          <c:h val="0.712938786964177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Лист1!$A$2:$A$77</cx:f>
        <cx:lvl ptCount="76" formatCode="Основной">
          <cx:pt idx="0">32</cx:pt>
          <cx:pt idx="1">3</cx:pt>
          <cx:pt idx="2">3</cx:pt>
          <cx:pt idx="3">3</cx:pt>
          <cx:pt idx="4">5</cx:pt>
          <cx:pt idx="5">6</cx:pt>
          <cx:pt idx="6">6</cx:pt>
          <cx:pt idx="7">6</cx:pt>
          <cx:pt idx="8">7</cx:pt>
          <cx:pt idx="9">8</cx:pt>
          <cx:pt idx="10">8</cx:pt>
          <cx:pt idx="11">9</cx:pt>
          <cx:pt idx="12">9</cx:pt>
          <cx:pt idx="13">9</cx:pt>
          <cx:pt idx="14">9</cx:pt>
          <cx:pt idx="15">9</cx:pt>
          <cx:pt idx="16">10</cx:pt>
          <cx:pt idx="17">10</cx:pt>
          <cx:pt idx="18">10</cx:pt>
          <cx:pt idx="19">10</cx:pt>
          <cx:pt idx="20">10</cx:pt>
          <cx:pt idx="21">10</cx:pt>
          <cx:pt idx="22">11</cx:pt>
          <cx:pt idx="23">11</cx:pt>
          <cx:pt idx="24">11</cx:pt>
          <cx:pt idx="25">11</cx:pt>
          <cx:pt idx="26">11</cx:pt>
          <cx:pt idx="27">11</cx:pt>
          <cx:pt idx="28">12</cx:pt>
          <cx:pt idx="29">12</cx:pt>
          <cx:pt idx="30">12</cx:pt>
          <cx:pt idx="31">12</cx:pt>
          <cx:pt idx="32">12</cx:pt>
          <cx:pt idx="33">12</cx:pt>
          <cx:pt idx="34">13</cx:pt>
          <cx:pt idx="35">13</cx:pt>
          <cx:pt idx="36">13</cx:pt>
          <cx:pt idx="37">13</cx:pt>
          <cx:pt idx="38">13</cx:pt>
          <cx:pt idx="39">14</cx:pt>
          <cx:pt idx="40">14</cx:pt>
          <cx:pt idx="41">14</cx:pt>
          <cx:pt idx="42">14</cx:pt>
          <cx:pt idx="43">14</cx:pt>
          <cx:pt idx="44">14</cx:pt>
          <cx:pt idx="45">15</cx:pt>
          <cx:pt idx="46">15</cx:pt>
          <cx:pt idx="47">15</cx:pt>
          <cx:pt idx="48">15</cx:pt>
          <cx:pt idx="49">15</cx:pt>
          <cx:pt idx="50">15</cx:pt>
          <cx:pt idx="51">15</cx:pt>
          <cx:pt idx="52">15</cx:pt>
          <cx:pt idx="53">16</cx:pt>
          <cx:pt idx="54">16</cx:pt>
          <cx:pt idx="55">16</cx:pt>
          <cx:pt idx="56">16</cx:pt>
          <cx:pt idx="57">17</cx:pt>
          <cx:pt idx="58">17</cx:pt>
          <cx:pt idx="59">17</cx:pt>
          <cx:pt idx="60">17</cx:pt>
          <cx:pt idx="61">17</cx:pt>
          <cx:pt idx="62">17</cx:pt>
          <cx:pt idx="63">18</cx:pt>
          <cx:pt idx="64">18</cx:pt>
          <cx:pt idx="65">18</cx:pt>
          <cx:pt idx="66">18</cx:pt>
          <cx:pt idx="67">19</cx:pt>
          <cx:pt idx="68">19</cx:pt>
          <cx:pt idx="69">19</cx:pt>
          <cx:pt idx="70">20</cx:pt>
          <cx:pt idx="71">21</cx:pt>
          <cx:pt idx="72">22</cx:pt>
          <cx:pt idx="73">22</cx:pt>
          <cx:pt idx="74">24</cx:pt>
          <cx:pt idx="75">24</cx:pt>
        </cx:lvl>
      </cx:numDim>
    </cx:data>
  </cx:chartData>
  <cx:chart>
    <cx:title pos="t" align="ctr" overlay="0"/>
    <cx:plotArea>
      <cx:plotAreaRegion>
        <cx:series layoutId="clusteredColumn" uniqueId="{B1FF2507-D71A-45A2-996F-40376EA7D343}">
          <cx:tx>
            <cx:txData>
              <cx:f>Лист1!$A$1</cx:f>
              <cx:v>Самарское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</cx:axis>
      <cx:axis id="1">
        <cx:valScaling/>
        <cx:majorGridlines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730C6-A214-4C36-97D3-4CCF78FC4105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795C45-1DB2-4E2E-9200-282FCA1AB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484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132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115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754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4608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31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95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885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74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813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2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76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48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43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56A0B-BF92-4247-8475-F92AF68DA0C6}" type="datetimeFigureOut">
              <a:rPr lang="ru-RU" smtClean="0"/>
              <a:t>03.03.2022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20736-29FC-499F-82C3-F20A776A7E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85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fioco.ru/&#1087;&#1088;&#1080;&#1084;&#1077;&#1088;&#1099;-&#1079;&#1072;&#1076;&#1072;&#1095;-pisa" TargetMode="External"/><Relationship Id="rId2" Type="http://schemas.openxmlformats.org/officeDocument/2006/relationships/hyperlink" Target="http://skiv.instrao.ru/bank-zadaniy/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media.prosv.ru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306" y="6273428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02.03.2022</a:t>
            </a:r>
            <a:endParaRPr lang="ru-RU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103325" y="1787602"/>
            <a:ext cx="7702750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СОВЕЩАНИЕ</a:t>
            </a:r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 управленческими командами 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профессиональных 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образовательных организаций</a:t>
            </a:r>
            <a:endParaRPr lang="ru-RU" sz="3200" dirty="0"/>
          </a:p>
        </p:txBody>
      </p:sp>
      <p:pic>
        <p:nvPicPr>
          <p:cNvPr id="10" name="Рисунок 9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715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8248454" y="370746"/>
            <a:ext cx="3652506" cy="1278944"/>
          </a:xfrm>
          <a:prstGeom prst="rect">
            <a:avLst/>
          </a:prstGeom>
          <a:noFill/>
          <a:effectLst>
            <a:glow rad="127000">
              <a:schemeClr val="bg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7601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86657" y="1824404"/>
            <a:ext cx="118072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ПОКАЗАТЕЛЬ 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ФЕДЕРАЛЬНОГО ПРОЕКТА </a:t>
            </a:r>
            <a:endParaRPr lang="ru-RU" sz="32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/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СОВРЕМЕННАЯ ШКОЛА»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2214" y="4269607"/>
            <a:ext cx="21852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СРОКИ</a:t>
            </a:r>
            <a:endParaRPr lang="ru-RU" sz="4000" dirty="0"/>
          </a:p>
        </p:txBody>
      </p:sp>
      <p:sp>
        <p:nvSpPr>
          <p:cNvPr id="8" name="Google Shape;4411;p129"/>
          <p:cNvSpPr/>
          <p:nvPr/>
        </p:nvSpPr>
        <p:spPr>
          <a:xfrm>
            <a:off x="1115717" y="2523736"/>
            <a:ext cx="1658098" cy="1602917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" name="Google Shape;4412;p129"/>
          <p:cNvSpPr/>
          <p:nvPr/>
        </p:nvSpPr>
        <p:spPr>
          <a:xfrm>
            <a:off x="1002104" y="2469659"/>
            <a:ext cx="1885324" cy="1721921"/>
          </a:xfrm>
          <a:custGeom>
            <a:avLst/>
            <a:gdLst/>
            <a:ahLst/>
            <a:cxnLst/>
            <a:rect l="l" t="t" r="r" b="b"/>
            <a:pathLst>
              <a:path w="798" h="751" extrusionOk="0">
                <a:moveTo>
                  <a:pt x="388" y="735"/>
                </a:moveTo>
                <a:cubicBezTo>
                  <a:pt x="363" y="735"/>
                  <a:pt x="338" y="732"/>
                  <a:pt x="313" y="727"/>
                </a:cubicBezTo>
                <a:cubicBezTo>
                  <a:pt x="265" y="717"/>
                  <a:pt x="218" y="697"/>
                  <a:pt x="177" y="668"/>
                </a:cubicBezTo>
                <a:cubicBezTo>
                  <a:pt x="199" y="682"/>
                  <a:pt x="221" y="694"/>
                  <a:pt x="245" y="702"/>
                </a:cubicBezTo>
                <a:cubicBezTo>
                  <a:pt x="279" y="716"/>
                  <a:pt x="315" y="726"/>
                  <a:pt x="352" y="730"/>
                </a:cubicBezTo>
                <a:cubicBezTo>
                  <a:pt x="367" y="731"/>
                  <a:pt x="382" y="732"/>
                  <a:pt x="398" y="732"/>
                </a:cubicBezTo>
                <a:cubicBezTo>
                  <a:pt x="419" y="732"/>
                  <a:pt x="441" y="731"/>
                  <a:pt x="462" y="727"/>
                </a:cubicBezTo>
                <a:cubicBezTo>
                  <a:pt x="438" y="732"/>
                  <a:pt x="413" y="735"/>
                  <a:pt x="388" y="735"/>
                </a:cubicBezTo>
                <a:moveTo>
                  <a:pt x="264" y="0"/>
                </a:moveTo>
                <a:cubicBezTo>
                  <a:pt x="257" y="0"/>
                  <a:pt x="245" y="3"/>
                  <a:pt x="231" y="9"/>
                </a:cubicBezTo>
                <a:cubicBezTo>
                  <a:pt x="166" y="38"/>
                  <a:pt x="109" y="85"/>
                  <a:pt x="69" y="143"/>
                </a:cubicBezTo>
                <a:cubicBezTo>
                  <a:pt x="29" y="202"/>
                  <a:pt x="5" y="272"/>
                  <a:pt x="2" y="344"/>
                </a:cubicBezTo>
                <a:cubicBezTo>
                  <a:pt x="0" y="388"/>
                  <a:pt x="6" y="434"/>
                  <a:pt x="19" y="476"/>
                </a:cubicBezTo>
                <a:cubicBezTo>
                  <a:pt x="32" y="519"/>
                  <a:pt x="52" y="560"/>
                  <a:pt x="79" y="595"/>
                </a:cubicBezTo>
                <a:cubicBezTo>
                  <a:pt x="106" y="631"/>
                  <a:pt x="138" y="662"/>
                  <a:pt x="175" y="687"/>
                </a:cubicBezTo>
                <a:cubicBezTo>
                  <a:pt x="212" y="711"/>
                  <a:pt x="253" y="729"/>
                  <a:pt x="295" y="740"/>
                </a:cubicBezTo>
                <a:cubicBezTo>
                  <a:pt x="325" y="747"/>
                  <a:pt x="356" y="751"/>
                  <a:pt x="386" y="751"/>
                </a:cubicBezTo>
                <a:cubicBezTo>
                  <a:pt x="443" y="751"/>
                  <a:pt x="499" y="738"/>
                  <a:pt x="549" y="713"/>
                </a:cubicBezTo>
                <a:cubicBezTo>
                  <a:pt x="588" y="695"/>
                  <a:pt x="623" y="669"/>
                  <a:pt x="652" y="639"/>
                </a:cubicBezTo>
                <a:cubicBezTo>
                  <a:pt x="682" y="609"/>
                  <a:pt x="705" y="574"/>
                  <a:pt x="722" y="536"/>
                </a:cubicBezTo>
                <a:cubicBezTo>
                  <a:pt x="726" y="529"/>
                  <a:pt x="727" y="523"/>
                  <a:pt x="726" y="523"/>
                </a:cubicBezTo>
                <a:cubicBezTo>
                  <a:pt x="726" y="523"/>
                  <a:pt x="726" y="523"/>
                  <a:pt x="726" y="523"/>
                </a:cubicBezTo>
                <a:cubicBezTo>
                  <a:pt x="726" y="523"/>
                  <a:pt x="726" y="523"/>
                  <a:pt x="726" y="523"/>
                </a:cubicBezTo>
                <a:cubicBezTo>
                  <a:pt x="724" y="523"/>
                  <a:pt x="720" y="529"/>
                  <a:pt x="717" y="536"/>
                </a:cubicBezTo>
                <a:cubicBezTo>
                  <a:pt x="719" y="533"/>
                  <a:pt x="719" y="533"/>
                  <a:pt x="719" y="533"/>
                </a:cubicBezTo>
                <a:cubicBezTo>
                  <a:pt x="698" y="571"/>
                  <a:pt x="671" y="606"/>
                  <a:pt x="638" y="636"/>
                </a:cubicBezTo>
                <a:cubicBezTo>
                  <a:pt x="605" y="666"/>
                  <a:pt x="567" y="692"/>
                  <a:pt x="525" y="708"/>
                </a:cubicBezTo>
                <a:cubicBezTo>
                  <a:pt x="495" y="716"/>
                  <a:pt x="462" y="722"/>
                  <a:pt x="427" y="724"/>
                </a:cubicBezTo>
                <a:cubicBezTo>
                  <a:pt x="461" y="720"/>
                  <a:pt x="494" y="711"/>
                  <a:pt x="525" y="698"/>
                </a:cubicBezTo>
                <a:cubicBezTo>
                  <a:pt x="570" y="679"/>
                  <a:pt x="607" y="650"/>
                  <a:pt x="637" y="617"/>
                </a:cubicBezTo>
                <a:cubicBezTo>
                  <a:pt x="667" y="584"/>
                  <a:pt x="689" y="546"/>
                  <a:pt x="703" y="505"/>
                </a:cubicBezTo>
                <a:cubicBezTo>
                  <a:pt x="703" y="504"/>
                  <a:pt x="703" y="504"/>
                  <a:pt x="702" y="504"/>
                </a:cubicBezTo>
                <a:cubicBezTo>
                  <a:pt x="702" y="504"/>
                  <a:pt x="701" y="504"/>
                  <a:pt x="701" y="504"/>
                </a:cubicBezTo>
                <a:cubicBezTo>
                  <a:pt x="702" y="502"/>
                  <a:pt x="702" y="501"/>
                  <a:pt x="701" y="501"/>
                </a:cubicBezTo>
                <a:cubicBezTo>
                  <a:pt x="701" y="501"/>
                  <a:pt x="700" y="501"/>
                  <a:pt x="700" y="502"/>
                </a:cubicBezTo>
                <a:cubicBezTo>
                  <a:pt x="698" y="504"/>
                  <a:pt x="696" y="509"/>
                  <a:pt x="695" y="512"/>
                </a:cubicBezTo>
                <a:cubicBezTo>
                  <a:pt x="671" y="564"/>
                  <a:pt x="633" y="610"/>
                  <a:pt x="585" y="644"/>
                </a:cubicBezTo>
                <a:cubicBezTo>
                  <a:pt x="538" y="679"/>
                  <a:pt x="482" y="700"/>
                  <a:pt x="424" y="707"/>
                </a:cubicBezTo>
                <a:cubicBezTo>
                  <a:pt x="411" y="708"/>
                  <a:pt x="398" y="709"/>
                  <a:pt x="385" y="709"/>
                </a:cubicBezTo>
                <a:cubicBezTo>
                  <a:pt x="339" y="709"/>
                  <a:pt x="293" y="700"/>
                  <a:pt x="251" y="682"/>
                </a:cubicBezTo>
                <a:cubicBezTo>
                  <a:pt x="196" y="659"/>
                  <a:pt x="147" y="622"/>
                  <a:pt x="110" y="574"/>
                </a:cubicBezTo>
                <a:cubicBezTo>
                  <a:pt x="110" y="573"/>
                  <a:pt x="109" y="573"/>
                  <a:pt x="108" y="572"/>
                </a:cubicBezTo>
                <a:cubicBezTo>
                  <a:pt x="80" y="532"/>
                  <a:pt x="59" y="487"/>
                  <a:pt x="49" y="440"/>
                </a:cubicBezTo>
                <a:cubicBezTo>
                  <a:pt x="47" y="432"/>
                  <a:pt x="45" y="425"/>
                  <a:pt x="43" y="425"/>
                </a:cubicBezTo>
                <a:cubicBezTo>
                  <a:pt x="43" y="425"/>
                  <a:pt x="43" y="425"/>
                  <a:pt x="43" y="425"/>
                </a:cubicBezTo>
                <a:cubicBezTo>
                  <a:pt x="43" y="425"/>
                  <a:pt x="42" y="426"/>
                  <a:pt x="42" y="427"/>
                </a:cubicBezTo>
                <a:cubicBezTo>
                  <a:pt x="38" y="408"/>
                  <a:pt x="36" y="388"/>
                  <a:pt x="35" y="369"/>
                </a:cubicBezTo>
                <a:cubicBezTo>
                  <a:pt x="35" y="360"/>
                  <a:pt x="35" y="353"/>
                  <a:pt x="34" y="349"/>
                </a:cubicBezTo>
                <a:cubicBezTo>
                  <a:pt x="37" y="307"/>
                  <a:pt x="49" y="268"/>
                  <a:pt x="66" y="233"/>
                </a:cubicBezTo>
                <a:cubicBezTo>
                  <a:pt x="61" y="245"/>
                  <a:pt x="56" y="258"/>
                  <a:pt x="53" y="272"/>
                </a:cubicBezTo>
                <a:cubicBezTo>
                  <a:pt x="38" y="326"/>
                  <a:pt x="38" y="383"/>
                  <a:pt x="50" y="435"/>
                </a:cubicBezTo>
                <a:cubicBezTo>
                  <a:pt x="63" y="488"/>
                  <a:pt x="88" y="536"/>
                  <a:pt x="122" y="575"/>
                </a:cubicBezTo>
                <a:cubicBezTo>
                  <a:pt x="156" y="613"/>
                  <a:pt x="198" y="642"/>
                  <a:pt x="242" y="660"/>
                </a:cubicBezTo>
                <a:cubicBezTo>
                  <a:pt x="279" y="675"/>
                  <a:pt x="317" y="682"/>
                  <a:pt x="354" y="682"/>
                </a:cubicBezTo>
                <a:cubicBezTo>
                  <a:pt x="361" y="682"/>
                  <a:pt x="368" y="682"/>
                  <a:pt x="374" y="681"/>
                </a:cubicBezTo>
                <a:cubicBezTo>
                  <a:pt x="377" y="681"/>
                  <a:pt x="378" y="680"/>
                  <a:pt x="376" y="679"/>
                </a:cubicBezTo>
                <a:cubicBezTo>
                  <a:pt x="374" y="679"/>
                  <a:pt x="372" y="678"/>
                  <a:pt x="369" y="678"/>
                </a:cubicBezTo>
                <a:cubicBezTo>
                  <a:pt x="368" y="678"/>
                  <a:pt x="368" y="678"/>
                  <a:pt x="367" y="678"/>
                </a:cubicBezTo>
                <a:cubicBezTo>
                  <a:pt x="366" y="678"/>
                  <a:pt x="364" y="678"/>
                  <a:pt x="362" y="678"/>
                </a:cubicBezTo>
                <a:cubicBezTo>
                  <a:pt x="323" y="678"/>
                  <a:pt x="283" y="670"/>
                  <a:pt x="245" y="654"/>
                </a:cubicBezTo>
                <a:cubicBezTo>
                  <a:pt x="205" y="637"/>
                  <a:pt x="168" y="611"/>
                  <a:pt x="137" y="578"/>
                </a:cubicBezTo>
                <a:cubicBezTo>
                  <a:pt x="107" y="545"/>
                  <a:pt x="83" y="504"/>
                  <a:pt x="68" y="460"/>
                </a:cubicBezTo>
                <a:cubicBezTo>
                  <a:pt x="54" y="416"/>
                  <a:pt x="49" y="367"/>
                  <a:pt x="55" y="319"/>
                </a:cubicBezTo>
                <a:cubicBezTo>
                  <a:pt x="65" y="283"/>
                  <a:pt x="79" y="243"/>
                  <a:pt x="100" y="206"/>
                </a:cubicBezTo>
                <a:cubicBezTo>
                  <a:pt x="122" y="169"/>
                  <a:pt x="151" y="136"/>
                  <a:pt x="183" y="110"/>
                </a:cubicBezTo>
                <a:cubicBezTo>
                  <a:pt x="190" y="104"/>
                  <a:pt x="196" y="98"/>
                  <a:pt x="196" y="96"/>
                </a:cubicBezTo>
                <a:cubicBezTo>
                  <a:pt x="196" y="96"/>
                  <a:pt x="195" y="95"/>
                  <a:pt x="195" y="95"/>
                </a:cubicBezTo>
                <a:cubicBezTo>
                  <a:pt x="192" y="95"/>
                  <a:pt x="187" y="98"/>
                  <a:pt x="181" y="103"/>
                </a:cubicBezTo>
                <a:cubicBezTo>
                  <a:pt x="156" y="121"/>
                  <a:pt x="134" y="143"/>
                  <a:pt x="115" y="169"/>
                </a:cubicBezTo>
                <a:cubicBezTo>
                  <a:pt x="138" y="137"/>
                  <a:pt x="167" y="109"/>
                  <a:pt x="201" y="88"/>
                </a:cubicBezTo>
                <a:cubicBezTo>
                  <a:pt x="219" y="77"/>
                  <a:pt x="238" y="68"/>
                  <a:pt x="258" y="61"/>
                </a:cubicBezTo>
                <a:cubicBezTo>
                  <a:pt x="265" y="59"/>
                  <a:pt x="273" y="55"/>
                  <a:pt x="276" y="52"/>
                </a:cubicBezTo>
                <a:cubicBezTo>
                  <a:pt x="276" y="51"/>
                  <a:pt x="277" y="51"/>
                  <a:pt x="276" y="51"/>
                </a:cubicBezTo>
                <a:cubicBezTo>
                  <a:pt x="312" y="38"/>
                  <a:pt x="350" y="32"/>
                  <a:pt x="388" y="32"/>
                </a:cubicBezTo>
                <a:cubicBezTo>
                  <a:pt x="397" y="32"/>
                  <a:pt x="407" y="33"/>
                  <a:pt x="416" y="33"/>
                </a:cubicBezTo>
                <a:cubicBezTo>
                  <a:pt x="462" y="37"/>
                  <a:pt x="508" y="50"/>
                  <a:pt x="549" y="71"/>
                </a:cubicBezTo>
                <a:cubicBezTo>
                  <a:pt x="589" y="93"/>
                  <a:pt x="626" y="122"/>
                  <a:pt x="656" y="156"/>
                </a:cubicBezTo>
                <a:cubicBezTo>
                  <a:pt x="686" y="191"/>
                  <a:pt x="709" y="232"/>
                  <a:pt x="724" y="275"/>
                </a:cubicBezTo>
                <a:cubicBezTo>
                  <a:pt x="727" y="286"/>
                  <a:pt x="731" y="294"/>
                  <a:pt x="733" y="294"/>
                </a:cubicBezTo>
                <a:cubicBezTo>
                  <a:pt x="734" y="294"/>
                  <a:pt x="734" y="294"/>
                  <a:pt x="734" y="293"/>
                </a:cubicBezTo>
                <a:cubicBezTo>
                  <a:pt x="736" y="290"/>
                  <a:pt x="735" y="277"/>
                  <a:pt x="731" y="264"/>
                </a:cubicBezTo>
                <a:cubicBezTo>
                  <a:pt x="715" y="212"/>
                  <a:pt x="685" y="165"/>
                  <a:pt x="648" y="127"/>
                </a:cubicBezTo>
                <a:cubicBezTo>
                  <a:pt x="610" y="90"/>
                  <a:pt x="564" y="61"/>
                  <a:pt x="514" y="42"/>
                </a:cubicBezTo>
                <a:cubicBezTo>
                  <a:pt x="473" y="27"/>
                  <a:pt x="430" y="20"/>
                  <a:pt x="388" y="20"/>
                </a:cubicBezTo>
                <a:cubicBezTo>
                  <a:pt x="362" y="20"/>
                  <a:pt x="336" y="22"/>
                  <a:pt x="311" y="28"/>
                </a:cubicBezTo>
                <a:cubicBezTo>
                  <a:pt x="244" y="43"/>
                  <a:pt x="181" y="77"/>
                  <a:pt x="133" y="128"/>
                </a:cubicBezTo>
                <a:cubicBezTo>
                  <a:pt x="107" y="153"/>
                  <a:pt x="84" y="182"/>
                  <a:pt x="66" y="215"/>
                </a:cubicBezTo>
                <a:cubicBezTo>
                  <a:pt x="71" y="204"/>
                  <a:pt x="76" y="194"/>
                  <a:pt x="82" y="185"/>
                </a:cubicBezTo>
                <a:cubicBezTo>
                  <a:pt x="127" y="112"/>
                  <a:pt x="195" y="59"/>
                  <a:pt x="272" y="32"/>
                </a:cubicBezTo>
                <a:cubicBezTo>
                  <a:pt x="310" y="18"/>
                  <a:pt x="350" y="11"/>
                  <a:pt x="391" y="10"/>
                </a:cubicBezTo>
                <a:cubicBezTo>
                  <a:pt x="395" y="10"/>
                  <a:pt x="398" y="10"/>
                  <a:pt x="402" y="10"/>
                </a:cubicBezTo>
                <a:cubicBezTo>
                  <a:pt x="440" y="10"/>
                  <a:pt x="477" y="15"/>
                  <a:pt x="514" y="26"/>
                </a:cubicBezTo>
                <a:cubicBezTo>
                  <a:pt x="591" y="48"/>
                  <a:pt x="656" y="92"/>
                  <a:pt x="704" y="149"/>
                </a:cubicBezTo>
                <a:cubicBezTo>
                  <a:pt x="752" y="206"/>
                  <a:pt x="785" y="279"/>
                  <a:pt x="793" y="359"/>
                </a:cubicBezTo>
                <a:cubicBezTo>
                  <a:pt x="793" y="363"/>
                  <a:pt x="793" y="366"/>
                  <a:pt x="794" y="367"/>
                </a:cubicBezTo>
                <a:cubicBezTo>
                  <a:pt x="794" y="367"/>
                  <a:pt x="795" y="368"/>
                  <a:pt x="795" y="368"/>
                </a:cubicBezTo>
                <a:cubicBezTo>
                  <a:pt x="795" y="368"/>
                  <a:pt x="796" y="367"/>
                  <a:pt x="796" y="367"/>
                </a:cubicBezTo>
                <a:cubicBezTo>
                  <a:pt x="797" y="364"/>
                  <a:pt x="798" y="356"/>
                  <a:pt x="797" y="348"/>
                </a:cubicBezTo>
                <a:cubicBezTo>
                  <a:pt x="792" y="306"/>
                  <a:pt x="781" y="267"/>
                  <a:pt x="765" y="232"/>
                </a:cubicBezTo>
                <a:cubicBezTo>
                  <a:pt x="749" y="197"/>
                  <a:pt x="728" y="166"/>
                  <a:pt x="703" y="138"/>
                </a:cubicBezTo>
                <a:cubicBezTo>
                  <a:pt x="678" y="111"/>
                  <a:pt x="650" y="86"/>
                  <a:pt x="618" y="66"/>
                </a:cubicBezTo>
                <a:cubicBezTo>
                  <a:pt x="585" y="45"/>
                  <a:pt x="549" y="28"/>
                  <a:pt x="509" y="17"/>
                </a:cubicBezTo>
                <a:cubicBezTo>
                  <a:pt x="472" y="6"/>
                  <a:pt x="434" y="1"/>
                  <a:pt x="397" y="1"/>
                </a:cubicBezTo>
                <a:cubicBezTo>
                  <a:pt x="393" y="1"/>
                  <a:pt x="388" y="1"/>
                  <a:pt x="384" y="1"/>
                </a:cubicBezTo>
                <a:cubicBezTo>
                  <a:pt x="343" y="2"/>
                  <a:pt x="302" y="10"/>
                  <a:pt x="264" y="24"/>
                </a:cubicBezTo>
                <a:cubicBezTo>
                  <a:pt x="187" y="52"/>
                  <a:pt x="119" y="105"/>
                  <a:pt x="74" y="177"/>
                </a:cubicBezTo>
                <a:cubicBezTo>
                  <a:pt x="56" y="208"/>
                  <a:pt x="42" y="241"/>
                  <a:pt x="34" y="275"/>
                </a:cubicBezTo>
                <a:cubicBezTo>
                  <a:pt x="25" y="309"/>
                  <a:pt x="22" y="343"/>
                  <a:pt x="23" y="378"/>
                </a:cubicBezTo>
                <a:cubicBezTo>
                  <a:pt x="23" y="423"/>
                  <a:pt x="31" y="468"/>
                  <a:pt x="48" y="511"/>
                </a:cubicBezTo>
                <a:cubicBezTo>
                  <a:pt x="25" y="457"/>
                  <a:pt x="15" y="398"/>
                  <a:pt x="18" y="339"/>
                </a:cubicBezTo>
                <a:cubicBezTo>
                  <a:pt x="22" y="271"/>
                  <a:pt x="45" y="206"/>
                  <a:pt x="83" y="150"/>
                </a:cubicBezTo>
                <a:cubicBezTo>
                  <a:pt x="121" y="95"/>
                  <a:pt x="174" y="50"/>
                  <a:pt x="236" y="22"/>
                </a:cubicBezTo>
                <a:cubicBezTo>
                  <a:pt x="254" y="13"/>
                  <a:pt x="269" y="5"/>
                  <a:pt x="269" y="2"/>
                </a:cubicBezTo>
                <a:cubicBezTo>
                  <a:pt x="268" y="0"/>
                  <a:pt x="267" y="0"/>
                  <a:pt x="264" y="0"/>
                </a:cubicBezTo>
              </a:path>
            </a:pathLst>
          </a:custGeom>
          <a:solidFill>
            <a:srgbClr val="71717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0" name="Google Shape;4427;p129"/>
          <p:cNvGrpSpPr/>
          <p:nvPr/>
        </p:nvGrpSpPr>
        <p:grpSpPr>
          <a:xfrm>
            <a:off x="1552423" y="2991721"/>
            <a:ext cx="684186" cy="684182"/>
            <a:chOff x="7256459" y="2136588"/>
            <a:chExt cx="684186" cy="684182"/>
          </a:xfrm>
        </p:grpSpPr>
        <p:sp>
          <p:nvSpPr>
            <p:cNvPr id="11" name="Google Shape;4428;p129"/>
            <p:cNvSpPr/>
            <p:nvPr/>
          </p:nvSpPr>
          <p:spPr>
            <a:xfrm>
              <a:off x="7256459" y="2630336"/>
              <a:ext cx="89616" cy="90478"/>
            </a:xfrm>
            <a:custGeom>
              <a:avLst/>
              <a:gdLst/>
              <a:ahLst/>
              <a:cxnLst/>
              <a:rect l="l" t="t" r="r" b="b"/>
              <a:pathLst>
                <a:path w="522" h="523" extrusionOk="0">
                  <a:moveTo>
                    <a:pt x="433" y="0"/>
                  </a:moveTo>
                  <a:lnTo>
                    <a:pt x="455" y="4"/>
                  </a:lnTo>
                  <a:lnTo>
                    <a:pt x="477" y="12"/>
                  </a:lnTo>
                  <a:lnTo>
                    <a:pt x="495" y="27"/>
                  </a:lnTo>
                  <a:lnTo>
                    <a:pt x="511" y="46"/>
                  </a:lnTo>
                  <a:lnTo>
                    <a:pt x="520" y="68"/>
                  </a:lnTo>
                  <a:lnTo>
                    <a:pt x="522" y="91"/>
                  </a:lnTo>
                  <a:lnTo>
                    <a:pt x="520" y="114"/>
                  </a:lnTo>
                  <a:lnTo>
                    <a:pt x="511" y="136"/>
                  </a:lnTo>
                  <a:lnTo>
                    <a:pt x="495" y="154"/>
                  </a:lnTo>
                  <a:lnTo>
                    <a:pt x="153" y="497"/>
                  </a:lnTo>
                  <a:lnTo>
                    <a:pt x="134" y="511"/>
                  </a:lnTo>
                  <a:lnTo>
                    <a:pt x="112" y="521"/>
                  </a:lnTo>
                  <a:lnTo>
                    <a:pt x="89" y="523"/>
                  </a:lnTo>
                  <a:lnTo>
                    <a:pt x="66" y="521"/>
                  </a:lnTo>
                  <a:lnTo>
                    <a:pt x="45" y="511"/>
                  </a:lnTo>
                  <a:lnTo>
                    <a:pt x="25" y="497"/>
                  </a:lnTo>
                  <a:lnTo>
                    <a:pt x="11" y="477"/>
                  </a:lnTo>
                  <a:lnTo>
                    <a:pt x="2" y="457"/>
                  </a:lnTo>
                  <a:lnTo>
                    <a:pt x="0" y="434"/>
                  </a:lnTo>
                  <a:lnTo>
                    <a:pt x="2" y="411"/>
                  </a:lnTo>
                  <a:lnTo>
                    <a:pt x="11" y="389"/>
                  </a:lnTo>
                  <a:lnTo>
                    <a:pt x="25" y="370"/>
                  </a:lnTo>
                  <a:lnTo>
                    <a:pt x="369" y="27"/>
                  </a:lnTo>
                  <a:lnTo>
                    <a:pt x="388" y="12"/>
                  </a:lnTo>
                  <a:lnTo>
                    <a:pt x="410" y="4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2" name="Google Shape;4429;p129"/>
            <p:cNvSpPr/>
            <p:nvPr/>
          </p:nvSpPr>
          <p:spPr>
            <a:xfrm>
              <a:off x="7710573" y="2221895"/>
              <a:ext cx="144765" cy="144764"/>
            </a:xfrm>
            <a:custGeom>
              <a:avLst/>
              <a:gdLst/>
              <a:ahLst/>
              <a:cxnLst/>
              <a:rect l="l" t="t" r="r" b="b"/>
              <a:pathLst>
                <a:path w="843" h="841" extrusionOk="0">
                  <a:moveTo>
                    <a:pt x="422" y="178"/>
                  </a:moveTo>
                  <a:lnTo>
                    <a:pt x="384" y="181"/>
                  </a:lnTo>
                  <a:lnTo>
                    <a:pt x="348" y="189"/>
                  </a:lnTo>
                  <a:lnTo>
                    <a:pt x="313" y="204"/>
                  </a:lnTo>
                  <a:lnTo>
                    <a:pt x="280" y="224"/>
                  </a:lnTo>
                  <a:lnTo>
                    <a:pt x="250" y="249"/>
                  </a:lnTo>
                  <a:lnTo>
                    <a:pt x="226" y="278"/>
                  </a:lnTo>
                  <a:lnTo>
                    <a:pt x="205" y="310"/>
                  </a:lnTo>
                  <a:lnTo>
                    <a:pt x="191" y="345"/>
                  </a:lnTo>
                  <a:lnTo>
                    <a:pt x="182" y="382"/>
                  </a:lnTo>
                  <a:lnTo>
                    <a:pt x="180" y="420"/>
                  </a:lnTo>
                  <a:lnTo>
                    <a:pt x="182" y="458"/>
                  </a:lnTo>
                  <a:lnTo>
                    <a:pt x="191" y="495"/>
                  </a:lnTo>
                  <a:lnTo>
                    <a:pt x="205" y="530"/>
                  </a:lnTo>
                  <a:lnTo>
                    <a:pt x="226" y="562"/>
                  </a:lnTo>
                  <a:lnTo>
                    <a:pt x="250" y="591"/>
                  </a:lnTo>
                  <a:lnTo>
                    <a:pt x="280" y="617"/>
                  </a:lnTo>
                  <a:lnTo>
                    <a:pt x="313" y="637"/>
                  </a:lnTo>
                  <a:lnTo>
                    <a:pt x="348" y="650"/>
                  </a:lnTo>
                  <a:lnTo>
                    <a:pt x="384" y="659"/>
                  </a:lnTo>
                  <a:lnTo>
                    <a:pt x="422" y="662"/>
                  </a:lnTo>
                  <a:lnTo>
                    <a:pt x="459" y="659"/>
                  </a:lnTo>
                  <a:lnTo>
                    <a:pt x="495" y="650"/>
                  </a:lnTo>
                  <a:lnTo>
                    <a:pt x="530" y="637"/>
                  </a:lnTo>
                  <a:lnTo>
                    <a:pt x="563" y="617"/>
                  </a:lnTo>
                  <a:lnTo>
                    <a:pt x="593" y="591"/>
                  </a:lnTo>
                  <a:lnTo>
                    <a:pt x="617" y="562"/>
                  </a:lnTo>
                  <a:lnTo>
                    <a:pt x="638" y="530"/>
                  </a:lnTo>
                  <a:lnTo>
                    <a:pt x="652" y="495"/>
                  </a:lnTo>
                  <a:lnTo>
                    <a:pt x="661" y="458"/>
                  </a:lnTo>
                  <a:lnTo>
                    <a:pt x="663" y="420"/>
                  </a:lnTo>
                  <a:lnTo>
                    <a:pt x="661" y="382"/>
                  </a:lnTo>
                  <a:lnTo>
                    <a:pt x="652" y="345"/>
                  </a:lnTo>
                  <a:lnTo>
                    <a:pt x="638" y="310"/>
                  </a:lnTo>
                  <a:lnTo>
                    <a:pt x="617" y="278"/>
                  </a:lnTo>
                  <a:lnTo>
                    <a:pt x="593" y="249"/>
                  </a:lnTo>
                  <a:lnTo>
                    <a:pt x="563" y="224"/>
                  </a:lnTo>
                  <a:lnTo>
                    <a:pt x="530" y="204"/>
                  </a:lnTo>
                  <a:lnTo>
                    <a:pt x="495" y="189"/>
                  </a:lnTo>
                  <a:lnTo>
                    <a:pt x="459" y="181"/>
                  </a:lnTo>
                  <a:lnTo>
                    <a:pt x="422" y="178"/>
                  </a:lnTo>
                  <a:close/>
                  <a:moveTo>
                    <a:pt x="396" y="0"/>
                  </a:moveTo>
                  <a:lnTo>
                    <a:pt x="447" y="0"/>
                  </a:lnTo>
                  <a:lnTo>
                    <a:pt x="496" y="6"/>
                  </a:lnTo>
                  <a:lnTo>
                    <a:pt x="545" y="16"/>
                  </a:lnTo>
                  <a:lnTo>
                    <a:pt x="592" y="35"/>
                  </a:lnTo>
                  <a:lnTo>
                    <a:pt x="638" y="57"/>
                  </a:lnTo>
                  <a:lnTo>
                    <a:pt x="680" y="86"/>
                  </a:lnTo>
                  <a:lnTo>
                    <a:pt x="720" y="121"/>
                  </a:lnTo>
                  <a:lnTo>
                    <a:pt x="751" y="158"/>
                  </a:lnTo>
                  <a:lnTo>
                    <a:pt x="779" y="196"/>
                  </a:lnTo>
                  <a:lnTo>
                    <a:pt x="802" y="237"/>
                  </a:lnTo>
                  <a:lnTo>
                    <a:pt x="820" y="281"/>
                  </a:lnTo>
                  <a:lnTo>
                    <a:pt x="832" y="326"/>
                  </a:lnTo>
                  <a:lnTo>
                    <a:pt x="841" y="373"/>
                  </a:lnTo>
                  <a:lnTo>
                    <a:pt x="843" y="420"/>
                  </a:lnTo>
                  <a:lnTo>
                    <a:pt x="841" y="468"/>
                  </a:lnTo>
                  <a:lnTo>
                    <a:pt x="832" y="515"/>
                  </a:lnTo>
                  <a:lnTo>
                    <a:pt x="820" y="560"/>
                  </a:lnTo>
                  <a:lnTo>
                    <a:pt x="802" y="603"/>
                  </a:lnTo>
                  <a:lnTo>
                    <a:pt x="779" y="644"/>
                  </a:lnTo>
                  <a:lnTo>
                    <a:pt x="751" y="683"/>
                  </a:lnTo>
                  <a:lnTo>
                    <a:pt x="720" y="718"/>
                  </a:lnTo>
                  <a:lnTo>
                    <a:pt x="683" y="751"/>
                  </a:lnTo>
                  <a:lnTo>
                    <a:pt x="644" y="778"/>
                  </a:lnTo>
                  <a:lnTo>
                    <a:pt x="602" y="801"/>
                  </a:lnTo>
                  <a:lnTo>
                    <a:pt x="558" y="819"/>
                  </a:lnTo>
                  <a:lnTo>
                    <a:pt x="513" y="832"/>
                  </a:lnTo>
                  <a:lnTo>
                    <a:pt x="467" y="839"/>
                  </a:lnTo>
                  <a:lnTo>
                    <a:pt x="422" y="841"/>
                  </a:lnTo>
                  <a:lnTo>
                    <a:pt x="376" y="839"/>
                  </a:lnTo>
                  <a:lnTo>
                    <a:pt x="330" y="832"/>
                  </a:lnTo>
                  <a:lnTo>
                    <a:pt x="285" y="819"/>
                  </a:lnTo>
                  <a:lnTo>
                    <a:pt x="242" y="801"/>
                  </a:lnTo>
                  <a:lnTo>
                    <a:pt x="199" y="778"/>
                  </a:lnTo>
                  <a:lnTo>
                    <a:pt x="159" y="751"/>
                  </a:lnTo>
                  <a:lnTo>
                    <a:pt x="123" y="718"/>
                  </a:lnTo>
                  <a:lnTo>
                    <a:pt x="92" y="683"/>
                  </a:lnTo>
                  <a:lnTo>
                    <a:pt x="64" y="644"/>
                  </a:lnTo>
                  <a:lnTo>
                    <a:pt x="41" y="603"/>
                  </a:lnTo>
                  <a:lnTo>
                    <a:pt x="23" y="560"/>
                  </a:lnTo>
                  <a:lnTo>
                    <a:pt x="11" y="515"/>
                  </a:lnTo>
                  <a:lnTo>
                    <a:pt x="2" y="468"/>
                  </a:lnTo>
                  <a:lnTo>
                    <a:pt x="0" y="420"/>
                  </a:lnTo>
                  <a:lnTo>
                    <a:pt x="2" y="373"/>
                  </a:lnTo>
                  <a:lnTo>
                    <a:pt x="11" y="326"/>
                  </a:lnTo>
                  <a:lnTo>
                    <a:pt x="23" y="281"/>
                  </a:lnTo>
                  <a:lnTo>
                    <a:pt x="41" y="237"/>
                  </a:lnTo>
                  <a:lnTo>
                    <a:pt x="64" y="196"/>
                  </a:lnTo>
                  <a:lnTo>
                    <a:pt x="92" y="158"/>
                  </a:lnTo>
                  <a:lnTo>
                    <a:pt x="123" y="121"/>
                  </a:lnTo>
                  <a:lnTo>
                    <a:pt x="163" y="86"/>
                  </a:lnTo>
                  <a:lnTo>
                    <a:pt x="205" y="57"/>
                  </a:lnTo>
                  <a:lnTo>
                    <a:pt x="251" y="35"/>
                  </a:lnTo>
                  <a:lnTo>
                    <a:pt x="298" y="16"/>
                  </a:lnTo>
                  <a:lnTo>
                    <a:pt x="347" y="6"/>
                  </a:lnTo>
                  <a:lnTo>
                    <a:pt x="39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" name="Google Shape;4430;p129"/>
            <p:cNvSpPr/>
            <p:nvPr/>
          </p:nvSpPr>
          <p:spPr>
            <a:xfrm>
              <a:off x="7281448" y="2679453"/>
              <a:ext cx="113744" cy="113743"/>
            </a:xfrm>
            <a:custGeom>
              <a:avLst/>
              <a:gdLst/>
              <a:ahLst/>
              <a:cxnLst/>
              <a:rect l="l" t="t" r="r" b="b"/>
              <a:pathLst>
                <a:path w="661" h="661" extrusionOk="0">
                  <a:moveTo>
                    <a:pt x="570" y="0"/>
                  </a:moveTo>
                  <a:lnTo>
                    <a:pt x="593" y="3"/>
                  </a:lnTo>
                  <a:lnTo>
                    <a:pt x="615" y="12"/>
                  </a:lnTo>
                  <a:lnTo>
                    <a:pt x="634" y="27"/>
                  </a:lnTo>
                  <a:lnTo>
                    <a:pt x="649" y="46"/>
                  </a:lnTo>
                  <a:lnTo>
                    <a:pt x="657" y="68"/>
                  </a:lnTo>
                  <a:lnTo>
                    <a:pt x="661" y="90"/>
                  </a:lnTo>
                  <a:lnTo>
                    <a:pt x="657" y="112"/>
                  </a:lnTo>
                  <a:lnTo>
                    <a:pt x="649" y="134"/>
                  </a:lnTo>
                  <a:lnTo>
                    <a:pt x="634" y="154"/>
                  </a:lnTo>
                  <a:lnTo>
                    <a:pt x="153" y="634"/>
                  </a:lnTo>
                  <a:lnTo>
                    <a:pt x="134" y="649"/>
                  </a:lnTo>
                  <a:lnTo>
                    <a:pt x="112" y="657"/>
                  </a:lnTo>
                  <a:lnTo>
                    <a:pt x="89" y="661"/>
                  </a:lnTo>
                  <a:lnTo>
                    <a:pt x="66" y="657"/>
                  </a:lnTo>
                  <a:lnTo>
                    <a:pt x="46" y="649"/>
                  </a:lnTo>
                  <a:lnTo>
                    <a:pt x="27" y="634"/>
                  </a:lnTo>
                  <a:lnTo>
                    <a:pt x="12" y="615"/>
                  </a:lnTo>
                  <a:lnTo>
                    <a:pt x="2" y="593"/>
                  </a:lnTo>
                  <a:lnTo>
                    <a:pt x="0" y="571"/>
                  </a:lnTo>
                  <a:lnTo>
                    <a:pt x="2" y="548"/>
                  </a:lnTo>
                  <a:lnTo>
                    <a:pt x="12" y="527"/>
                  </a:lnTo>
                  <a:lnTo>
                    <a:pt x="27" y="507"/>
                  </a:lnTo>
                  <a:lnTo>
                    <a:pt x="507" y="27"/>
                  </a:lnTo>
                  <a:lnTo>
                    <a:pt x="527" y="12"/>
                  </a:lnTo>
                  <a:lnTo>
                    <a:pt x="549" y="3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4" name="Google Shape;4431;p129"/>
            <p:cNvSpPr/>
            <p:nvPr/>
          </p:nvSpPr>
          <p:spPr>
            <a:xfrm>
              <a:off x="7273693" y="2136588"/>
              <a:ext cx="666952" cy="666948"/>
            </a:xfrm>
            <a:custGeom>
              <a:avLst/>
              <a:gdLst/>
              <a:ahLst/>
              <a:cxnLst/>
              <a:rect l="l" t="t" r="r" b="b"/>
              <a:pathLst>
                <a:path w="3870" h="3869" extrusionOk="0">
                  <a:moveTo>
                    <a:pt x="788" y="2351"/>
                  </a:moveTo>
                  <a:lnTo>
                    <a:pt x="569" y="2685"/>
                  </a:lnTo>
                  <a:lnTo>
                    <a:pt x="1183" y="3300"/>
                  </a:lnTo>
                  <a:lnTo>
                    <a:pt x="1519" y="3081"/>
                  </a:lnTo>
                  <a:lnTo>
                    <a:pt x="1217" y="2779"/>
                  </a:lnTo>
                  <a:lnTo>
                    <a:pt x="1181" y="2814"/>
                  </a:lnTo>
                  <a:lnTo>
                    <a:pt x="1161" y="2829"/>
                  </a:lnTo>
                  <a:lnTo>
                    <a:pt x="1141" y="2839"/>
                  </a:lnTo>
                  <a:lnTo>
                    <a:pt x="1118" y="2841"/>
                  </a:lnTo>
                  <a:lnTo>
                    <a:pt x="1095" y="2839"/>
                  </a:lnTo>
                  <a:lnTo>
                    <a:pt x="1073" y="2829"/>
                  </a:lnTo>
                  <a:lnTo>
                    <a:pt x="1054" y="2814"/>
                  </a:lnTo>
                  <a:lnTo>
                    <a:pt x="1039" y="2795"/>
                  </a:lnTo>
                  <a:lnTo>
                    <a:pt x="1031" y="2775"/>
                  </a:lnTo>
                  <a:lnTo>
                    <a:pt x="1027" y="2752"/>
                  </a:lnTo>
                  <a:lnTo>
                    <a:pt x="1031" y="2729"/>
                  </a:lnTo>
                  <a:lnTo>
                    <a:pt x="1039" y="2707"/>
                  </a:lnTo>
                  <a:lnTo>
                    <a:pt x="1054" y="2688"/>
                  </a:lnTo>
                  <a:lnTo>
                    <a:pt x="1089" y="2653"/>
                  </a:lnTo>
                  <a:lnTo>
                    <a:pt x="788" y="2351"/>
                  </a:lnTo>
                  <a:close/>
                  <a:moveTo>
                    <a:pt x="3358" y="178"/>
                  </a:moveTo>
                  <a:lnTo>
                    <a:pt x="3264" y="180"/>
                  </a:lnTo>
                  <a:lnTo>
                    <a:pt x="3171" y="187"/>
                  </a:lnTo>
                  <a:lnTo>
                    <a:pt x="3079" y="199"/>
                  </a:lnTo>
                  <a:lnTo>
                    <a:pt x="2991" y="217"/>
                  </a:lnTo>
                  <a:lnTo>
                    <a:pt x="2905" y="239"/>
                  </a:lnTo>
                  <a:lnTo>
                    <a:pt x="2821" y="264"/>
                  </a:lnTo>
                  <a:lnTo>
                    <a:pt x="2740" y="294"/>
                  </a:lnTo>
                  <a:lnTo>
                    <a:pt x="2663" y="327"/>
                  </a:lnTo>
                  <a:lnTo>
                    <a:pt x="2589" y="362"/>
                  </a:lnTo>
                  <a:lnTo>
                    <a:pt x="2519" y="399"/>
                  </a:lnTo>
                  <a:lnTo>
                    <a:pt x="2452" y="438"/>
                  </a:lnTo>
                  <a:lnTo>
                    <a:pt x="2389" y="478"/>
                  </a:lnTo>
                  <a:lnTo>
                    <a:pt x="2331" y="519"/>
                  </a:lnTo>
                  <a:lnTo>
                    <a:pt x="2277" y="560"/>
                  </a:lnTo>
                  <a:lnTo>
                    <a:pt x="2227" y="600"/>
                  </a:lnTo>
                  <a:lnTo>
                    <a:pt x="2182" y="640"/>
                  </a:lnTo>
                  <a:lnTo>
                    <a:pt x="2141" y="678"/>
                  </a:lnTo>
                  <a:lnTo>
                    <a:pt x="1843" y="977"/>
                  </a:lnTo>
                  <a:lnTo>
                    <a:pt x="1840" y="979"/>
                  </a:lnTo>
                  <a:lnTo>
                    <a:pt x="1529" y="1291"/>
                  </a:lnTo>
                  <a:lnTo>
                    <a:pt x="1402" y="1163"/>
                  </a:lnTo>
                  <a:lnTo>
                    <a:pt x="1520" y="1045"/>
                  </a:lnTo>
                  <a:lnTo>
                    <a:pt x="780" y="1161"/>
                  </a:lnTo>
                  <a:lnTo>
                    <a:pt x="298" y="1643"/>
                  </a:lnTo>
                  <a:lnTo>
                    <a:pt x="897" y="1668"/>
                  </a:lnTo>
                  <a:lnTo>
                    <a:pt x="1148" y="1417"/>
                  </a:lnTo>
                  <a:lnTo>
                    <a:pt x="1167" y="1403"/>
                  </a:lnTo>
                  <a:lnTo>
                    <a:pt x="1189" y="1393"/>
                  </a:lnTo>
                  <a:lnTo>
                    <a:pt x="1211" y="1391"/>
                  </a:lnTo>
                  <a:lnTo>
                    <a:pt x="1234" y="1393"/>
                  </a:lnTo>
                  <a:lnTo>
                    <a:pt x="1256" y="1403"/>
                  </a:lnTo>
                  <a:lnTo>
                    <a:pt x="1275" y="1417"/>
                  </a:lnTo>
                  <a:lnTo>
                    <a:pt x="1289" y="1437"/>
                  </a:lnTo>
                  <a:lnTo>
                    <a:pt x="1298" y="1457"/>
                  </a:lnTo>
                  <a:lnTo>
                    <a:pt x="1302" y="1480"/>
                  </a:lnTo>
                  <a:lnTo>
                    <a:pt x="1298" y="1503"/>
                  </a:lnTo>
                  <a:lnTo>
                    <a:pt x="1289" y="1525"/>
                  </a:lnTo>
                  <a:lnTo>
                    <a:pt x="1275" y="1544"/>
                  </a:lnTo>
                  <a:lnTo>
                    <a:pt x="996" y="1823"/>
                  </a:lnTo>
                  <a:lnTo>
                    <a:pt x="996" y="1823"/>
                  </a:lnTo>
                  <a:lnTo>
                    <a:pt x="755" y="2063"/>
                  </a:lnTo>
                  <a:lnTo>
                    <a:pt x="835" y="2144"/>
                  </a:lnTo>
                  <a:lnTo>
                    <a:pt x="838" y="2147"/>
                  </a:lnTo>
                  <a:lnTo>
                    <a:pt x="1217" y="2526"/>
                  </a:lnTo>
                  <a:lnTo>
                    <a:pt x="2303" y="1439"/>
                  </a:lnTo>
                  <a:lnTo>
                    <a:pt x="2322" y="1425"/>
                  </a:lnTo>
                  <a:lnTo>
                    <a:pt x="2344" y="1416"/>
                  </a:lnTo>
                  <a:lnTo>
                    <a:pt x="2367" y="1412"/>
                  </a:lnTo>
                  <a:lnTo>
                    <a:pt x="2390" y="1416"/>
                  </a:lnTo>
                  <a:lnTo>
                    <a:pt x="2411" y="1425"/>
                  </a:lnTo>
                  <a:lnTo>
                    <a:pt x="2430" y="1439"/>
                  </a:lnTo>
                  <a:lnTo>
                    <a:pt x="2444" y="1458"/>
                  </a:lnTo>
                  <a:lnTo>
                    <a:pt x="2454" y="1480"/>
                  </a:lnTo>
                  <a:lnTo>
                    <a:pt x="2457" y="1503"/>
                  </a:lnTo>
                  <a:lnTo>
                    <a:pt x="2454" y="1526"/>
                  </a:lnTo>
                  <a:lnTo>
                    <a:pt x="2444" y="1547"/>
                  </a:lnTo>
                  <a:lnTo>
                    <a:pt x="2430" y="1566"/>
                  </a:lnTo>
                  <a:lnTo>
                    <a:pt x="1344" y="2653"/>
                  </a:lnTo>
                  <a:lnTo>
                    <a:pt x="1722" y="3031"/>
                  </a:lnTo>
                  <a:lnTo>
                    <a:pt x="1726" y="3034"/>
                  </a:lnTo>
                  <a:lnTo>
                    <a:pt x="1805" y="3114"/>
                  </a:lnTo>
                  <a:lnTo>
                    <a:pt x="2046" y="2872"/>
                  </a:lnTo>
                  <a:lnTo>
                    <a:pt x="2047" y="2872"/>
                  </a:lnTo>
                  <a:lnTo>
                    <a:pt x="2325" y="2593"/>
                  </a:lnTo>
                  <a:lnTo>
                    <a:pt x="2344" y="2579"/>
                  </a:lnTo>
                  <a:lnTo>
                    <a:pt x="2366" y="2571"/>
                  </a:lnTo>
                  <a:lnTo>
                    <a:pt x="2389" y="2568"/>
                  </a:lnTo>
                  <a:lnTo>
                    <a:pt x="2412" y="2571"/>
                  </a:lnTo>
                  <a:lnTo>
                    <a:pt x="2434" y="2579"/>
                  </a:lnTo>
                  <a:lnTo>
                    <a:pt x="2453" y="2593"/>
                  </a:lnTo>
                  <a:lnTo>
                    <a:pt x="2467" y="2613"/>
                  </a:lnTo>
                  <a:lnTo>
                    <a:pt x="2476" y="2635"/>
                  </a:lnTo>
                  <a:lnTo>
                    <a:pt x="2478" y="2657"/>
                  </a:lnTo>
                  <a:lnTo>
                    <a:pt x="2476" y="2680"/>
                  </a:lnTo>
                  <a:lnTo>
                    <a:pt x="2467" y="2702"/>
                  </a:lnTo>
                  <a:lnTo>
                    <a:pt x="2453" y="2720"/>
                  </a:lnTo>
                  <a:lnTo>
                    <a:pt x="2202" y="2971"/>
                  </a:lnTo>
                  <a:lnTo>
                    <a:pt x="2227" y="3570"/>
                  </a:lnTo>
                  <a:lnTo>
                    <a:pt x="2709" y="3089"/>
                  </a:lnTo>
                  <a:lnTo>
                    <a:pt x="2824" y="2350"/>
                  </a:lnTo>
                  <a:lnTo>
                    <a:pt x="2707" y="2467"/>
                  </a:lnTo>
                  <a:lnTo>
                    <a:pt x="2687" y="2481"/>
                  </a:lnTo>
                  <a:lnTo>
                    <a:pt x="2666" y="2490"/>
                  </a:lnTo>
                  <a:lnTo>
                    <a:pt x="2643" y="2493"/>
                  </a:lnTo>
                  <a:lnTo>
                    <a:pt x="2621" y="2490"/>
                  </a:lnTo>
                  <a:lnTo>
                    <a:pt x="2599" y="2481"/>
                  </a:lnTo>
                  <a:lnTo>
                    <a:pt x="2580" y="2467"/>
                  </a:lnTo>
                  <a:lnTo>
                    <a:pt x="2565" y="2447"/>
                  </a:lnTo>
                  <a:lnTo>
                    <a:pt x="2556" y="2426"/>
                  </a:lnTo>
                  <a:lnTo>
                    <a:pt x="2553" y="2404"/>
                  </a:lnTo>
                  <a:lnTo>
                    <a:pt x="2556" y="2381"/>
                  </a:lnTo>
                  <a:lnTo>
                    <a:pt x="2565" y="2359"/>
                  </a:lnTo>
                  <a:lnTo>
                    <a:pt x="2580" y="2340"/>
                  </a:lnTo>
                  <a:lnTo>
                    <a:pt x="2892" y="2027"/>
                  </a:lnTo>
                  <a:lnTo>
                    <a:pt x="2892" y="2027"/>
                  </a:lnTo>
                  <a:lnTo>
                    <a:pt x="3192" y="1728"/>
                  </a:lnTo>
                  <a:lnTo>
                    <a:pt x="3230" y="1688"/>
                  </a:lnTo>
                  <a:lnTo>
                    <a:pt x="3270" y="1643"/>
                  </a:lnTo>
                  <a:lnTo>
                    <a:pt x="3311" y="1592"/>
                  </a:lnTo>
                  <a:lnTo>
                    <a:pt x="3352" y="1538"/>
                  </a:lnTo>
                  <a:lnTo>
                    <a:pt x="3392" y="1480"/>
                  </a:lnTo>
                  <a:lnTo>
                    <a:pt x="3432" y="1417"/>
                  </a:lnTo>
                  <a:lnTo>
                    <a:pt x="3471" y="1351"/>
                  </a:lnTo>
                  <a:lnTo>
                    <a:pt x="3508" y="1280"/>
                  </a:lnTo>
                  <a:lnTo>
                    <a:pt x="3544" y="1206"/>
                  </a:lnTo>
                  <a:lnTo>
                    <a:pt x="3577" y="1129"/>
                  </a:lnTo>
                  <a:lnTo>
                    <a:pt x="3606" y="1049"/>
                  </a:lnTo>
                  <a:lnTo>
                    <a:pt x="3632" y="966"/>
                  </a:lnTo>
                  <a:lnTo>
                    <a:pt x="3654" y="879"/>
                  </a:lnTo>
                  <a:lnTo>
                    <a:pt x="3671" y="791"/>
                  </a:lnTo>
                  <a:lnTo>
                    <a:pt x="3683" y="700"/>
                  </a:lnTo>
                  <a:lnTo>
                    <a:pt x="3690" y="607"/>
                  </a:lnTo>
                  <a:lnTo>
                    <a:pt x="3691" y="512"/>
                  </a:lnTo>
                  <a:lnTo>
                    <a:pt x="3685" y="415"/>
                  </a:lnTo>
                  <a:lnTo>
                    <a:pt x="3673" y="317"/>
                  </a:lnTo>
                  <a:lnTo>
                    <a:pt x="3653" y="217"/>
                  </a:lnTo>
                  <a:lnTo>
                    <a:pt x="3554" y="198"/>
                  </a:lnTo>
                  <a:lnTo>
                    <a:pt x="3456" y="184"/>
                  </a:lnTo>
                  <a:lnTo>
                    <a:pt x="3358" y="178"/>
                  </a:lnTo>
                  <a:close/>
                  <a:moveTo>
                    <a:pt x="3347" y="0"/>
                  </a:moveTo>
                  <a:lnTo>
                    <a:pt x="3450" y="4"/>
                  </a:lnTo>
                  <a:lnTo>
                    <a:pt x="3551" y="15"/>
                  </a:lnTo>
                  <a:lnTo>
                    <a:pt x="3651" y="33"/>
                  </a:lnTo>
                  <a:lnTo>
                    <a:pt x="3751" y="56"/>
                  </a:lnTo>
                  <a:lnTo>
                    <a:pt x="3772" y="66"/>
                  </a:lnTo>
                  <a:lnTo>
                    <a:pt x="3790" y="81"/>
                  </a:lnTo>
                  <a:lnTo>
                    <a:pt x="3804" y="99"/>
                  </a:lnTo>
                  <a:lnTo>
                    <a:pt x="3813" y="119"/>
                  </a:lnTo>
                  <a:lnTo>
                    <a:pt x="3838" y="218"/>
                  </a:lnTo>
                  <a:lnTo>
                    <a:pt x="3854" y="318"/>
                  </a:lnTo>
                  <a:lnTo>
                    <a:pt x="3865" y="420"/>
                  </a:lnTo>
                  <a:lnTo>
                    <a:pt x="3870" y="523"/>
                  </a:lnTo>
                  <a:lnTo>
                    <a:pt x="3869" y="626"/>
                  </a:lnTo>
                  <a:lnTo>
                    <a:pt x="3861" y="730"/>
                  </a:lnTo>
                  <a:lnTo>
                    <a:pt x="3845" y="834"/>
                  </a:lnTo>
                  <a:lnTo>
                    <a:pt x="3824" y="938"/>
                  </a:lnTo>
                  <a:lnTo>
                    <a:pt x="3796" y="1042"/>
                  </a:lnTo>
                  <a:lnTo>
                    <a:pt x="3763" y="1144"/>
                  </a:lnTo>
                  <a:lnTo>
                    <a:pt x="3723" y="1243"/>
                  </a:lnTo>
                  <a:lnTo>
                    <a:pt x="3678" y="1341"/>
                  </a:lnTo>
                  <a:lnTo>
                    <a:pt x="3629" y="1438"/>
                  </a:lnTo>
                  <a:lnTo>
                    <a:pt x="3574" y="1530"/>
                  </a:lnTo>
                  <a:lnTo>
                    <a:pt x="3515" y="1619"/>
                  </a:lnTo>
                  <a:lnTo>
                    <a:pt x="3453" y="1704"/>
                  </a:lnTo>
                  <a:lnTo>
                    <a:pt x="3387" y="1782"/>
                  </a:lnTo>
                  <a:lnTo>
                    <a:pt x="3319" y="1854"/>
                  </a:lnTo>
                  <a:lnTo>
                    <a:pt x="3040" y="2133"/>
                  </a:lnTo>
                  <a:lnTo>
                    <a:pt x="2882" y="3145"/>
                  </a:lnTo>
                  <a:lnTo>
                    <a:pt x="2877" y="3163"/>
                  </a:lnTo>
                  <a:lnTo>
                    <a:pt x="2869" y="3180"/>
                  </a:lnTo>
                  <a:lnTo>
                    <a:pt x="2856" y="3195"/>
                  </a:lnTo>
                  <a:lnTo>
                    <a:pt x="2209" y="3842"/>
                  </a:lnTo>
                  <a:lnTo>
                    <a:pt x="2190" y="3857"/>
                  </a:lnTo>
                  <a:lnTo>
                    <a:pt x="2169" y="3865"/>
                  </a:lnTo>
                  <a:lnTo>
                    <a:pt x="2145" y="3869"/>
                  </a:lnTo>
                  <a:lnTo>
                    <a:pt x="2129" y="3867"/>
                  </a:lnTo>
                  <a:lnTo>
                    <a:pt x="2112" y="3863"/>
                  </a:lnTo>
                  <a:lnTo>
                    <a:pt x="2094" y="3853"/>
                  </a:lnTo>
                  <a:lnTo>
                    <a:pt x="2078" y="3839"/>
                  </a:lnTo>
                  <a:lnTo>
                    <a:pt x="2066" y="3823"/>
                  </a:lnTo>
                  <a:lnTo>
                    <a:pt x="2059" y="3803"/>
                  </a:lnTo>
                  <a:lnTo>
                    <a:pt x="2055" y="3783"/>
                  </a:lnTo>
                  <a:lnTo>
                    <a:pt x="2029" y="3144"/>
                  </a:lnTo>
                  <a:lnTo>
                    <a:pt x="1868" y="3305"/>
                  </a:lnTo>
                  <a:lnTo>
                    <a:pt x="1850" y="3319"/>
                  </a:lnTo>
                  <a:lnTo>
                    <a:pt x="1828" y="3328"/>
                  </a:lnTo>
                  <a:lnTo>
                    <a:pt x="1805" y="3330"/>
                  </a:lnTo>
                  <a:lnTo>
                    <a:pt x="1782" y="3328"/>
                  </a:lnTo>
                  <a:lnTo>
                    <a:pt x="1761" y="3319"/>
                  </a:lnTo>
                  <a:lnTo>
                    <a:pt x="1741" y="3305"/>
                  </a:lnTo>
                  <a:lnTo>
                    <a:pt x="1648" y="3211"/>
                  </a:lnTo>
                  <a:lnTo>
                    <a:pt x="1221" y="3490"/>
                  </a:lnTo>
                  <a:lnTo>
                    <a:pt x="1202" y="3499"/>
                  </a:lnTo>
                  <a:lnTo>
                    <a:pt x="1182" y="3504"/>
                  </a:lnTo>
                  <a:lnTo>
                    <a:pt x="1163" y="3504"/>
                  </a:lnTo>
                  <a:lnTo>
                    <a:pt x="1142" y="3499"/>
                  </a:lnTo>
                  <a:lnTo>
                    <a:pt x="1124" y="3491"/>
                  </a:lnTo>
                  <a:lnTo>
                    <a:pt x="1108" y="3477"/>
                  </a:lnTo>
                  <a:lnTo>
                    <a:pt x="391" y="2761"/>
                  </a:lnTo>
                  <a:lnTo>
                    <a:pt x="377" y="2744"/>
                  </a:lnTo>
                  <a:lnTo>
                    <a:pt x="369" y="2726"/>
                  </a:lnTo>
                  <a:lnTo>
                    <a:pt x="364" y="2707"/>
                  </a:lnTo>
                  <a:lnTo>
                    <a:pt x="365" y="2686"/>
                  </a:lnTo>
                  <a:lnTo>
                    <a:pt x="369" y="2667"/>
                  </a:lnTo>
                  <a:lnTo>
                    <a:pt x="378" y="2648"/>
                  </a:lnTo>
                  <a:lnTo>
                    <a:pt x="658" y="2220"/>
                  </a:lnTo>
                  <a:lnTo>
                    <a:pt x="565" y="2127"/>
                  </a:lnTo>
                  <a:lnTo>
                    <a:pt x="550" y="2108"/>
                  </a:lnTo>
                  <a:lnTo>
                    <a:pt x="540" y="2086"/>
                  </a:lnTo>
                  <a:lnTo>
                    <a:pt x="538" y="2063"/>
                  </a:lnTo>
                  <a:lnTo>
                    <a:pt x="540" y="2042"/>
                  </a:lnTo>
                  <a:lnTo>
                    <a:pt x="550" y="2020"/>
                  </a:lnTo>
                  <a:lnTo>
                    <a:pt x="565" y="2001"/>
                  </a:lnTo>
                  <a:lnTo>
                    <a:pt x="724" y="1840"/>
                  </a:lnTo>
                  <a:lnTo>
                    <a:pt x="86" y="1813"/>
                  </a:lnTo>
                  <a:lnTo>
                    <a:pt x="66" y="1810"/>
                  </a:lnTo>
                  <a:lnTo>
                    <a:pt x="46" y="1803"/>
                  </a:lnTo>
                  <a:lnTo>
                    <a:pt x="29" y="1790"/>
                  </a:lnTo>
                  <a:lnTo>
                    <a:pt x="16" y="1775"/>
                  </a:lnTo>
                  <a:lnTo>
                    <a:pt x="6" y="1757"/>
                  </a:lnTo>
                  <a:lnTo>
                    <a:pt x="0" y="1736"/>
                  </a:lnTo>
                  <a:lnTo>
                    <a:pt x="0" y="1716"/>
                  </a:lnTo>
                  <a:lnTo>
                    <a:pt x="4" y="1695"/>
                  </a:lnTo>
                  <a:lnTo>
                    <a:pt x="12" y="1677"/>
                  </a:lnTo>
                  <a:lnTo>
                    <a:pt x="26" y="1660"/>
                  </a:lnTo>
                  <a:lnTo>
                    <a:pt x="673" y="1013"/>
                  </a:lnTo>
                  <a:lnTo>
                    <a:pt x="688" y="1002"/>
                  </a:lnTo>
                  <a:lnTo>
                    <a:pt x="705" y="993"/>
                  </a:lnTo>
                  <a:lnTo>
                    <a:pt x="723" y="989"/>
                  </a:lnTo>
                  <a:lnTo>
                    <a:pt x="1735" y="830"/>
                  </a:lnTo>
                  <a:lnTo>
                    <a:pt x="2014" y="550"/>
                  </a:lnTo>
                  <a:lnTo>
                    <a:pt x="2087" y="483"/>
                  </a:lnTo>
                  <a:lnTo>
                    <a:pt x="2167" y="417"/>
                  </a:lnTo>
                  <a:lnTo>
                    <a:pt x="2251" y="355"/>
                  </a:lnTo>
                  <a:lnTo>
                    <a:pt x="2339" y="295"/>
                  </a:lnTo>
                  <a:lnTo>
                    <a:pt x="2432" y="241"/>
                  </a:lnTo>
                  <a:lnTo>
                    <a:pt x="2528" y="192"/>
                  </a:lnTo>
                  <a:lnTo>
                    <a:pt x="2626" y="147"/>
                  </a:lnTo>
                  <a:lnTo>
                    <a:pt x="2725" y="108"/>
                  </a:lnTo>
                  <a:lnTo>
                    <a:pt x="2829" y="74"/>
                  </a:lnTo>
                  <a:lnTo>
                    <a:pt x="2933" y="47"/>
                  </a:lnTo>
                  <a:lnTo>
                    <a:pt x="3037" y="25"/>
                  </a:lnTo>
                  <a:lnTo>
                    <a:pt x="3140" y="10"/>
                  </a:lnTo>
                  <a:lnTo>
                    <a:pt x="3244" y="2"/>
                  </a:lnTo>
                  <a:lnTo>
                    <a:pt x="33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5" name="Google Shape;4432;p129"/>
            <p:cNvSpPr/>
            <p:nvPr/>
          </p:nvSpPr>
          <p:spPr>
            <a:xfrm>
              <a:off x="7356416" y="2730292"/>
              <a:ext cx="89616" cy="90478"/>
            </a:xfrm>
            <a:custGeom>
              <a:avLst/>
              <a:gdLst/>
              <a:ahLst/>
              <a:cxnLst/>
              <a:rect l="l" t="t" r="r" b="b"/>
              <a:pathLst>
                <a:path w="523" h="523" extrusionOk="0">
                  <a:moveTo>
                    <a:pt x="433" y="0"/>
                  </a:moveTo>
                  <a:lnTo>
                    <a:pt x="455" y="4"/>
                  </a:lnTo>
                  <a:lnTo>
                    <a:pt x="477" y="12"/>
                  </a:lnTo>
                  <a:lnTo>
                    <a:pt x="496" y="27"/>
                  </a:lnTo>
                  <a:lnTo>
                    <a:pt x="511" y="46"/>
                  </a:lnTo>
                  <a:lnTo>
                    <a:pt x="519" y="68"/>
                  </a:lnTo>
                  <a:lnTo>
                    <a:pt x="523" y="91"/>
                  </a:lnTo>
                  <a:lnTo>
                    <a:pt x="519" y="112"/>
                  </a:lnTo>
                  <a:lnTo>
                    <a:pt x="511" y="134"/>
                  </a:lnTo>
                  <a:lnTo>
                    <a:pt x="496" y="153"/>
                  </a:lnTo>
                  <a:lnTo>
                    <a:pt x="153" y="496"/>
                  </a:lnTo>
                  <a:lnTo>
                    <a:pt x="134" y="511"/>
                  </a:lnTo>
                  <a:lnTo>
                    <a:pt x="113" y="519"/>
                  </a:lnTo>
                  <a:lnTo>
                    <a:pt x="90" y="523"/>
                  </a:lnTo>
                  <a:lnTo>
                    <a:pt x="67" y="519"/>
                  </a:lnTo>
                  <a:lnTo>
                    <a:pt x="46" y="511"/>
                  </a:lnTo>
                  <a:lnTo>
                    <a:pt x="26" y="496"/>
                  </a:lnTo>
                  <a:lnTo>
                    <a:pt x="12" y="477"/>
                  </a:lnTo>
                  <a:lnTo>
                    <a:pt x="3" y="455"/>
                  </a:lnTo>
                  <a:lnTo>
                    <a:pt x="0" y="432"/>
                  </a:lnTo>
                  <a:lnTo>
                    <a:pt x="3" y="409"/>
                  </a:lnTo>
                  <a:lnTo>
                    <a:pt x="12" y="389"/>
                  </a:lnTo>
                  <a:lnTo>
                    <a:pt x="26" y="370"/>
                  </a:lnTo>
                  <a:lnTo>
                    <a:pt x="369" y="27"/>
                  </a:lnTo>
                  <a:lnTo>
                    <a:pt x="389" y="12"/>
                  </a:lnTo>
                  <a:lnTo>
                    <a:pt x="411" y="4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077342" y="3287374"/>
            <a:ext cx="90602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К 2024 году </a:t>
            </a:r>
            <a:endParaRPr lang="ru-RU" sz="2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во </a:t>
            </a:r>
            <a:r>
              <a:rPr lang="ru-RU" sz="2400" dirty="0">
                <a:solidFill>
                  <a:schemeClr val="bg1"/>
                </a:solidFill>
              </a:rPr>
              <a:t>всех образовательных организациях, 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реализующих </a:t>
            </a:r>
            <a:r>
              <a:rPr lang="ru-RU" sz="2400" dirty="0">
                <a:solidFill>
                  <a:schemeClr val="bg1"/>
                </a:solidFill>
              </a:rPr>
              <a:t>программы </a:t>
            </a:r>
            <a:r>
              <a:rPr lang="ru-RU" sz="2400" dirty="0" smtClean="0">
                <a:solidFill>
                  <a:schemeClr val="bg1"/>
                </a:solidFill>
              </a:rPr>
              <a:t>СПО, </a:t>
            </a:r>
          </a:p>
          <a:p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должны быть внедрены </a:t>
            </a:r>
          </a:p>
          <a:p>
            <a:endParaRPr lang="ru-RU" sz="2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Методики </a:t>
            </a:r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преподавания общеобразовательных дисциплин с учетом профессиональной направленности программ СПО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9019" y="222943"/>
            <a:ext cx="112863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1.2 Внедрение методики преподавания </a:t>
            </a: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общеобразовательным (обязательным) </a:t>
            </a: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дисциплинам с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учетом профессиональной </a:t>
            </a: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направленности программ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среднего профессионального </a:t>
            </a: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образования, реализуемых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на базе основного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10966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799" y="169103"/>
            <a:ext cx="118072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1.2 Внедрение методики преподавания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 общеобразовательным (обязательным) дисциплинам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 учетом профессиональной направленности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программ среднего профессионального образования,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реализуемых на базе основного общего образования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2362" y="2462494"/>
            <a:ext cx="8146026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Методические рекомендации по реализации среднего общего образования</a:t>
            </a:r>
            <a:r>
              <a:rPr lang="ru-RU" dirty="0">
                <a:solidFill>
                  <a:schemeClr val="bg1"/>
                </a:solidFill>
              </a:rPr>
              <a:t> в пределах освоения образовательной программы среднего профессионального образования на базе основного общего </a:t>
            </a:r>
            <a:r>
              <a:rPr lang="ru-RU" dirty="0" smtClean="0">
                <a:solidFill>
                  <a:schemeClr val="bg1"/>
                </a:solidFill>
              </a:rPr>
              <a:t>образования. </a:t>
            </a:r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Утверждены </a:t>
            </a:r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Министерством просвещения РФ 14 апреля 2021 г</a:t>
            </a:r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.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823023" y="3791746"/>
            <a:ext cx="8146026" cy="286232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Методика преподавания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по общеобразовательным (обязательным)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дисциплинам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(«Русский язык», «Литература», «Иностранный язык», «Математика», «История» (или «Россия в мире»), «Физическая культура», «Основы безопасности жизнедеятельности», «Астрономия») с учетом профессиональной направленности программ среднего профессионального образования, реализуемых на базе основного общего образования, предусматривающих интенсивную общеобразовательную подготовку обучающихся с включением прикладных модулей, соответствующих профессиональной направленности, в </a:t>
            </a:r>
            <a:r>
              <a:rPr lang="ru-RU" sz="1600" dirty="0" err="1">
                <a:solidFill>
                  <a:schemeClr val="bg1"/>
                </a:solidFill>
              </a:rPr>
              <a:t>т.ч</a:t>
            </a:r>
            <a:r>
              <a:rPr lang="ru-RU" sz="1600" dirty="0">
                <a:solidFill>
                  <a:schemeClr val="bg1"/>
                </a:solidFill>
              </a:rPr>
              <a:t>. с учетом применения технологий дистанционного и электронного обучения</a:t>
            </a:r>
            <a:r>
              <a:rPr lang="ru-RU" sz="1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Утверждена </a:t>
            </a:r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распоряжением  Министерства просвещения </a:t>
            </a:r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РФ 25 </a:t>
            </a:r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августа 2021 года № Р-198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236077" y="1913853"/>
            <a:ext cx="2866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РАЗРАБОТАНЫ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44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799" y="169103"/>
            <a:ext cx="118072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1.2 Внедрение методики преподавания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 общеобразовательным (обязательным) дисциплинам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 учетом профессиональной направленности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программ среднего профессионального образования,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реализуемых на базе основного общего образования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621255" y="1892215"/>
            <a:ext cx="9429517" cy="107721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- </a:t>
            </a:r>
            <a:r>
              <a:rPr lang="ru-RU" sz="1600" dirty="0">
                <a:solidFill>
                  <a:schemeClr val="bg1"/>
                </a:solidFill>
              </a:rPr>
              <a:t>повышение качества преподавания общеобразовательных учебных предметов с учетом</a:t>
            </a:r>
          </a:p>
          <a:p>
            <a:r>
              <a:rPr lang="ru-RU" sz="1600" dirty="0">
                <a:solidFill>
                  <a:schemeClr val="bg1"/>
                </a:solidFill>
              </a:rPr>
              <a:t>стратегических направлений (вызовов) развития системы среднего профессионального образования и</a:t>
            </a:r>
          </a:p>
          <a:p>
            <a:r>
              <a:rPr lang="ru-RU" sz="1600" dirty="0">
                <a:solidFill>
                  <a:schemeClr val="bg1"/>
                </a:solidFill>
              </a:rPr>
              <a:t>совершенствование учебного процесса организаций, реализующих основные образовательные программы </a:t>
            </a:r>
            <a:r>
              <a:rPr lang="ru-RU" sz="1600" dirty="0" smtClean="0">
                <a:solidFill>
                  <a:schemeClr val="bg1"/>
                </a:solidFill>
              </a:rPr>
              <a:t>среднего профессионального </a:t>
            </a:r>
            <a:r>
              <a:rPr lang="ru-RU" sz="1600" dirty="0">
                <a:solidFill>
                  <a:schemeClr val="bg1"/>
                </a:solidFill>
              </a:rPr>
              <a:t>образования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15202" y="1892215"/>
            <a:ext cx="22060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Цель </a:t>
            </a:r>
            <a:endParaRPr lang="ru-RU" sz="2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Концепции 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66766" y="3129392"/>
            <a:ext cx="14318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Задачи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1255" y="3129392"/>
            <a:ext cx="9429517" cy="34163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bg1"/>
                </a:solidFill>
              </a:rPr>
              <a:t>❖ </a:t>
            </a:r>
            <a:r>
              <a:rPr lang="ru-RU" sz="1600" dirty="0" smtClean="0">
                <a:solidFill>
                  <a:schemeClr val="bg1"/>
                </a:solidFill>
              </a:rPr>
              <a:t> разработка </a:t>
            </a:r>
            <a:r>
              <a:rPr lang="ru-RU" sz="1600" dirty="0">
                <a:solidFill>
                  <a:schemeClr val="bg1"/>
                </a:solidFill>
              </a:rPr>
              <a:t>и внедрение методик преподавания общеобразовательных учебных предметов с учетом </a:t>
            </a:r>
            <a:r>
              <a:rPr lang="ru-RU" sz="1600" dirty="0" smtClean="0">
                <a:solidFill>
                  <a:schemeClr val="bg1"/>
                </a:solidFill>
              </a:rPr>
              <a:t>интенсивного обучения;</a:t>
            </a:r>
          </a:p>
          <a:p>
            <a:endParaRPr lang="ru-RU" sz="800" dirty="0">
              <a:solidFill>
                <a:schemeClr val="bg1"/>
              </a:solidFill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❖ </a:t>
            </a:r>
            <a:r>
              <a:rPr lang="ru-RU" sz="1600" dirty="0" smtClean="0">
                <a:solidFill>
                  <a:schemeClr val="bg1"/>
                </a:solidFill>
              </a:rPr>
              <a:t> обновление </a:t>
            </a:r>
            <a:r>
              <a:rPr lang="ru-RU" sz="1600" dirty="0">
                <a:solidFill>
                  <a:schemeClr val="bg1"/>
                </a:solidFill>
              </a:rPr>
              <a:t>содержания общеобразовательных учебных предметов с включением прикладных </a:t>
            </a:r>
            <a:r>
              <a:rPr lang="ru-RU" sz="1600" dirty="0" smtClean="0">
                <a:solidFill>
                  <a:schemeClr val="bg1"/>
                </a:solidFill>
              </a:rPr>
              <a:t>модулей, соответствующих </a:t>
            </a:r>
            <a:r>
              <a:rPr lang="ru-RU" sz="1600" dirty="0">
                <a:solidFill>
                  <a:schemeClr val="bg1"/>
                </a:solidFill>
              </a:rPr>
              <a:t>профессиональной направленности профессий и специальностей</a:t>
            </a:r>
            <a:r>
              <a:rPr lang="ru-RU" sz="1600" dirty="0" smtClean="0">
                <a:solidFill>
                  <a:schemeClr val="bg1"/>
                </a:solidFill>
              </a:rPr>
              <a:t>;</a:t>
            </a:r>
          </a:p>
          <a:p>
            <a:endParaRPr lang="ru-RU" sz="800" dirty="0">
              <a:solidFill>
                <a:schemeClr val="bg1"/>
              </a:solidFill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❖ </a:t>
            </a:r>
            <a:r>
              <a:rPr lang="ru-RU" sz="1600" dirty="0" smtClean="0">
                <a:solidFill>
                  <a:schemeClr val="bg1"/>
                </a:solidFill>
              </a:rPr>
              <a:t> введение </a:t>
            </a:r>
            <a:r>
              <a:rPr lang="ru-RU" sz="1600" dirty="0">
                <a:solidFill>
                  <a:schemeClr val="bg1"/>
                </a:solidFill>
              </a:rPr>
              <a:t>практики интеграции содержания общеобразовательных учебных предметов </a:t>
            </a:r>
            <a:r>
              <a:rPr lang="ru-RU" sz="1600" dirty="0" smtClean="0">
                <a:solidFill>
                  <a:schemeClr val="bg1"/>
                </a:solidFill>
              </a:rPr>
              <a:t>с дисциплинами общепрофессионального </a:t>
            </a:r>
            <a:r>
              <a:rPr lang="ru-RU" sz="1600" dirty="0">
                <a:solidFill>
                  <a:schemeClr val="bg1"/>
                </a:solidFill>
              </a:rPr>
              <a:t>цикла и профессиональными модулями</a:t>
            </a:r>
            <a:r>
              <a:rPr lang="ru-RU" sz="1600" dirty="0" smtClean="0">
                <a:solidFill>
                  <a:schemeClr val="bg1"/>
                </a:solidFill>
              </a:rPr>
              <a:t>;</a:t>
            </a:r>
          </a:p>
          <a:p>
            <a:endParaRPr lang="ru-RU" sz="800" dirty="0">
              <a:solidFill>
                <a:schemeClr val="bg1"/>
              </a:solidFill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❖ </a:t>
            </a:r>
            <a:r>
              <a:rPr lang="ru-RU" sz="1600" dirty="0" smtClean="0">
                <a:solidFill>
                  <a:schemeClr val="bg1"/>
                </a:solidFill>
              </a:rPr>
              <a:t> внедрение </a:t>
            </a:r>
            <a:r>
              <a:rPr lang="ru-RU" sz="1600" dirty="0">
                <a:solidFill>
                  <a:schemeClr val="bg1"/>
                </a:solidFill>
              </a:rPr>
              <a:t>в педагогическую практику преподавателей общеобразовательного цикла дисциплин </a:t>
            </a:r>
            <a:r>
              <a:rPr lang="ru-RU" sz="1600" dirty="0" smtClean="0">
                <a:solidFill>
                  <a:schemeClr val="bg1"/>
                </a:solidFill>
              </a:rPr>
              <a:t>эффективных образовательных </a:t>
            </a:r>
            <a:r>
              <a:rPr lang="ru-RU" sz="1600" dirty="0">
                <a:solidFill>
                  <a:schemeClr val="bg1"/>
                </a:solidFill>
              </a:rPr>
              <a:t>технологий, в том числе технологий дистанционного и электронного обучения</a:t>
            </a:r>
            <a:r>
              <a:rPr lang="ru-RU" sz="1600" dirty="0" smtClean="0">
                <a:solidFill>
                  <a:schemeClr val="bg1"/>
                </a:solidFill>
              </a:rPr>
              <a:t>;</a:t>
            </a:r>
          </a:p>
          <a:p>
            <a:endParaRPr lang="ru-RU" sz="800" dirty="0">
              <a:solidFill>
                <a:schemeClr val="bg1"/>
              </a:solidFill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❖ </a:t>
            </a:r>
            <a:r>
              <a:rPr lang="ru-RU" sz="1600" dirty="0" smtClean="0">
                <a:solidFill>
                  <a:schemeClr val="bg1"/>
                </a:solidFill>
              </a:rPr>
              <a:t> повышение </a:t>
            </a:r>
            <a:r>
              <a:rPr lang="ru-RU" sz="1600" dirty="0">
                <a:solidFill>
                  <a:schemeClr val="bg1"/>
                </a:solidFill>
              </a:rPr>
              <a:t>квалификации педагогов общеобразовательного цикла дисциплин (подготовка преподавателей </a:t>
            </a:r>
            <a:r>
              <a:rPr lang="ru-RU" sz="1600" dirty="0" smtClean="0">
                <a:solidFill>
                  <a:schemeClr val="bg1"/>
                </a:solidFill>
              </a:rPr>
              <a:t>к работе </a:t>
            </a:r>
            <a:r>
              <a:rPr lang="ru-RU" sz="1600" dirty="0">
                <a:solidFill>
                  <a:schemeClr val="bg1"/>
                </a:solidFill>
              </a:rPr>
              <a:t>с новыми методиками преподавания общеобразовательных дисциплин)</a:t>
            </a:r>
          </a:p>
        </p:txBody>
      </p:sp>
    </p:spTree>
    <p:extLst>
      <p:ext uri="{BB962C8B-B14F-4D97-AF65-F5344CB8AC3E}">
        <p14:creationId xmlns:p14="http://schemas.microsoft.com/office/powerpoint/2010/main" val="85028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799" y="169103"/>
            <a:ext cx="1180721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1.2 Внедрение методики преподавания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 общеобразовательным (обязательным) дисциплинам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 учетом профессиональной направленности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программ среднего профессионального образования,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реализуемых на базе основного общего образования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13610" y="2879116"/>
            <a:ext cx="30732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необходимые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ДЕЙСТВИЯ</a:t>
            </a:r>
            <a:endParaRPr lang="ru-RU" sz="3200" dirty="0"/>
          </a:p>
        </p:txBody>
      </p:sp>
      <p:grpSp>
        <p:nvGrpSpPr>
          <p:cNvPr id="16" name="Google Shape;4394;p129"/>
          <p:cNvGrpSpPr/>
          <p:nvPr/>
        </p:nvGrpSpPr>
        <p:grpSpPr>
          <a:xfrm>
            <a:off x="612239" y="731041"/>
            <a:ext cx="1966804" cy="1822532"/>
            <a:chOff x="2805832" y="1733550"/>
            <a:chExt cx="1512742" cy="1490258"/>
          </a:xfrm>
        </p:grpSpPr>
        <p:sp>
          <p:nvSpPr>
            <p:cNvPr id="17" name="Google Shape;4395;p129"/>
            <p:cNvSpPr/>
            <p:nvPr/>
          </p:nvSpPr>
          <p:spPr>
            <a:xfrm>
              <a:off x="2917692" y="1891774"/>
              <a:ext cx="1280990" cy="1279632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4" name="Google Shape;4418;p129"/>
          <p:cNvGrpSpPr/>
          <p:nvPr/>
        </p:nvGrpSpPr>
        <p:grpSpPr>
          <a:xfrm>
            <a:off x="1208663" y="1386205"/>
            <a:ext cx="868836" cy="651116"/>
            <a:chOff x="3127784" y="2153121"/>
            <a:chExt cx="868836" cy="651116"/>
          </a:xfrm>
        </p:grpSpPr>
        <p:sp>
          <p:nvSpPr>
            <p:cNvPr id="25" name="Google Shape;4419;p129"/>
            <p:cNvSpPr/>
            <p:nvPr/>
          </p:nvSpPr>
          <p:spPr>
            <a:xfrm>
              <a:off x="3127784" y="2153121"/>
              <a:ext cx="712303" cy="651116"/>
            </a:xfrm>
            <a:custGeom>
              <a:avLst/>
              <a:gdLst/>
              <a:ahLst/>
              <a:cxnLst/>
              <a:rect l="l" t="t" r="r" b="b"/>
              <a:pathLst>
                <a:path w="2793" h="2555" extrusionOk="0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4420;p129"/>
            <p:cNvSpPr/>
            <p:nvPr/>
          </p:nvSpPr>
          <p:spPr>
            <a:xfrm>
              <a:off x="3868130" y="2403982"/>
              <a:ext cx="128490" cy="43850"/>
            </a:xfrm>
            <a:custGeom>
              <a:avLst/>
              <a:gdLst/>
              <a:ahLst/>
              <a:cxnLst/>
              <a:rect l="l" t="t" r="r" b="b"/>
              <a:pathLst>
                <a:path w="505" h="172" extrusionOk="0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421;p129"/>
            <p:cNvSpPr/>
            <p:nvPr/>
          </p:nvSpPr>
          <p:spPr>
            <a:xfrm>
              <a:off x="3858442" y="2296397"/>
              <a:ext cx="125431" cy="75972"/>
            </a:xfrm>
            <a:custGeom>
              <a:avLst/>
              <a:gdLst/>
              <a:ahLst/>
              <a:cxnLst/>
              <a:rect l="l" t="t" r="r" b="b"/>
              <a:pathLst>
                <a:path w="492" h="296" extrusionOk="0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4422;p129"/>
            <p:cNvSpPr/>
            <p:nvPr/>
          </p:nvSpPr>
          <p:spPr>
            <a:xfrm>
              <a:off x="3858442" y="2478934"/>
              <a:ext cx="125431" cy="75462"/>
            </a:xfrm>
            <a:custGeom>
              <a:avLst/>
              <a:gdLst/>
              <a:ahLst/>
              <a:cxnLst/>
              <a:rect l="l" t="t" r="r" b="b"/>
              <a:pathLst>
                <a:path w="493" h="297" extrusionOk="0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076307" y="1746260"/>
            <a:ext cx="8711623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Организовать работу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председателей предметно-цикловых (методических) комиссий (ПЦМК) по обсуждению на заседаниях Методики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преподавания по общеобразовательным (обязательным)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дисциплинам с учетом профессиональной направленности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076306" y="5172326"/>
            <a:ext cx="8674251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Рассмотреть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и запланировать проведение учебных занятий и внеаудиторных мероприятий на стыке общеобразовательных предметов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дисциплин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модулей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МДК, практики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профцикла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отработки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межпредметных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связей</a:t>
            </a:r>
            <a:endParaRPr lang="ru-RU" sz="1400" dirty="0" smtClean="0">
              <a:solidFill>
                <a:schemeClr val="bg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076308" y="4085704"/>
            <a:ext cx="8674250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Председателям выпускающих комиссий </a:t>
            </a:r>
          </a:p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провести совместное заседание с преподавателями общеобразовательных предметов, участвующих в реализации образовательных программ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учетом ППССЗ и ППКРС,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определения тематики прикладных модулей общеобразовательных дисциплин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076307" y="2598300"/>
            <a:ext cx="8674251" cy="73866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Рекомендовать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председателям ПЦМК организовать работу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преподавателей общеобразовательных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предметов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изучению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СПО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учетом ППССЗ и ППКРС)  в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 образовательных результатов 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профессиональному циклу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094992" y="6043505"/>
            <a:ext cx="8674251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Определить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кандидатуры для включения в рабочие группы по разработке региональных модельных рабочих программ </a:t>
            </a:r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(до конца марта 2022 г.)</a:t>
            </a:r>
            <a:endParaRPr lang="ru-RU" sz="1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076307" y="3455999"/>
            <a:ext cx="8674251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Ознакомить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преподавателей общеобразовательных предметов с отчетом по результатам работы онлайн школы для специалистов методических служб ОО, реализующих программы СПО</a:t>
            </a:r>
            <a:endParaRPr lang="ru-RU" sz="1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7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5ACCE60D-85DC-42B6-841E-36465B4AB07C}"/>
              </a:ext>
            </a:extLst>
          </p:cNvPr>
          <p:cNvSpPr/>
          <p:nvPr/>
        </p:nvSpPr>
        <p:spPr>
          <a:xfrm>
            <a:off x="84000" y="81000"/>
            <a:ext cx="12024000" cy="6696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06521" y="1494993"/>
            <a:ext cx="10515600" cy="73215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  <a:ea typeface="Open Sans Condensed" pitchFamily="34" charset="0"/>
                <a:cs typeface="Arial" panose="020B0604020202020204" pitchFamily="34" charset="0"/>
              </a:rPr>
              <a:t>ПРОФЕССИОНАЛЬНЫЕ ОБРАЗОВАТЕЛЬНЫЕ ОРГАНИЗАЦИИ:</a:t>
            </a: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  <a:ea typeface="Open Sans Condensed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  <a:ea typeface="Open Sans Condensed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  <a:ea typeface="Open Sans Condensed" pitchFamily="34" charset="0"/>
                <a:cs typeface="Arial" panose="020B0604020202020204" pitchFamily="34" charset="0"/>
              </a:rPr>
              <a:t>реализация ФГОС СОО и ФГОС СПО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  <a:ea typeface="Open Sans Condensed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47800" y="2380372"/>
            <a:ext cx="5251958" cy="10486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1F4E79"/>
                </a:solidFill>
                <a:latin typeface="Arial" pitchFamily="34" charset="0"/>
                <a:cs typeface="Arial" pitchFamily="34" charset="0"/>
              </a:rPr>
              <a:t>ФГОС </a:t>
            </a:r>
            <a:r>
              <a:rPr lang="ru-RU" sz="2800" dirty="0" smtClean="0">
                <a:solidFill>
                  <a:srgbClr val="1F4E79"/>
                </a:solidFill>
                <a:latin typeface="Arial" pitchFamily="34" charset="0"/>
                <a:cs typeface="Arial" pitchFamily="34" charset="0"/>
              </a:rPr>
              <a:t>СОО: </a:t>
            </a:r>
            <a:r>
              <a:rPr lang="ru-RU" sz="2800" dirty="0">
                <a:solidFill>
                  <a:srgbClr val="1F4E79"/>
                </a:solidFill>
                <a:latin typeface="Arial" pitchFamily="34" charset="0"/>
                <a:cs typeface="Arial" pitchFamily="34" charset="0"/>
              </a:rPr>
              <a:t>Формирование </a:t>
            </a:r>
            <a:endParaRPr lang="ru-RU" sz="2800" dirty="0" smtClean="0">
              <a:solidFill>
                <a:srgbClr val="1F4E7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 smtClean="0">
                <a:solidFill>
                  <a:srgbClr val="1F4E79"/>
                </a:solidFill>
                <a:latin typeface="Arial" pitchFamily="34" charset="0"/>
                <a:cs typeface="Arial" pitchFamily="34" charset="0"/>
              </a:rPr>
              <a:t>функциональной грамотности</a:t>
            </a:r>
            <a:endParaRPr lang="ru-RU" sz="2800" dirty="0">
              <a:solidFill>
                <a:srgbClr val="1F4E7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64321" y="2380372"/>
            <a:ext cx="5501653" cy="10486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srgbClr val="1F4E79"/>
                </a:solidFill>
                <a:latin typeface="Arial" pitchFamily="34" charset="0"/>
                <a:cs typeface="Arial" pitchFamily="34" charset="0"/>
              </a:rPr>
              <a:t>ФГОС СПО: Формирование </a:t>
            </a:r>
          </a:p>
          <a:p>
            <a:pPr algn="ctr"/>
            <a:r>
              <a:rPr lang="ru-RU" sz="2800" dirty="0">
                <a:solidFill>
                  <a:srgbClr val="1F4E79"/>
                </a:solidFill>
                <a:latin typeface="Arial" pitchFamily="34" charset="0"/>
                <a:cs typeface="Arial" pitchFamily="34" charset="0"/>
              </a:rPr>
              <a:t>общих компетенций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47800" y="3612581"/>
            <a:ext cx="5251958" cy="299216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Функциональная 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грамотность – это способность человека использовать приобретаемые в течение жизни знания для решения широкого диапазона жизненных задач в различных сферах человеческой деятельности, общения и социальных </a:t>
            </a:r>
            <a:r>
              <a:rPr lang="ru-RU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отношений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264321" y="3582224"/>
            <a:ext cx="5501654" cy="302252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Общие компетенции - универсальные способы деятельности, общие для всех (большинства) профессий и специальностей, направленные на решение профессионально-трудовых задач и являющиеся условием интеграции выпускника в социально-трудовые отношения на рынке </a:t>
            </a:r>
            <a:r>
              <a:rPr lang="ru-RU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труда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12A7A73-F87A-4076-A1B3-9A6A7FDC34F8}"/>
              </a:ext>
            </a:extLst>
          </p:cNvPr>
          <p:cNvSpPr/>
          <p:nvPr/>
        </p:nvSpPr>
        <p:spPr>
          <a:xfrm>
            <a:off x="111296" y="81000"/>
            <a:ext cx="12024000" cy="6696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3491" y="261190"/>
            <a:ext cx="1186815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1.3 Формирование функциональной грамотности </a:t>
            </a:r>
            <a:endParaRPr lang="ru-RU" sz="20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структуре и содержании </a:t>
            </a:r>
          </a:p>
          <a:p>
            <a:pPr algn="r"/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основной образовательной программы СПО</a:t>
            </a:r>
          </a:p>
        </p:txBody>
      </p:sp>
    </p:spTree>
    <p:extLst>
      <p:ext uri="{BB962C8B-B14F-4D97-AF65-F5344CB8AC3E}">
        <p14:creationId xmlns:p14="http://schemas.microsoft.com/office/powerpoint/2010/main" val="134259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012A7A73-F87A-4076-A1B3-9A6A7FDC34F8}"/>
              </a:ext>
            </a:extLst>
          </p:cNvPr>
          <p:cNvSpPr/>
          <p:nvPr/>
        </p:nvSpPr>
        <p:spPr>
          <a:xfrm>
            <a:off x="111296" y="81000"/>
            <a:ext cx="12024000" cy="6696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178854" y="1558827"/>
            <a:ext cx="32876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Обязательные предметы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в учебном плане 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1 курса ООП СПО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(прием на базе основного общего образования) </a:t>
            </a:r>
            <a:endParaRPr lang="ru-RU" sz="1600" b="1" dirty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34768" y="1567289"/>
            <a:ext cx="48040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Примерная региональная рабочая программа для урочной и/или внеурочной деятельности (для школ)</a:t>
            </a:r>
            <a:endParaRPr lang="ru-RU" sz="1600" b="1" dirty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86180"/>
              </p:ext>
            </p:extLst>
          </p:nvPr>
        </p:nvGraphicFramePr>
        <p:xfrm>
          <a:off x="328776" y="2910448"/>
          <a:ext cx="3000555" cy="3894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0555">
                  <a:extLst>
                    <a:ext uri="{9D8B030D-6E8A-4147-A177-3AD203B41FA5}">
                      <a16:colId xmlns="" xmlns:a16="http://schemas.microsoft.com/office/drawing/2014/main" val="4031871126"/>
                    </a:ext>
                  </a:extLst>
                </a:gridCol>
              </a:tblGrid>
              <a:tr h="324829">
                <a:tc>
                  <a:txBody>
                    <a:bodyPr/>
                    <a:lstStyle/>
                    <a:p>
                      <a:pPr marL="0" marR="0" lvl="0" indent="0" algn="ctr" defTabSz="9979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Русский язык</a:t>
                      </a:r>
                      <a:endParaRPr 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095727811"/>
                  </a:ext>
                </a:extLst>
              </a:tr>
              <a:tr h="324829">
                <a:tc>
                  <a:txBody>
                    <a:bodyPr/>
                    <a:lstStyle/>
                    <a:p>
                      <a:pPr marL="0" marR="0" lvl="0" indent="0" algn="ctr" defTabSz="9979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Литература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223900127"/>
                  </a:ext>
                </a:extLst>
              </a:tr>
              <a:tr h="324829">
                <a:tc>
                  <a:txBody>
                    <a:bodyPr/>
                    <a:lstStyle/>
                    <a:p>
                      <a:pPr marL="0" marR="0" lvl="0" indent="0" algn="ctr" defTabSz="9979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Иностранный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язык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4025338933"/>
                  </a:ext>
                </a:extLst>
              </a:tr>
              <a:tr h="324829">
                <a:tc>
                  <a:txBody>
                    <a:bodyPr/>
                    <a:lstStyle/>
                    <a:p>
                      <a:pPr marL="0" marR="0" lvl="0" indent="0" algn="ctr" defTabSz="9979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Математика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073945044"/>
                  </a:ext>
                </a:extLst>
              </a:tr>
              <a:tr h="568451">
                <a:tc>
                  <a:txBody>
                    <a:bodyPr/>
                    <a:lstStyle/>
                    <a:p>
                      <a:pPr marL="0" marR="0" lvl="0" indent="0" algn="ctr" defTabSz="9979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История</a:t>
                      </a:r>
                      <a:r>
                        <a:rPr lang="ru-RU" sz="18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(или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«Россия в мире»)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516962450"/>
                  </a:ext>
                </a:extLst>
              </a:tr>
              <a:tr h="920350">
                <a:tc>
                  <a:txBody>
                    <a:bodyPr/>
                    <a:lstStyle/>
                    <a:p>
                      <a:pPr marL="0" marR="0" lvl="0" indent="0" algn="ctr" defTabSz="9979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 культура</a:t>
                      </a:r>
                    </a:p>
                    <a:p>
                      <a:pPr marL="0" marR="0" lvl="0" indent="0" algn="ctr" defTabSz="9979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794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безопасности жизнедеятельности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484797690"/>
                  </a:ext>
                </a:extLst>
              </a:tr>
              <a:tr h="75539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Астрономия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3737274418"/>
                  </a:ext>
                </a:extLst>
              </a:tr>
            </a:tbl>
          </a:graphicData>
        </a:graphic>
      </p:graphicFrame>
      <p:grpSp>
        <p:nvGrpSpPr>
          <p:cNvPr id="48" name="Группа 47"/>
          <p:cNvGrpSpPr/>
          <p:nvPr/>
        </p:nvGrpSpPr>
        <p:grpSpPr>
          <a:xfrm>
            <a:off x="4093268" y="2424590"/>
            <a:ext cx="3549475" cy="2472086"/>
            <a:chOff x="6540816" y="2786190"/>
            <a:chExt cx="4604563" cy="3614601"/>
          </a:xfrm>
        </p:grpSpPr>
        <p:sp>
          <p:nvSpPr>
            <p:cNvPr id="49" name="Прямоугольник 48">
              <a:extLst/>
            </p:cNvPr>
            <p:cNvSpPr/>
            <p:nvPr/>
          </p:nvSpPr>
          <p:spPr bwMode="auto">
            <a:xfrm>
              <a:off x="6540816" y="2786190"/>
              <a:ext cx="2123549" cy="17167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Модуль 1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/>
              </a:r>
              <a:b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/>
              </a:r>
              <a:b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Формирование математической грамотности</a:t>
              </a:r>
            </a:p>
          </p:txBody>
        </p:sp>
        <p:sp>
          <p:nvSpPr>
            <p:cNvPr id="50" name="Прямоугольник 49">
              <a:extLst/>
            </p:cNvPr>
            <p:cNvSpPr/>
            <p:nvPr/>
          </p:nvSpPr>
          <p:spPr bwMode="auto">
            <a:xfrm>
              <a:off x="9017531" y="2786190"/>
              <a:ext cx="2123549" cy="17167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Модуль 2</a:t>
              </a:r>
              <a:br>
                <a:rPr lang="ru-RU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sz="12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Формирование финансовой грамотности</a:t>
              </a:r>
            </a:p>
          </p:txBody>
        </p:sp>
        <p:sp>
          <p:nvSpPr>
            <p:cNvPr id="51" name="Прямоугольник 50">
              <a:extLst/>
            </p:cNvPr>
            <p:cNvSpPr/>
            <p:nvPr/>
          </p:nvSpPr>
          <p:spPr bwMode="auto">
            <a:xfrm>
              <a:off x="6540816" y="4683992"/>
              <a:ext cx="2123549" cy="17167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Модуль 3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/>
              </a:r>
              <a:b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/>
              </a:r>
              <a:b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Формирование читательской грамотности</a:t>
              </a:r>
            </a:p>
          </p:txBody>
        </p:sp>
        <p:sp>
          <p:nvSpPr>
            <p:cNvPr id="52" name="Прямоугольник 51">
              <a:extLst/>
            </p:cNvPr>
            <p:cNvSpPr/>
            <p:nvPr/>
          </p:nvSpPr>
          <p:spPr bwMode="auto">
            <a:xfrm>
              <a:off x="9020315" y="4683992"/>
              <a:ext cx="2125064" cy="1716799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Модуль </a:t>
              </a: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  <a: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/>
              </a:r>
              <a:br>
                <a:rPr kumimoji="0" lang="ru-RU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ru-RU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/>
              </a:r>
              <a:br>
                <a:rPr kumimoji="0" lang="ru-RU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</a:br>
              <a:r>
                <a:rPr kumimoji="0" lang="ru-RU" sz="11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Формирование естественно-научной грамотности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8407021" y="1553641"/>
            <a:ext cx="353477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Программа дисциплины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«Общие компетенции </a:t>
            </a:r>
            <a:r>
              <a:rPr lang="ru-RU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профессионала» </a:t>
            </a:r>
            <a:endParaRPr lang="ru-RU" sz="1600" b="1" dirty="0" smtClean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(вариативная часть ООП СПО)</a:t>
            </a:r>
            <a:endParaRPr lang="ru-RU" sz="1000" b="1" i="1" dirty="0" smtClean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сквозная программа, реализуется весь период обучения:  ППКРС - 66 часов, ППССЗ – 80 часов, из них 18 </a:t>
            </a:r>
            <a:r>
              <a:rPr lang="ru-RU" sz="1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часов 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</a:t>
            </a:r>
            <a:r>
              <a:rPr lang="ru-RU" sz="1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курсе</a:t>
            </a:r>
            <a:endParaRPr lang="ru-RU" sz="1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Заголовок 1"/>
          <p:cNvSpPr txBox="1">
            <a:spLocks/>
          </p:cNvSpPr>
          <p:nvPr/>
        </p:nvSpPr>
        <p:spPr>
          <a:xfrm>
            <a:off x="343231" y="132066"/>
            <a:ext cx="11480077" cy="73215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dirty="0">
                <a:solidFill>
                  <a:schemeClr val="bg1"/>
                </a:solidFill>
                <a:latin typeface="Arial Black" panose="020B0A04020102020204" pitchFamily="34" charset="0"/>
                <a:ea typeface="Open Sans Condensed" pitchFamily="34" charset="0"/>
                <a:cs typeface="Arial" panose="020B0604020202020204" pitchFamily="34" charset="0"/>
              </a:rPr>
              <a:t>Р</a:t>
            </a:r>
            <a:r>
              <a:rPr lang="ru-RU" sz="2400" b="1" dirty="0" smtClean="0">
                <a:solidFill>
                  <a:schemeClr val="bg1"/>
                </a:solidFill>
                <a:latin typeface="Arial Black" panose="020B0A04020102020204" pitchFamily="34" charset="0"/>
                <a:ea typeface="Open Sans Condensed" pitchFamily="34" charset="0"/>
                <a:cs typeface="Arial" panose="020B0604020202020204" pitchFamily="34" charset="0"/>
              </a:rPr>
              <a:t>есурсы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 Condensed" pitchFamily="34" charset="0"/>
                <a:cs typeface="Arial" panose="020B0604020202020204" pitchFamily="34" charset="0"/>
              </a:rPr>
              <a:t> для формирования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 Condensed" pitchFamily="34" charset="0"/>
                <a:cs typeface="Arial" panose="020B0604020202020204" pitchFamily="34" charset="0"/>
              </a:rPr>
              <a:t>функциональной грамотности (ФГ)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 Condensed" pitchFamily="34" charset="0"/>
                <a:cs typeface="Arial" panose="020B0604020202020204" pitchFamily="34" charset="0"/>
              </a:rPr>
              <a:t>у </a:t>
            </a:r>
            <a:r>
              <a:rPr lang="ru-RU" sz="24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 Condensed" pitchFamily="34" charset="0"/>
                <a:cs typeface="Arial" panose="020B0604020202020204" pitchFamily="34" charset="0"/>
              </a:rPr>
              <a:t>обучающихся СПО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Open Sans Condensed" pitchFamily="34" charset="0"/>
                <a:cs typeface="Arial" panose="020B0604020202020204" pitchFamily="34" charset="0"/>
              </a:rPr>
              <a:t>(1 курс СПО, прием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ea typeface="Open Sans Condensed" pitchFamily="34" charset="0"/>
                <a:cs typeface="Arial" panose="020B0604020202020204" pitchFamily="34" charset="0"/>
              </a:rPr>
              <a:t>на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ea typeface="Open Sans Condensed" pitchFamily="34" charset="0"/>
                <a:cs typeface="Arial" panose="020B0604020202020204" pitchFamily="34" charset="0"/>
              </a:rPr>
              <a:t>базе основного общего образования)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ea typeface="Open Sans Condensed" pitchFamily="34" charset="0"/>
              <a:cs typeface="Arial" panose="020B0604020202020204" pitchFamily="34" charset="0"/>
            </a:endParaRPr>
          </a:p>
        </p:txBody>
      </p:sp>
      <p:sp>
        <p:nvSpPr>
          <p:cNvPr id="16" name="AutoShape 3" descr="data:image/png;base64,iVBORw0KGgoAAAANSUhEUgAAABMAAAAxCAYAAAA4NJLxAAAAAXNSR0IArs4c6QAAAL1JREFUSEvtlLEJAkEQRd9grBVYgIkIprZgI2JkZGIBFnByiS0JVmEBFwtfVk6Q0+WY5YILZtOBx/y3nzEGfDYgi4D5bYazcJYxMJ5qSNoAV2CRli3aTNIUOAO7b4YbJmkL1MC8q84Fk1QB+w6kAWbumJLuwKqFPYADsAaOpbAlcAFOZtZISu6KYOnnajO7faIWw/51NWD+GxbOwlnGQHE1JD2BSc6s9ziOFNZXHFfMgL0NhLO+IvzOw5nf2QvY+WXarAQ7iQAAAABJRU5ErkJggg=="/>
          <p:cNvSpPr>
            <a:spLocks noChangeAspect="1" noChangeArrowheads="1"/>
          </p:cNvSpPr>
          <p:nvPr/>
        </p:nvSpPr>
        <p:spPr bwMode="auto">
          <a:xfrm>
            <a:off x="0" y="0"/>
            <a:ext cx="1714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2" descr="data:image/png;base64,iVBORw0KGgoAAAANSUhEUgAAADIAAAAyCAYAAAAeP4ixAAAAAXNSR0IArs4c6QAABHVJREFUaEPVml9oW1Ucx7+/k9QHkeqLaLvmVp+mDETX3IYymHYWrH8RBMUNrIrigw9GUeeaGxebmxaHOhA7RPHfkA3Fl/kHWtk6J87SnNS3QSfCyE0z1LdS/4Am9yc3TWrWJM1Nk5Pl3qfAPef7/X3uL+f+zrnnEBRe/QPjPez39VIuz8KP7IWFyd9U2VErhK+/7cC1XV2+XcS4B8BOgHoA7q3U5jyDsgRkATpDgr696g9x9ty52D/NxrFlkBtujV1j+3NhEHYBGGkikBWATgI8a0nz/a3qbAlECxrPgDgM0E1bNa7R7ywzT2dSieON6jYEEggaDxA4DKLhRo0aa8+zAKYtmfjKbT/XIAE9Giew4Va4Re3GLWlOudFyBaIFo1+D+F43ggrafGJJ8/F6unVBNN24CKCnnpDa+zRryfjoZh6bgmi6sQRgu9og3akT4XA6ab5Qq3VNEG0w+jqYX3Zn065W9Igl459Xc6sK0h80nmXCO+0KrxEfBt+ekYnvN/apACm8YgknGhFvc9vzeeEbyS68tlzuWwGiBSNz6utEc+gMvJmR5os1QdYqNt5tzqYdvZ05mxjKyLgsua1npDB36vp3XsG0QwkZA8cy0txXAaIFjRgIB5W4KhK1gbuXpTnjyK9nRNONMwB2K/JUI0t0yErG96+D3Bgavy5vi1/VuClVTVnS1NdB+vXIPgZ9qtRSkbjt577l+YSzWAP6deNDBp5Q5KVWlmjMSsaPFkA03UgBGFDrqEa9VFOKINFs9TW2GvNWqjLjeCZl7i1lhFsp3k4tBr7LSHOYCp9shHDWHJ68GPxzRia2kxaKDsBmZ4x49Vq1pNntZGQnC7HoVQqAVy2Z6CYPF8Pis+clSyZuLg72SA4gnzezwqcsmRgpgAR0I02A5kkQxlErZY6VXr8/AhjyJAgwZUlzvFQQpwB+xYsgTGI0k5yYXZtrhV4dZtue8yBIzvb/2b08f/jvAsiOHbErVq/M/Q7gak/BEJ2wkvEH16fxaxPH6BcAP+QlEAK/lJaJNzaAGE8DeM9DIHmy/YPpxdhPl4AUp/M/AIWNGw9c9LYl48+VAr3ku1YgGHmUiI55gGLFxwhdSJnnq4KsZSUyA9BdnQxDRJPpZDxSHmPll0Y9cj9AX3YsCNEvts++w1mnbwpSHCsHAEx2IgyRuC+dnPhmY2y1txV042MAY50EQ4Sn0knzg2ox1dnoic4A3BnjhXi/lUwcqvVg62699Q8abzHj+cuZGQaezEjzo81iqAtSrPoPA/zZ5YAhIfakFyZO1/N2BeKIBPTIbgI5lb9Ne4q8xBCPlW8dNJ2RksC20ME+YefDhUMD6laUK0Q0nffZRza+YlsGUhIK6FEd4DABe+ulvIH7eYCmfcxHyiu22/6u/1rVBPt0Y1Q4xzmY9wAIujX9vx3nATEH8Gmy/bOlCWDjOmX7I1vpXN6nbyiyTeTFncx8Cxi9IOeQAffS2pEnp6lTibNgyoKc32I+Z4tTFxdjfzXr7fRvKiOtCKBVGv8BQ3J3Qo5Cf2sAAAAASUVORK5CYII="/>
          <p:cNvSpPr>
            <a:spLocks noChangeAspect="1" noChangeArrowheads="1"/>
          </p:cNvSpPr>
          <p:nvPr/>
        </p:nvSpPr>
        <p:spPr bwMode="auto">
          <a:xfrm>
            <a:off x="155575" y="-212725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8583955" y="4227714"/>
            <a:ext cx="3335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Платформы</a:t>
            </a: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8697795" y="4634919"/>
            <a:ext cx="3221050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hlinkClick r:id="rId2"/>
              </a:rPr>
              <a:t>Банк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hlinkClick r:id="rId2"/>
              </a:rPr>
              <a:t>заданий ИСРО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hlinkClick r:id="rId2"/>
              </a:rPr>
              <a:t>РАО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8697795" y="4969581"/>
            <a:ext cx="3221050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hlinkClick r:id="rId3"/>
              </a:rPr>
              <a:t>Открытый банк заданий 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  <a:hlinkClick r:id="rId3"/>
              </a:rPr>
              <a:t>PISA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емиугольник 18"/>
          <p:cNvSpPr/>
          <p:nvPr/>
        </p:nvSpPr>
        <p:spPr>
          <a:xfrm>
            <a:off x="1269241" y="918813"/>
            <a:ext cx="627797" cy="582442"/>
          </a:xfrm>
          <a:prstGeom prst="hept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8" name="Семиугольник 67"/>
          <p:cNvSpPr/>
          <p:nvPr/>
        </p:nvSpPr>
        <p:spPr>
          <a:xfrm>
            <a:off x="5550085" y="921795"/>
            <a:ext cx="627797" cy="582442"/>
          </a:xfrm>
          <a:prstGeom prst="hept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9" name="Семиугольник 68"/>
          <p:cNvSpPr/>
          <p:nvPr/>
        </p:nvSpPr>
        <p:spPr>
          <a:xfrm>
            <a:off x="5631972" y="5205915"/>
            <a:ext cx="627797" cy="582442"/>
          </a:xfrm>
          <a:prstGeom prst="hept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Black" pitchFamily="34" charset="0"/>
              </a:rPr>
              <a:t>3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8697796" y="5306264"/>
            <a:ext cx="3221050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  <a:hlinkClick r:id="rId4"/>
              </a:rPr>
              <a:t>Электронные формы учебных пособий издательства Просвещение 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34768" y="5733765"/>
            <a:ext cx="4872253" cy="95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Программа повышения квалификации учителей ИРО Самарской области по вопросам формирования ФГ  у обучающихся</a:t>
            </a:r>
            <a:endParaRPr lang="ru-RU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Семиугольник 89"/>
          <p:cNvSpPr/>
          <p:nvPr/>
        </p:nvSpPr>
        <p:spPr>
          <a:xfrm>
            <a:off x="9783237" y="924067"/>
            <a:ext cx="627797" cy="582442"/>
          </a:xfrm>
          <a:prstGeom prst="hept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ru-RU" sz="2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1" name="Семиугольник 90"/>
          <p:cNvSpPr/>
          <p:nvPr/>
        </p:nvSpPr>
        <p:spPr>
          <a:xfrm>
            <a:off x="9812805" y="3669587"/>
            <a:ext cx="627797" cy="582442"/>
          </a:xfrm>
          <a:prstGeom prst="heptagon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Black" pitchFamily="34" charset="0"/>
              </a:rPr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89156" y="6120038"/>
            <a:ext cx="33461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Лицензии на доступ к электронной платформе имеют все школы региона</a:t>
            </a:r>
            <a:endParaRPr lang="ru-RU" sz="13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359151" y="5418584"/>
            <a:ext cx="295952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05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250774"/>
            <a:ext cx="118072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1.3 Формирование функциональной грамотности </a:t>
            </a:r>
          </a:p>
          <a:p>
            <a:pPr algn="r"/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в структуре и содержании </a:t>
            </a:r>
          </a:p>
          <a:p>
            <a:pPr algn="r"/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основной образовательной программы СПО</a:t>
            </a:r>
          </a:p>
          <a:p>
            <a:pPr algn="r"/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8041" y="3778722"/>
            <a:ext cx="3409908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необходимые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ДЕЙСТВИЯ</a:t>
            </a:r>
            <a:endParaRPr lang="ru-RU" sz="4000" dirty="0"/>
          </a:p>
        </p:txBody>
      </p:sp>
      <p:grpSp>
        <p:nvGrpSpPr>
          <p:cNvPr id="16" name="Google Shape;4394;p129"/>
          <p:cNvGrpSpPr/>
          <p:nvPr/>
        </p:nvGrpSpPr>
        <p:grpSpPr>
          <a:xfrm>
            <a:off x="791006" y="1864742"/>
            <a:ext cx="1966804" cy="1822532"/>
            <a:chOff x="2805832" y="1733550"/>
            <a:chExt cx="1512742" cy="1490258"/>
          </a:xfrm>
        </p:grpSpPr>
        <p:sp>
          <p:nvSpPr>
            <p:cNvPr id="17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4" name="Google Shape;4418;p129"/>
          <p:cNvGrpSpPr/>
          <p:nvPr/>
        </p:nvGrpSpPr>
        <p:grpSpPr>
          <a:xfrm>
            <a:off x="1411190" y="2497329"/>
            <a:ext cx="868836" cy="651116"/>
            <a:chOff x="3127784" y="2153121"/>
            <a:chExt cx="868836" cy="651116"/>
          </a:xfrm>
        </p:grpSpPr>
        <p:sp>
          <p:nvSpPr>
            <p:cNvPr id="25" name="Google Shape;4419;p129"/>
            <p:cNvSpPr/>
            <p:nvPr/>
          </p:nvSpPr>
          <p:spPr>
            <a:xfrm>
              <a:off x="3127784" y="2153121"/>
              <a:ext cx="712303" cy="651116"/>
            </a:xfrm>
            <a:custGeom>
              <a:avLst/>
              <a:gdLst/>
              <a:ahLst/>
              <a:cxnLst/>
              <a:rect l="l" t="t" r="r" b="b"/>
              <a:pathLst>
                <a:path w="2793" h="2555" extrusionOk="0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4420;p129"/>
            <p:cNvSpPr/>
            <p:nvPr/>
          </p:nvSpPr>
          <p:spPr>
            <a:xfrm>
              <a:off x="3868130" y="2403982"/>
              <a:ext cx="128490" cy="43850"/>
            </a:xfrm>
            <a:custGeom>
              <a:avLst/>
              <a:gdLst/>
              <a:ahLst/>
              <a:cxnLst/>
              <a:rect l="l" t="t" r="r" b="b"/>
              <a:pathLst>
                <a:path w="505" h="172" extrusionOk="0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421;p129"/>
            <p:cNvSpPr/>
            <p:nvPr/>
          </p:nvSpPr>
          <p:spPr>
            <a:xfrm>
              <a:off x="3858442" y="2296397"/>
              <a:ext cx="125431" cy="75972"/>
            </a:xfrm>
            <a:custGeom>
              <a:avLst/>
              <a:gdLst/>
              <a:ahLst/>
              <a:cxnLst/>
              <a:rect l="l" t="t" r="r" b="b"/>
              <a:pathLst>
                <a:path w="492" h="296" extrusionOk="0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4422;p129"/>
            <p:cNvSpPr/>
            <p:nvPr/>
          </p:nvSpPr>
          <p:spPr>
            <a:xfrm>
              <a:off x="3858442" y="2478934"/>
              <a:ext cx="125431" cy="75462"/>
            </a:xfrm>
            <a:custGeom>
              <a:avLst/>
              <a:gdLst/>
              <a:ahLst/>
              <a:cxnLst/>
              <a:rect l="l" t="t" r="r" b="b"/>
              <a:pathLst>
                <a:path w="493" h="297" extrusionOk="0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615932" y="5937487"/>
            <a:ext cx="844946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Актуализировать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рабочие программы в структуре ОПОП с учетом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ea typeface="Open Sans Condensed" pitchFamily="34" charset="0"/>
                <a:cs typeface="Arial" panose="020B0604020202020204" pitchFamily="34" charset="0"/>
              </a:rPr>
              <a:t>ФГОС СОО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608418" y="4877508"/>
            <a:ext cx="8449460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Н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аправить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преподавателей дисциплины «Общие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компетенции профессионала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на обучение по вопросам формирования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функциональной грамотности у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(обучение проводит ИРО, РЦ ТУ)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624246" y="2204011"/>
            <a:ext cx="844946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ЦПО Самарской области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актуализировать региональную модельную программу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компетенции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профессионала</a:t>
            </a:r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</a:t>
            </a:r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Срок – 31 марта 2022 г.</a:t>
            </a:r>
            <a:endParaRPr lang="ru-RU" sz="1600" i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615933" y="2959452"/>
            <a:ext cx="8449460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УМО заместителей и методистов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разработка модельных программ: - программа развития универсальных учебных действий;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программа развития функциональной грамотности;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программа коррекционной работы.</a:t>
            </a:r>
            <a:endParaRPr lang="ru-RU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88334" y="1508321"/>
            <a:ext cx="53046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 региональном уровне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88334" y="4296430"/>
            <a:ext cx="3276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На уровне ПОО</a:t>
            </a:r>
          </a:p>
        </p:txBody>
      </p:sp>
    </p:spTree>
    <p:extLst>
      <p:ext uri="{BB962C8B-B14F-4D97-AF65-F5344CB8AC3E}">
        <p14:creationId xmlns:p14="http://schemas.microsoft.com/office/powerpoint/2010/main" val="149417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32193"/>
            <a:ext cx="118072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2. Участие </a:t>
            </a:r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ПОО </a:t>
            </a:r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Форуме </a:t>
            </a:r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АСИ </a:t>
            </a:r>
            <a:endParaRPr lang="ru-RU" sz="28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</a:t>
            </a:r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Россия: сильные идеи для </a:t>
            </a:r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нового времени»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qrcoder.ru/code/?https%3A%2F%2Fideas.roscongress.org%2F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578" y="2577619"/>
            <a:ext cx="3398994" cy="339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007856" y="6206475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Страну меняют люди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0178" y="6021809"/>
            <a:ext cx="3921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https://ideas.roscongress.org/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49051" y="1556173"/>
            <a:ext cx="74302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 22 </a:t>
            </a:r>
            <a:r>
              <a:rPr lang="ru-RU" sz="3200" dirty="0">
                <a:solidFill>
                  <a:schemeClr val="bg1"/>
                </a:solidFill>
                <a:latin typeface="Arial Black" panose="020B0A04020102020204" pitchFamily="34" charset="0"/>
              </a:rPr>
              <a:t>февраля по 1 апреля </a:t>
            </a:r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2022</a:t>
            </a:r>
            <a:endParaRPr lang="ru-RU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511" y="2577619"/>
            <a:ext cx="6703385" cy="339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8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32193"/>
            <a:ext cx="11807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2. Участие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ПОО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Форуме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АСИ </a:t>
            </a:r>
            <a:endParaRPr lang="ru-RU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Россия: сильные идеи для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нового времени»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9007856" y="6206475"/>
            <a:ext cx="2954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Страну меняют люди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0178" y="6021809"/>
            <a:ext cx="3921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https://ideas.roscongress.org/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42989" y="1221322"/>
            <a:ext cx="86821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Тематические направления Форума</a:t>
            </a:r>
            <a:endParaRPr lang="ru-RU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208" y="2111755"/>
            <a:ext cx="1331910" cy="117235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307043" y="2194437"/>
            <a:ext cx="20970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Национальная</a:t>
            </a:r>
          </a:p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с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оциальная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инициатива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208" y="3415175"/>
            <a:ext cx="1331910" cy="130093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2307043" y="3505985"/>
            <a:ext cx="243368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Национальная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технологическая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инициатива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4806" y="2111755"/>
            <a:ext cx="1331910" cy="1237293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6349423" y="2229074"/>
            <a:ext cx="20970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Национальная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кадровая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инициатива</a:t>
            </a:r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0723" y="3482951"/>
            <a:ext cx="1345265" cy="123316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6349422" y="3505985"/>
            <a:ext cx="21451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Национальная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экологическая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инициатива</a:t>
            </a:r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94561" y="2111755"/>
            <a:ext cx="1281220" cy="1237293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9968344" y="2195358"/>
            <a:ext cx="14029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Развитие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регионов</a:t>
            </a:r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51047" y="4857389"/>
            <a:ext cx="1319427" cy="1210125"/>
          </a:xfrm>
          <a:prstGeom prst="rect">
            <a:avLst/>
          </a:prstGeom>
        </p:spPr>
      </p:pic>
      <p:sp>
        <p:nvSpPr>
          <p:cNvPr id="20" name="Прямоугольник 19"/>
          <p:cNvSpPr/>
          <p:nvPr/>
        </p:nvSpPr>
        <p:spPr>
          <a:xfrm>
            <a:off x="6349422" y="5013495"/>
            <a:ext cx="31325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Предпринимательство</a:t>
            </a:r>
            <a:endParaRPr lang="ru-RU" dirty="0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19668" y="3505985"/>
            <a:ext cx="1256113" cy="1210125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9968344" y="3453200"/>
            <a:ext cx="14959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Открытый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разговор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43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32193"/>
            <a:ext cx="118072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2. Участие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ПОО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форуме АСИ </a:t>
            </a:r>
            <a:endParaRPr lang="ru-RU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Россия: сильные идеи для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нового времени»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079690" y="6336339"/>
            <a:ext cx="39210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 Black" panose="020B0A04020102020204" pitchFamily="34" charset="0"/>
              </a:rPr>
              <a:t>https://ideas.roscongress.org/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49163" y="1042908"/>
            <a:ext cx="98555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Преимущества участия в Форуме</a:t>
            </a:r>
            <a:endParaRPr lang="ru-RU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3" name="Google Shape;4394;p129"/>
          <p:cNvGrpSpPr/>
          <p:nvPr/>
        </p:nvGrpSpPr>
        <p:grpSpPr>
          <a:xfrm>
            <a:off x="888199" y="2015179"/>
            <a:ext cx="760298" cy="711312"/>
            <a:chOff x="2805832" y="1733550"/>
            <a:chExt cx="1512742" cy="1490258"/>
          </a:xfrm>
        </p:grpSpPr>
        <p:sp>
          <p:nvSpPr>
            <p:cNvPr id="24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rgbClr val="13A1D7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5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9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874314" y="1851808"/>
            <a:ext cx="40312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проработать идею и получить обратную связь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экспертного сообщества,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включая экспертов топ-уровня и международных экспертов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Google Shape;4394;p129"/>
          <p:cNvGrpSpPr/>
          <p:nvPr/>
        </p:nvGrpSpPr>
        <p:grpSpPr>
          <a:xfrm>
            <a:off x="6982676" y="1898018"/>
            <a:ext cx="760298" cy="711312"/>
            <a:chOff x="2805832" y="1733550"/>
            <a:chExt cx="1512742" cy="1490258"/>
          </a:xfrm>
        </p:grpSpPr>
        <p:sp>
          <p:nvSpPr>
            <p:cNvPr id="37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rgbClr val="13A1D7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8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9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0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2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3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7926284" y="3715942"/>
            <a:ext cx="38480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пройти акселерационную программу, подготовить на базе идеи проект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5" name="Google Shape;4394;p129"/>
          <p:cNvGrpSpPr/>
          <p:nvPr/>
        </p:nvGrpSpPr>
        <p:grpSpPr>
          <a:xfrm>
            <a:off x="900545" y="3632618"/>
            <a:ext cx="760298" cy="711312"/>
            <a:chOff x="2805832" y="1733550"/>
            <a:chExt cx="1512742" cy="1490258"/>
          </a:xfrm>
        </p:grpSpPr>
        <p:sp>
          <p:nvSpPr>
            <p:cNvPr id="46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rgbClr val="13A1D7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7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8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49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0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1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2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53" name="Прямоугольник 52"/>
          <p:cNvSpPr/>
          <p:nvPr/>
        </p:nvSpPr>
        <p:spPr>
          <a:xfrm>
            <a:off x="7921345" y="1750794"/>
            <a:ext cx="407935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занять позицию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сообществе лидеров изменений, возможность найти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сторонников и единомышленников идеи,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сформировать команду проекта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" name="Google Shape;4394;p129"/>
          <p:cNvGrpSpPr/>
          <p:nvPr/>
        </p:nvGrpSpPr>
        <p:grpSpPr>
          <a:xfrm>
            <a:off x="6980658" y="3619587"/>
            <a:ext cx="760298" cy="711312"/>
            <a:chOff x="2805832" y="1733550"/>
            <a:chExt cx="1512742" cy="1490258"/>
          </a:xfrm>
        </p:grpSpPr>
        <p:sp>
          <p:nvSpPr>
            <p:cNvPr id="55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rgbClr val="13A1D7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6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7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8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59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0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61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62" name="Прямоугольник 61"/>
          <p:cNvSpPr/>
          <p:nvPr/>
        </p:nvSpPr>
        <p:spPr>
          <a:xfrm>
            <a:off x="1851310" y="3645648"/>
            <a:ext cx="4201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Возможность получить поддержку Агентства стратегических инициатив и партнеров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продвижении и реализации идеи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84933" y="5380516"/>
            <a:ext cx="329853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Презентация о Форуме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доступна по </a:t>
            </a:r>
            <a:r>
              <a:rPr lang="en-US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QR-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коду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(раздел </a:t>
            </a:r>
          </a:p>
          <a:p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Инновационные форумы и конкурсы)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qrcoder.ru/code/?https%3A%2F%2Fdo.asurso.ru%2Fcourse%2Fview.php%3Fid%3D40%23section-3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465" y="4976738"/>
            <a:ext cx="15621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95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63569" y="713655"/>
            <a:ext cx="47837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ПОВЕСТКА ДНЯ</a:t>
            </a:r>
          </a:p>
          <a:p>
            <a:pPr algn="r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02.03.2022</a:t>
            </a:r>
            <a:endParaRPr lang="ru-RU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90973" y="1653592"/>
            <a:ext cx="11415988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Реализация </a:t>
            </a:r>
            <a:r>
              <a:rPr lang="ru-RU" sz="2400" dirty="0">
                <a:solidFill>
                  <a:schemeClr val="bg1"/>
                </a:solidFill>
              </a:rPr>
              <a:t>общеобразовательной подготовки в системе </a:t>
            </a:r>
            <a:r>
              <a:rPr lang="ru-RU" sz="2400" dirty="0" smtClean="0">
                <a:solidFill>
                  <a:schemeClr val="bg1"/>
                </a:solidFill>
              </a:rPr>
              <a:t>среднего </a:t>
            </a:r>
            <a:r>
              <a:rPr lang="ru-RU" sz="2400" dirty="0">
                <a:solidFill>
                  <a:schemeClr val="bg1"/>
                </a:solidFill>
              </a:rPr>
              <a:t>профессионального </a:t>
            </a:r>
            <a:r>
              <a:rPr lang="ru-RU" sz="2400" dirty="0" smtClean="0">
                <a:solidFill>
                  <a:schemeClr val="bg1"/>
                </a:solidFill>
              </a:rPr>
              <a:t>образования</a:t>
            </a:r>
          </a:p>
          <a:p>
            <a:pPr marL="514350" indent="-514350" algn="just">
              <a:buAutoNum type="arabicPeriod"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Участие ПОО в форуме АСИ «Россия: сильные идеи для третьего десятилетия»</a:t>
            </a:r>
          </a:p>
          <a:p>
            <a:pPr marL="514350" indent="-514350" algn="just">
              <a:buAutoNum type="arabicPeriod"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Участие ПОО в 2022 г. в конкурсе на присвоение статуса «региональная инновационная площадка</a:t>
            </a:r>
          </a:p>
          <a:p>
            <a:pPr marL="514350" indent="-514350" algn="just">
              <a:buAutoNum type="arabicPeriod"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Проведение процедуры методического аудита условий реализации основных образовательных программ среднего профессионального образования в Самарской области в 2022 г.</a:t>
            </a:r>
          </a:p>
          <a:p>
            <a:pPr marL="514350" indent="-514350" algn="just">
              <a:buAutoNum type="arabicPeriod"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Подготовка к проведению в ПОО Самарской области тематического аудита «Оценка соответствия содержания ООП требованиям ФГОС СПО, ПС, запросам предприятий</a:t>
            </a:r>
            <a:r>
              <a:rPr lang="en-US" sz="2400" dirty="0" smtClean="0">
                <a:solidFill>
                  <a:schemeClr val="bg1"/>
                </a:solidFill>
              </a:rPr>
              <a:t>/</a:t>
            </a:r>
            <a:r>
              <a:rPr lang="ru-RU" sz="2400" dirty="0" smtClean="0">
                <a:solidFill>
                  <a:schemeClr val="bg1"/>
                </a:solidFill>
              </a:rPr>
              <a:t> организаций, ДЭ, </a:t>
            </a:r>
            <a:r>
              <a:rPr lang="en-US" sz="2400" dirty="0" smtClean="0">
                <a:solidFill>
                  <a:schemeClr val="bg1"/>
                </a:solidFill>
              </a:rPr>
              <a:t>WSR</a:t>
            </a:r>
            <a:r>
              <a:rPr lang="ru-RU" sz="2400" dirty="0" smtClean="0">
                <a:solidFill>
                  <a:schemeClr val="bg1"/>
                </a:solidFill>
              </a:rPr>
              <a:t>»</a:t>
            </a:r>
          </a:p>
          <a:p>
            <a:pPr marL="514350" indent="-514350" algn="just">
              <a:buAutoNum type="arabicPeriod"/>
            </a:pPr>
            <a:endParaRPr lang="ru-RU" sz="1100" dirty="0">
              <a:solidFill>
                <a:schemeClr val="bg1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4732867" y="903284"/>
            <a:ext cx="2939081" cy="646549"/>
            <a:chOff x="5335327" y="403181"/>
            <a:chExt cx="3448909" cy="680766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6640643" y="50966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5987985" y="44970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335327" y="403181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Прямоугольник 1"/>
          <p:cNvSpPr/>
          <p:nvPr/>
        </p:nvSpPr>
        <p:spPr>
          <a:xfrm>
            <a:off x="390973" y="212705"/>
            <a:ext cx="86837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Совещание с управленческими командами профессиональных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образовательных организаций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3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8041" y="159792"/>
            <a:ext cx="118072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2. Участие </a:t>
            </a:r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ПОО </a:t>
            </a:r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</a:t>
            </a:r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форуме АСИ </a:t>
            </a:r>
            <a:endParaRPr lang="ru-RU" sz="28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</a:t>
            </a:r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Россия: сильные идеи для </a:t>
            </a:r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нового времени»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96032" y="3393329"/>
            <a:ext cx="30861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необходимые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ДЕЙСТВИЯ</a:t>
            </a:r>
            <a:endParaRPr lang="ru-RU" sz="3600" dirty="0"/>
          </a:p>
        </p:txBody>
      </p:sp>
      <p:grpSp>
        <p:nvGrpSpPr>
          <p:cNvPr id="16" name="Google Shape;4394;p129"/>
          <p:cNvGrpSpPr/>
          <p:nvPr/>
        </p:nvGrpSpPr>
        <p:grpSpPr>
          <a:xfrm>
            <a:off x="774280" y="1543304"/>
            <a:ext cx="1966804" cy="1822532"/>
            <a:chOff x="2805832" y="1733550"/>
            <a:chExt cx="1512742" cy="1490258"/>
          </a:xfrm>
        </p:grpSpPr>
        <p:sp>
          <p:nvSpPr>
            <p:cNvPr id="17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4" name="Google Shape;4418;p129"/>
          <p:cNvGrpSpPr/>
          <p:nvPr/>
        </p:nvGrpSpPr>
        <p:grpSpPr>
          <a:xfrm>
            <a:off x="1394464" y="2175891"/>
            <a:ext cx="868836" cy="651116"/>
            <a:chOff x="3127784" y="2153121"/>
            <a:chExt cx="868836" cy="651116"/>
          </a:xfrm>
        </p:grpSpPr>
        <p:sp>
          <p:nvSpPr>
            <p:cNvPr id="25" name="Google Shape;4419;p129"/>
            <p:cNvSpPr/>
            <p:nvPr/>
          </p:nvSpPr>
          <p:spPr>
            <a:xfrm>
              <a:off x="3127784" y="2153121"/>
              <a:ext cx="712303" cy="651116"/>
            </a:xfrm>
            <a:custGeom>
              <a:avLst/>
              <a:gdLst/>
              <a:ahLst/>
              <a:cxnLst/>
              <a:rect l="l" t="t" r="r" b="b"/>
              <a:pathLst>
                <a:path w="2793" h="2555" extrusionOk="0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4420;p129"/>
            <p:cNvSpPr/>
            <p:nvPr/>
          </p:nvSpPr>
          <p:spPr>
            <a:xfrm>
              <a:off x="3868130" y="2403982"/>
              <a:ext cx="128490" cy="43850"/>
            </a:xfrm>
            <a:custGeom>
              <a:avLst/>
              <a:gdLst/>
              <a:ahLst/>
              <a:cxnLst/>
              <a:rect l="l" t="t" r="r" b="b"/>
              <a:pathLst>
                <a:path w="505" h="172" extrusionOk="0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421;p129"/>
            <p:cNvSpPr/>
            <p:nvPr/>
          </p:nvSpPr>
          <p:spPr>
            <a:xfrm>
              <a:off x="3858442" y="2296397"/>
              <a:ext cx="125431" cy="75972"/>
            </a:xfrm>
            <a:custGeom>
              <a:avLst/>
              <a:gdLst/>
              <a:ahLst/>
              <a:cxnLst/>
              <a:rect l="l" t="t" r="r" b="b"/>
              <a:pathLst>
                <a:path w="492" h="296" extrusionOk="0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4422;p129"/>
            <p:cNvSpPr/>
            <p:nvPr/>
          </p:nvSpPr>
          <p:spPr>
            <a:xfrm>
              <a:off x="3858442" y="2478934"/>
              <a:ext cx="125431" cy="75462"/>
            </a:xfrm>
            <a:custGeom>
              <a:avLst/>
              <a:gdLst/>
              <a:ahLst/>
              <a:cxnLst/>
              <a:rect l="l" t="t" r="r" b="b"/>
              <a:pathLst>
                <a:path w="493" h="297" extrusionOk="0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296993" y="1587720"/>
            <a:ext cx="8528174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Подготовить идею от ПОО (проект, находящийся в процессе реализации и имеющий значимость для региона и страны в целом)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296993" y="2470602"/>
            <a:ext cx="8528174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Предоставить информацию о готовности к участию в форуме АСИ «Россия: сильные идеи для третьего десятилетия» в ЦПО Самарской области 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срок до 9 марта 2022 г. до 14.00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эл.почту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sayamova@cposo.ru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телефон: 8(846)334 04 71</a:t>
            </a:r>
            <a:endParaRPr lang="ru-RU" sz="2000" dirty="0" smtClean="0">
              <a:solidFill>
                <a:srgbClr val="FF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96993" y="5476569"/>
            <a:ext cx="8528174" cy="98488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</a:rPr>
              <a:t>Разместить идею</a:t>
            </a:r>
            <a:r>
              <a:rPr lang="en-US" sz="2000" dirty="0" smtClean="0">
                <a:solidFill>
                  <a:schemeClr val="bg1"/>
                </a:solidFill>
              </a:rPr>
              <a:t>/</a:t>
            </a:r>
            <a:r>
              <a:rPr lang="ru-RU" sz="2000" dirty="0" smtClean="0">
                <a:solidFill>
                  <a:schemeClr val="bg1"/>
                </a:solidFill>
              </a:rPr>
              <a:t>проект на платформе АСИ после ее согласования с ЦПО Самарской области в срок </a:t>
            </a: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до 31 марта 2022 г.,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эл.почту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sayamova@cposo.ru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прислать подтверждение о размещении</a:t>
            </a:r>
            <a:endParaRPr lang="ru-RU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6993" y="4281362"/>
            <a:ext cx="8528174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в форуме АСИ </a:t>
            </a: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обязательно для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ПОО – РИП, ФИП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победителей федеральных, региональных конкурсов/проектов, действующих и завершивших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работу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45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48515" y="3044340"/>
            <a:ext cx="928890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/>
            <a:r>
              <a:rPr lang="ru-RU" sz="2400" dirty="0" smtClean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это организация-соискатель, участвующая в инновационном проекте (программе), направленном на обеспечение модернизации и развития системы образования с учетом основных перспективных направлений социально-экономического развития Самарской области на долгосрочный период, реализацию приоритетных направлений государственной политики Российской Федерации в сфере образования на территории региона, эффективное удовлетворение образовательных потребностей </a:t>
            </a:r>
            <a:r>
              <a:rPr lang="ru-RU" sz="2400" dirty="0" smtClean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граждан*</a:t>
            </a:r>
            <a:endParaRPr lang="ru-RU" sz="2400" dirty="0">
              <a:solidFill>
                <a:prstClr val="white"/>
              </a:solidFill>
              <a:latin typeface="Trebuchet MS" panose="020B0603020202020204"/>
            </a:endParaRPr>
          </a:p>
        </p:txBody>
      </p:sp>
      <p:pic>
        <p:nvPicPr>
          <p:cNvPr id="14" name="Picture 2" descr="http://qrcoder.ru/code/?https%3A%2F%2Fdo.asurso.ru%2Fcourse%2Fview.php%3Fid%3D40%23section-1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0" y="2429997"/>
            <a:ext cx="2075080" cy="2075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88041" y="6244006"/>
            <a:ext cx="11989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457200"/>
            <a:r>
              <a:rPr lang="ru-RU" sz="800" dirty="0" smtClean="0">
                <a:solidFill>
                  <a:schemeClr val="bg1"/>
                </a:solidFill>
                <a:latin typeface="Trebuchet MS" panose="020B0603020202020204"/>
              </a:rPr>
              <a:t>* В </a:t>
            </a:r>
            <a:r>
              <a:rPr lang="ru-RU" sz="800" dirty="0">
                <a:solidFill>
                  <a:schemeClr val="bg1"/>
                </a:solidFill>
                <a:latin typeface="Trebuchet MS" panose="020B0603020202020204"/>
              </a:rPr>
              <a:t>соответствии с Приказом министерства образования и науки Самарской области</a:t>
            </a:r>
          </a:p>
          <a:p>
            <a:pPr lvl="0" algn="just" defTabSz="457200"/>
            <a:r>
              <a:rPr lang="ru-RU" sz="800" dirty="0">
                <a:solidFill>
                  <a:schemeClr val="bg1"/>
                </a:solidFill>
                <a:latin typeface="Trebuchet MS" panose="020B0603020202020204"/>
              </a:rPr>
              <a:t>от 1 октября 2015 г. N 383-од «Об утверждении порядка признания организаций, осуществляющих образовательную деятельность, и иных действующих в сфере образования организаций, а также их объединений, расположенных на территории Самарской области, региональными инновационными </a:t>
            </a:r>
            <a:r>
              <a:rPr lang="ru-RU" sz="800" dirty="0" smtClean="0">
                <a:solidFill>
                  <a:schemeClr val="bg1"/>
                </a:solidFill>
                <a:latin typeface="Trebuchet MS" panose="020B0603020202020204"/>
              </a:rPr>
              <a:t>площадками в сфере образования</a:t>
            </a:r>
            <a:endParaRPr lang="ru-RU" sz="800" dirty="0">
              <a:solidFill>
                <a:schemeClr val="bg1"/>
              </a:solidFill>
              <a:latin typeface="Trebuchet MS" panose="020B060302020202020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3107" y="172104"/>
            <a:ext cx="1180721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3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3. Участие </a:t>
            </a:r>
            <a:r>
              <a:rPr lang="ru-RU" sz="2300" dirty="0">
                <a:solidFill>
                  <a:schemeClr val="bg1"/>
                </a:solidFill>
                <a:latin typeface="Arial Black" panose="020B0A04020102020204" pitchFamily="34" charset="0"/>
              </a:rPr>
              <a:t>ПОО </a:t>
            </a:r>
            <a:r>
              <a:rPr lang="ru-RU" sz="23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2022 году в конкурсе </a:t>
            </a:r>
          </a:p>
          <a:p>
            <a:pPr algn="r"/>
            <a:r>
              <a:rPr lang="ru-RU" sz="23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 присвоение статуса </a:t>
            </a:r>
          </a:p>
          <a:p>
            <a:pPr algn="r"/>
            <a:r>
              <a:rPr lang="ru-RU" sz="23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«региональная инновационная площадка в сфере образования» </a:t>
            </a:r>
          </a:p>
          <a:p>
            <a:pPr algn="r"/>
            <a:r>
              <a:rPr lang="ru-RU" sz="23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соответствии с Приказом министерства образования и науки Самарской области №383-од от 1 октября 2015 г.</a:t>
            </a:r>
            <a:endParaRPr lang="ru-RU" sz="23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44519" y="2429997"/>
            <a:ext cx="9096895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Региональная инновационная площадка (РИП</a:t>
            </a: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)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0651" y="185614"/>
            <a:ext cx="9135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ТЕМАТИЧЕСКИЕ ВЕКТОРЫ </a:t>
            </a:r>
          </a:p>
          <a:p>
            <a:pPr algn="r"/>
            <a:r>
              <a:rPr lang="ru-RU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ИННОВАЦИОННОЙ ДЕЯТЕЛЬНОСТИ </a:t>
            </a:r>
          </a:p>
          <a:p>
            <a:pPr algn="r"/>
            <a:r>
              <a:rPr lang="ru-RU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В СИСТЕМЕ ОБРАЗОВАНИЯ РЕГИОНА</a:t>
            </a:r>
            <a:endParaRPr lang="ru-RU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9127031" y="2883611"/>
            <a:ext cx="293836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     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Воспитание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студентов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системе СПО: </a:t>
            </a:r>
          </a:p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инновационный ракурс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67088" y="816105"/>
            <a:ext cx="11520034" cy="5547953"/>
            <a:chOff x="267088" y="816105"/>
            <a:chExt cx="11520034" cy="5547953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4202238" y="1532905"/>
              <a:ext cx="331386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Ресурсы СПО </a:t>
              </a:r>
            </a:p>
            <a:p>
              <a:pPr algn="r"/>
              <a:r>
                <a:rPr lang="ru-RU" sz="16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и инновационные подходы </a:t>
              </a:r>
            </a:p>
            <a:p>
              <a:pPr algn="ctr"/>
              <a:r>
                <a:rPr lang="ru-RU" sz="16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к их использованию</a:t>
              </a:r>
              <a:endParaRPr lang="ru-RU" sz="1600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33130" y="3485977"/>
              <a:ext cx="388298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  </a:t>
              </a:r>
              <a:r>
                <a:rPr lang="ru-RU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Цифровизация</a:t>
              </a:r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  <a:r>
                <a:rPr lang="ru-RU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в </a:t>
              </a:r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СПО: </a:t>
              </a:r>
            </a:p>
            <a:p>
              <a:pPr algn="r"/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инновационные </a:t>
              </a:r>
              <a:r>
                <a:rPr lang="ru-RU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модели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07958" y="1799613"/>
              <a:ext cx="2604214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 smtClean="0">
                  <a:solidFill>
                    <a:schemeClr val="bg1"/>
                  </a:solidFill>
                </a:rPr>
                <a:t>      </a:t>
              </a:r>
              <a:r>
                <a:rPr lang="ru-RU" sz="16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Профориентация </a:t>
              </a:r>
            </a:p>
            <a:p>
              <a:r>
                <a:rPr lang="ru-RU" sz="16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и </a:t>
              </a:r>
              <a:r>
                <a:rPr lang="ru-RU" sz="1600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профнавигация</a:t>
              </a:r>
              <a:r>
                <a:rPr lang="ru-RU" sz="16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</a:t>
              </a:r>
            </a:p>
            <a:p>
              <a:r>
                <a:rPr lang="ru-RU" sz="16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взрослых и детей: </a:t>
              </a:r>
            </a:p>
            <a:p>
              <a:r>
                <a:rPr lang="ru-RU" sz="1600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инновационные </a:t>
              </a:r>
              <a:r>
                <a:rPr lang="ru-RU" sz="1600" dirty="0">
                  <a:solidFill>
                    <a:schemeClr val="bg1"/>
                  </a:solidFill>
                  <a:latin typeface="Arial Black" panose="020B0A04020102020204" pitchFamily="34" charset="0"/>
                </a:rPr>
                <a:t>пути и модели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8040284" y="1641506"/>
              <a:ext cx="3746838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 smtClean="0">
                  <a:solidFill>
                    <a:schemeClr val="bg1"/>
                  </a:solidFill>
                </a:rPr>
                <a:t>      </a:t>
              </a:r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Инновационный спектр развития дополнительного образования</a:t>
              </a:r>
              <a:endParaRPr lang="ru-RU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345766" y="5163729"/>
              <a:ext cx="3875873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      </a:t>
              </a:r>
              <a:r>
                <a:rPr lang="ru-RU" dirty="0" err="1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Клиентоориентированность</a:t>
              </a:r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 (работа с ОВЗ, ИУП, инновационные решения</a:t>
              </a:r>
              <a:endParaRPr lang="ru-RU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267088" y="4656297"/>
              <a:ext cx="3746838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000" dirty="0" smtClean="0">
                  <a:solidFill>
                    <a:schemeClr val="bg1"/>
                  </a:solidFill>
                </a:rPr>
                <a:t>      </a:t>
              </a:r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Работа с одаренными  – инновационные решения</a:t>
              </a:r>
              <a:endParaRPr lang="ru-RU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7993462" y="5398504"/>
              <a:ext cx="258296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Техническое творчество</a:t>
              </a:r>
              <a:endParaRPr lang="ru-RU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7641879" y="4370675"/>
              <a:ext cx="37468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Рационализаторство и предпринимательство</a:t>
              </a:r>
              <a:endParaRPr lang="ru-RU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cxnSp>
          <p:nvCxnSpPr>
            <p:cNvPr id="3" name="Прямая со стрелкой 2"/>
            <p:cNvCxnSpPr/>
            <p:nvPr/>
          </p:nvCxnSpPr>
          <p:spPr>
            <a:xfrm>
              <a:off x="3267083" y="3432733"/>
              <a:ext cx="5855797" cy="0"/>
            </a:xfrm>
            <a:prstGeom prst="straightConnector1">
              <a:avLst/>
            </a:prstGeom>
            <a:ln w="3175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>
              <a:endCxn id="26" idx="1"/>
            </p:cNvCxnSpPr>
            <p:nvPr/>
          </p:nvCxnSpPr>
          <p:spPr>
            <a:xfrm>
              <a:off x="3326345" y="1618378"/>
              <a:ext cx="4667117" cy="4103292"/>
            </a:xfrm>
            <a:prstGeom prst="straightConnector1">
              <a:avLst/>
            </a:prstGeom>
            <a:ln w="3175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 flipH="1">
              <a:off x="2706499" y="2178542"/>
              <a:ext cx="5318045" cy="2615389"/>
            </a:xfrm>
            <a:prstGeom prst="straightConnector1">
              <a:avLst/>
            </a:prstGeom>
            <a:ln w="3175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 flipH="1">
              <a:off x="3940366" y="2638667"/>
              <a:ext cx="2076999" cy="2885074"/>
            </a:xfrm>
            <a:prstGeom prst="straightConnector1">
              <a:avLst/>
            </a:prstGeom>
            <a:ln w="3175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658531" y="2664023"/>
              <a:ext cx="5200615" cy="1458991"/>
            </a:xfrm>
            <a:prstGeom prst="straightConnector1">
              <a:avLst/>
            </a:prstGeom>
            <a:ln w="3175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 стрелкой 20"/>
            <p:cNvCxnSpPr/>
            <p:nvPr/>
          </p:nvCxnSpPr>
          <p:spPr>
            <a:xfrm>
              <a:off x="5086058" y="2540995"/>
              <a:ext cx="822602" cy="2232375"/>
            </a:xfrm>
            <a:prstGeom prst="straightConnector1">
              <a:avLst/>
            </a:prstGeom>
            <a:ln w="254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Google Shape;3600;p107"/>
            <p:cNvSpPr/>
            <p:nvPr/>
          </p:nvSpPr>
          <p:spPr>
            <a:xfrm>
              <a:off x="303562" y="4722154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3600;p107"/>
            <p:cNvSpPr/>
            <p:nvPr/>
          </p:nvSpPr>
          <p:spPr>
            <a:xfrm>
              <a:off x="7619156" y="4428488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" name="Google Shape;3600;p107"/>
            <p:cNvSpPr/>
            <p:nvPr/>
          </p:nvSpPr>
          <p:spPr>
            <a:xfrm>
              <a:off x="7742452" y="5223636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3600;p107"/>
            <p:cNvSpPr/>
            <p:nvPr/>
          </p:nvSpPr>
          <p:spPr>
            <a:xfrm>
              <a:off x="4627947" y="4581707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" name="Google Shape;3600;p107"/>
            <p:cNvSpPr/>
            <p:nvPr/>
          </p:nvSpPr>
          <p:spPr>
            <a:xfrm>
              <a:off x="913182" y="3510012"/>
              <a:ext cx="360421" cy="272610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" name="Google Shape;3600;p107"/>
            <p:cNvSpPr/>
            <p:nvPr/>
          </p:nvSpPr>
          <p:spPr>
            <a:xfrm>
              <a:off x="4666491" y="1544290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" name="Google Shape;3600;p107"/>
            <p:cNvSpPr/>
            <p:nvPr/>
          </p:nvSpPr>
          <p:spPr>
            <a:xfrm>
              <a:off x="8001078" y="1682372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3" name="Google Shape;3600;p107"/>
            <p:cNvSpPr/>
            <p:nvPr/>
          </p:nvSpPr>
          <p:spPr>
            <a:xfrm>
              <a:off x="9122698" y="2902489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" name="Google Shape;3600;p107"/>
            <p:cNvSpPr/>
            <p:nvPr/>
          </p:nvSpPr>
          <p:spPr>
            <a:xfrm>
              <a:off x="658265" y="1863837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346915" y="4778872"/>
              <a:ext cx="245903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Управленческие </a:t>
              </a:r>
            </a:p>
            <a:p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практики</a:t>
              </a:r>
              <a:endParaRPr lang="ru-RU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6" name="Google Shape;3600;p107"/>
            <p:cNvSpPr/>
            <p:nvPr/>
          </p:nvSpPr>
          <p:spPr>
            <a:xfrm>
              <a:off x="1018686" y="5497221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1198896" y="816105"/>
              <a:ext cx="331386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Сетевое кластерное</a:t>
              </a:r>
            </a:p>
            <a:p>
              <a:pPr algn="r"/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взаимодействие</a:t>
              </a:r>
              <a:endParaRPr lang="ru-RU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8" name="Google Shape;3600;p107"/>
            <p:cNvSpPr/>
            <p:nvPr/>
          </p:nvSpPr>
          <p:spPr>
            <a:xfrm>
              <a:off x="1414142" y="900437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5844191" y="5562773"/>
              <a:ext cx="210692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ru-RU" dirty="0" smtClean="0">
                  <a:solidFill>
                    <a:schemeClr val="bg1"/>
                  </a:solidFill>
                  <a:latin typeface="Arial Black" panose="020B0A04020102020204" pitchFamily="34" charset="0"/>
                </a:rPr>
                <a:t>Креативные индустрии</a:t>
              </a:r>
              <a:endParaRPr lang="ru-RU" dirty="0">
                <a:solidFill>
                  <a:schemeClr val="bg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0" name="Google Shape;3600;p107"/>
            <p:cNvSpPr/>
            <p:nvPr/>
          </p:nvSpPr>
          <p:spPr>
            <a:xfrm>
              <a:off x="5894595" y="5615484"/>
              <a:ext cx="360421" cy="238833"/>
            </a:xfrm>
            <a:custGeom>
              <a:avLst/>
              <a:gdLst/>
              <a:ahLst/>
              <a:cxnLst/>
              <a:rect l="l" t="t" r="r" b="b"/>
              <a:pathLst>
                <a:path w="77" h="51" extrusionOk="0">
                  <a:moveTo>
                    <a:pt x="77" y="43"/>
                  </a:moveTo>
                  <a:cubicBezTo>
                    <a:pt x="77" y="47"/>
                    <a:pt x="77" y="47"/>
                    <a:pt x="77" y="47"/>
                  </a:cubicBezTo>
                  <a:cubicBezTo>
                    <a:pt x="77" y="49"/>
                    <a:pt x="74" y="51"/>
                    <a:pt x="70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3" y="51"/>
                    <a:pt x="0" y="49"/>
                    <a:pt x="0" y="47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6" y="43"/>
                    <a:pt x="6" y="43"/>
                    <a:pt x="6" y="43"/>
                  </a:cubicBezTo>
                  <a:cubicBezTo>
                    <a:pt x="70" y="43"/>
                    <a:pt x="70" y="43"/>
                    <a:pt x="70" y="43"/>
                  </a:cubicBezTo>
                  <a:lnTo>
                    <a:pt x="77" y="43"/>
                  </a:lnTo>
                  <a:close/>
                  <a:moveTo>
                    <a:pt x="10" y="34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2"/>
                    <a:pt x="13" y="0"/>
                    <a:pt x="16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4" y="0"/>
                    <a:pt x="67" y="2"/>
                    <a:pt x="67" y="6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67" y="38"/>
                    <a:pt x="64" y="41"/>
                    <a:pt x="60" y="41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3" y="41"/>
                    <a:pt x="10" y="38"/>
                    <a:pt x="10" y="34"/>
                  </a:cubicBezTo>
                  <a:close/>
                  <a:moveTo>
                    <a:pt x="15" y="34"/>
                  </a:moveTo>
                  <a:cubicBezTo>
                    <a:pt x="15" y="35"/>
                    <a:pt x="16" y="36"/>
                    <a:pt x="16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1" y="36"/>
                    <a:pt x="61" y="35"/>
                    <a:pt x="61" y="34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61" y="5"/>
                    <a:pt x="61" y="5"/>
                    <a:pt x="60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5" y="5"/>
                    <a:pt x="15" y="6"/>
                  </a:cubicBezTo>
                  <a:lnTo>
                    <a:pt x="15" y="34"/>
                  </a:lnTo>
                  <a:close/>
                  <a:moveTo>
                    <a:pt x="42" y="47"/>
                  </a:moveTo>
                  <a:cubicBezTo>
                    <a:pt x="42" y="46"/>
                    <a:pt x="42" y="46"/>
                    <a:pt x="42" y="4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5" y="46"/>
                    <a:pt x="34" y="46"/>
                    <a:pt x="34" y="47"/>
                  </a:cubicBezTo>
                  <a:cubicBezTo>
                    <a:pt x="34" y="47"/>
                    <a:pt x="35" y="47"/>
                    <a:pt x="35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42" y="47"/>
                    <a:pt x="42" y="47"/>
                    <a:pt x="42" y="47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cxnSp>
          <p:nvCxnSpPr>
            <p:cNvPr id="41" name="Прямая со стрелкой 40"/>
            <p:cNvCxnSpPr/>
            <p:nvPr/>
          </p:nvCxnSpPr>
          <p:spPr>
            <a:xfrm>
              <a:off x="4589178" y="2364523"/>
              <a:ext cx="2347685" cy="3007461"/>
            </a:xfrm>
            <a:prstGeom prst="straightConnector1">
              <a:avLst/>
            </a:prstGeom>
            <a:ln w="25400">
              <a:solidFill>
                <a:srgbClr val="FFFF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2618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14618" y="158409"/>
            <a:ext cx="98507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КОНКУРС НА СТАТУС</a:t>
            </a:r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РЕГИОНАЛЬНАЯ ИННОВАЦИОННАЯ ПЛОЩАДКА </a:t>
            </a:r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(РИП</a:t>
            </a: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)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СФЕРЕ ОБРАЗОВАНИЯ В САМАРСКОЙ ОБЛАСТИ 2022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 rot="877978">
            <a:off x="30054" y="5524887"/>
            <a:ext cx="3448909" cy="680766"/>
            <a:chOff x="5335327" y="403181"/>
            <a:chExt cx="3448909" cy="680766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6640643" y="50966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987985" y="44970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5335327" y="403181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690605" y="3583512"/>
            <a:ext cx="21852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СРОКИ</a:t>
            </a:r>
            <a:endParaRPr lang="ru-RU" sz="4000" dirty="0"/>
          </a:p>
        </p:txBody>
      </p:sp>
      <p:sp>
        <p:nvSpPr>
          <p:cNvPr id="25" name="Google Shape;4411;p129"/>
          <p:cNvSpPr/>
          <p:nvPr/>
        </p:nvSpPr>
        <p:spPr>
          <a:xfrm>
            <a:off x="941853" y="1864052"/>
            <a:ext cx="1658098" cy="1602917"/>
          </a:xfrm>
          <a:prstGeom prst="ellipse">
            <a:avLst/>
          </a:pr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6" name="Google Shape;4412;p129"/>
          <p:cNvSpPr/>
          <p:nvPr/>
        </p:nvSpPr>
        <p:spPr>
          <a:xfrm>
            <a:off x="882183" y="1823061"/>
            <a:ext cx="1885324" cy="1721921"/>
          </a:xfrm>
          <a:custGeom>
            <a:avLst/>
            <a:gdLst/>
            <a:ahLst/>
            <a:cxnLst/>
            <a:rect l="l" t="t" r="r" b="b"/>
            <a:pathLst>
              <a:path w="798" h="751" extrusionOk="0">
                <a:moveTo>
                  <a:pt x="388" y="735"/>
                </a:moveTo>
                <a:cubicBezTo>
                  <a:pt x="363" y="735"/>
                  <a:pt x="338" y="732"/>
                  <a:pt x="313" y="727"/>
                </a:cubicBezTo>
                <a:cubicBezTo>
                  <a:pt x="265" y="717"/>
                  <a:pt x="218" y="697"/>
                  <a:pt x="177" y="668"/>
                </a:cubicBezTo>
                <a:cubicBezTo>
                  <a:pt x="199" y="682"/>
                  <a:pt x="221" y="694"/>
                  <a:pt x="245" y="702"/>
                </a:cubicBezTo>
                <a:cubicBezTo>
                  <a:pt x="279" y="716"/>
                  <a:pt x="315" y="726"/>
                  <a:pt x="352" y="730"/>
                </a:cubicBezTo>
                <a:cubicBezTo>
                  <a:pt x="367" y="731"/>
                  <a:pt x="382" y="732"/>
                  <a:pt x="398" y="732"/>
                </a:cubicBezTo>
                <a:cubicBezTo>
                  <a:pt x="419" y="732"/>
                  <a:pt x="441" y="731"/>
                  <a:pt x="462" y="727"/>
                </a:cubicBezTo>
                <a:cubicBezTo>
                  <a:pt x="438" y="732"/>
                  <a:pt x="413" y="735"/>
                  <a:pt x="388" y="735"/>
                </a:cubicBezTo>
                <a:moveTo>
                  <a:pt x="264" y="0"/>
                </a:moveTo>
                <a:cubicBezTo>
                  <a:pt x="257" y="0"/>
                  <a:pt x="245" y="3"/>
                  <a:pt x="231" y="9"/>
                </a:cubicBezTo>
                <a:cubicBezTo>
                  <a:pt x="166" y="38"/>
                  <a:pt x="109" y="85"/>
                  <a:pt x="69" y="143"/>
                </a:cubicBezTo>
                <a:cubicBezTo>
                  <a:pt x="29" y="202"/>
                  <a:pt x="5" y="272"/>
                  <a:pt x="2" y="344"/>
                </a:cubicBezTo>
                <a:cubicBezTo>
                  <a:pt x="0" y="388"/>
                  <a:pt x="6" y="434"/>
                  <a:pt x="19" y="476"/>
                </a:cubicBezTo>
                <a:cubicBezTo>
                  <a:pt x="32" y="519"/>
                  <a:pt x="52" y="560"/>
                  <a:pt x="79" y="595"/>
                </a:cubicBezTo>
                <a:cubicBezTo>
                  <a:pt x="106" y="631"/>
                  <a:pt x="138" y="662"/>
                  <a:pt x="175" y="687"/>
                </a:cubicBezTo>
                <a:cubicBezTo>
                  <a:pt x="212" y="711"/>
                  <a:pt x="253" y="729"/>
                  <a:pt x="295" y="740"/>
                </a:cubicBezTo>
                <a:cubicBezTo>
                  <a:pt x="325" y="747"/>
                  <a:pt x="356" y="751"/>
                  <a:pt x="386" y="751"/>
                </a:cubicBezTo>
                <a:cubicBezTo>
                  <a:pt x="443" y="751"/>
                  <a:pt x="499" y="738"/>
                  <a:pt x="549" y="713"/>
                </a:cubicBezTo>
                <a:cubicBezTo>
                  <a:pt x="588" y="695"/>
                  <a:pt x="623" y="669"/>
                  <a:pt x="652" y="639"/>
                </a:cubicBezTo>
                <a:cubicBezTo>
                  <a:pt x="682" y="609"/>
                  <a:pt x="705" y="574"/>
                  <a:pt x="722" y="536"/>
                </a:cubicBezTo>
                <a:cubicBezTo>
                  <a:pt x="726" y="529"/>
                  <a:pt x="727" y="523"/>
                  <a:pt x="726" y="523"/>
                </a:cubicBezTo>
                <a:cubicBezTo>
                  <a:pt x="726" y="523"/>
                  <a:pt x="726" y="523"/>
                  <a:pt x="726" y="523"/>
                </a:cubicBezTo>
                <a:cubicBezTo>
                  <a:pt x="726" y="523"/>
                  <a:pt x="726" y="523"/>
                  <a:pt x="726" y="523"/>
                </a:cubicBezTo>
                <a:cubicBezTo>
                  <a:pt x="724" y="523"/>
                  <a:pt x="720" y="529"/>
                  <a:pt x="717" y="536"/>
                </a:cubicBezTo>
                <a:cubicBezTo>
                  <a:pt x="719" y="533"/>
                  <a:pt x="719" y="533"/>
                  <a:pt x="719" y="533"/>
                </a:cubicBezTo>
                <a:cubicBezTo>
                  <a:pt x="698" y="571"/>
                  <a:pt x="671" y="606"/>
                  <a:pt x="638" y="636"/>
                </a:cubicBezTo>
                <a:cubicBezTo>
                  <a:pt x="605" y="666"/>
                  <a:pt x="567" y="692"/>
                  <a:pt x="525" y="708"/>
                </a:cubicBezTo>
                <a:cubicBezTo>
                  <a:pt x="495" y="716"/>
                  <a:pt x="462" y="722"/>
                  <a:pt x="427" y="724"/>
                </a:cubicBezTo>
                <a:cubicBezTo>
                  <a:pt x="461" y="720"/>
                  <a:pt x="494" y="711"/>
                  <a:pt x="525" y="698"/>
                </a:cubicBezTo>
                <a:cubicBezTo>
                  <a:pt x="570" y="679"/>
                  <a:pt x="607" y="650"/>
                  <a:pt x="637" y="617"/>
                </a:cubicBezTo>
                <a:cubicBezTo>
                  <a:pt x="667" y="584"/>
                  <a:pt x="689" y="546"/>
                  <a:pt x="703" y="505"/>
                </a:cubicBezTo>
                <a:cubicBezTo>
                  <a:pt x="703" y="504"/>
                  <a:pt x="703" y="504"/>
                  <a:pt x="702" y="504"/>
                </a:cubicBezTo>
                <a:cubicBezTo>
                  <a:pt x="702" y="504"/>
                  <a:pt x="701" y="504"/>
                  <a:pt x="701" y="504"/>
                </a:cubicBezTo>
                <a:cubicBezTo>
                  <a:pt x="702" y="502"/>
                  <a:pt x="702" y="501"/>
                  <a:pt x="701" y="501"/>
                </a:cubicBezTo>
                <a:cubicBezTo>
                  <a:pt x="701" y="501"/>
                  <a:pt x="700" y="501"/>
                  <a:pt x="700" y="502"/>
                </a:cubicBezTo>
                <a:cubicBezTo>
                  <a:pt x="698" y="504"/>
                  <a:pt x="696" y="509"/>
                  <a:pt x="695" y="512"/>
                </a:cubicBezTo>
                <a:cubicBezTo>
                  <a:pt x="671" y="564"/>
                  <a:pt x="633" y="610"/>
                  <a:pt x="585" y="644"/>
                </a:cubicBezTo>
                <a:cubicBezTo>
                  <a:pt x="538" y="679"/>
                  <a:pt x="482" y="700"/>
                  <a:pt x="424" y="707"/>
                </a:cubicBezTo>
                <a:cubicBezTo>
                  <a:pt x="411" y="708"/>
                  <a:pt x="398" y="709"/>
                  <a:pt x="385" y="709"/>
                </a:cubicBezTo>
                <a:cubicBezTo>
                  <a:pt x="339" y="709"/>
                  <a:pt x="293" y="700"/>
                  <a:pt x="251" y="682"/>
                </a:cubicBezTo>
                <a:cubicBezTo>
                  <a:pt x="196" y="659"/>
                  <a:pt x="147" y="622"/>
                  <a:pt x="110" y="574"/>
                </a:cubicBezTo>
                <a:cubicBezTo>
                  <a:pt x="110" y="573"/>
                  <a:pt x="109" y="573"/>
                  <a:pt x="108" y="572"/>
                </a:cubicBezTo>
                <a:cubicBezTo>
                  <a:pt x="80" y="532"/>
                  <a:pt x="59" y="487"/>
                  <a:pt x="49" y="440"/>
                </a:cubicBezTo>
                <a:cubicBezTo>
                  <a:pt x="47" y="432"/>
                  <a:pt x="45" y="425"/>
                  <a:pt x="43" y="425"/>
                </a:cubicBezTo>
                <a:cubicBezTo>
                  <a:pt x="43" y="425"/>
                  <a:pt x="43" y="425"/>
                  <a:pt x="43" y="425"/>
                </a:cubicBezTo>
                <a:cubicBezTo>
                  <a:pt x="43" y="425"/>
                  <a:pt x="42" y="426"/>
                  <a:pt x="42" y="427"/>
                </a:cubicBezTo>
                <a:cubicBezTo>
                  <a:pt x="38" y="408"/>
                  <a:pt x="36" y="388"/>
                  <a:pt x="35" y="369"/>
                </a:cubicBezTo>
                <a:cubicBezTo>
                  <a:pt x="35" y="360"/>
                  <a:pt x="35" y="353"/>
                  <a:pt x="34" y="349"/>
                </a:cubicBezTo>
                <a:cubicBezTo>
                  <a:pt x="37" y="307"/>
                  <a:pt x="49" y="268"/>
                  <a:pt x="66" y="233"/>
                </a:cubicBezTo>
                <a:cubicBezTo>
                  <a:pt x="61" y="245"/>
                  <a:pt x="56" y="258"/>
                  <a:pt x="53" y="272"/>
                </a:cubicBezTo>
                <a:cubicBezTo>
                  <a:pt x="38" y="326"/>
                  <a:pt x="38" y="383"/>
                  <a:pt x="50" y="435"/>
                </a:cubicBezTo>
                <a:cubicBezTo>
                  <a:pt x="63" y="488"/>
                  <a:pt x="88" y="536"/>
                  <a:pt x="122" y="575"/>
                </a:cubicBezTo>
                <a:cubicBezTo>
                  <a:pt x="156" y="613"/>
                  <a:pt x="198" y="642"/>
                  <a:pt x="242" y="660"/>
                </a:cubicBezTo>
                <a:cubicBezTo>
                  <a:pt x="279" y="675"/>
                  <a:pt x="317" y="682"/>
                  <a:pt x="354" y="682"/>
                </a:cubicBezTo>
                <a:cubicBezTo>
                  <a:pt x="361" y="682"/>
                  <a:pt x="368" y="682"/>
                  <a:pt x="374" y="681"/>
                </a:cubicBezTo>
                <a:cubicBezTo>
                  <a:pt x="377" y="681"/>
                  <a:pt x="378" y="680"/>
                  <a:pt x="376" y="679"/>
                </a:cubicBezTo>
                <a:cubicBezTo>
                  <a:pt x="374" y="679"/>
                  <a:pt x="372" y="678"/>
                  <a:pt x="369" y="678"/>
                </a:cubicBezTo>
                <a:cubicBezTo>
                  <a:pt x="368" y="678"/>
                  <a:pt x="368" y="678"/>
                  <a:pt x="367" y="678"/>
                </a:cubicBezTo>
                <a:cubicBezTo>
                  <a:pt x="366" y="678"/>
                  <a:pt x="364" y="678"/>
                  <a:pt x="362" y="678"/>
                </a:cubicBezTo>
                <a:cubicBezTo>
                  <a:pt x="323" y="678"/>
                  <a:pt x="283" y="670"/>
                  <a:pt x="245" y="654"/>
                </a:cubicBezTo>
                <a:cubicBezTo>
                  <a:pt x="205" y="637"/>
                  <a:pt x="168" y="611"/>
                  <a:pt x="137" y="578"/>
                </a:cubicBezTo>
                <a:cubicBezTo>
                  <a:pt x="107" y="545"/>
                  <a:pt x="83" y="504"/>
                  <a:pt x="68" y="460"/>
                </a:cubicBezTo>
                <a:cubicBezTo>
                  <a:pt x="54" y="416"/>
                  <a:pt x="49" y="367"/>
                  <a:pt x="55" y="319"/>
                </a:cubicBezTo>
                <a:cubicBezTo>
                  <a:pt x="65" y="283"/>
                  <a:pt x="79" y="243"/>
                  <a:pt x="100" y="206"/>
                </a:cubicBezTo>
                <a:cubicBezTo>
                  <a:pt x="122" y="169"/>
                  <a:pt x="151" y="136"/>
                  <a:pt x="183" y="110"/>
                </a:cubicBezTo>
                <a:cubicBezTo>
                  <a:pt x="190" y="104"/>
                  <a:pt x="196" y="98"/>
                  <a:pt x="196" y="96"/>
                </a:cubicBezTo>
                <a:cubicBezTo>
                  <a:pt x="196" y="96"/>
                  <a:pt x="195" y="95"/>
                  <a:pt x="195" y="95"/>
                </a:cubicBezTo>
                <a:cubicBezTo>
                  <a:pt x="192" y="95"/>
                  <a:pt x="187" y="98"/>
                  <a:pt x="181" y="103"/>
                </a:cubicBezTo>
                <a:cubicBezTo>
                  <a:pt x="156" y="121"/>
                  <a:pt x="134" y="143"/>
                  <a:pt x="115" y="169"/>
                </a:cubicBezTo>
                <a:cubicBezTo>
                  <a:pt x="138" y="137"/>
                  <a:pt x="167" y="109"/>
                  <a:pt x="201" y="88"/>
                </a:cubicBezTo>
                <a:cubicBezTo>
                  <a:pt x="219" y="77"/>
                  <a:pt x="238" y="68"/>
                  <a:pt x="258" y="61"/>
                </a:cubicBezTo>
                <a:cubicBezTo>
                  <a:pt x="265" y="59"/>
                  <a:pt x="273" y="55"/>
                  <a:pt x="276" y="52"/>
                </a:cubicBezTo>
                <a:cubicBezTo>
                  <a:pt x="276" y="51"/>
                  <a:pt x="277" y="51"/>
                  <a:pt x="276" y="51"/>
                </a:cubicBezTo>
                <a:cubicBezTo>
                  <a:pt x="312" y="38"/>
                  <a:pt x="350" y="32"/>
                  <a:pt x="388" y="32"/>
                </a:cubicBezTo>
                <a:cubicBezTo>
                  <a:pt x="397" y="32"/>
                  <a:pt x="407" y="33"/>
                  <a:pt x="416" y="33"/>
                </a:cubicBezTo>
                <a:cubicBezTo>
                  <a:pt x="462" y="37"/>
                  <a:pt x="508" y="50"/>
                  <a:pt x="549" y="71"/>
                </a:cubicBezTo>
                <a:cubicBezTo>
                  <a:pt x="589" y="93"/>
                  <a:pt x="626" y="122"/>
                  <a:pt x="656" y="156"/>
                </a:cubicBezTo>
                <a:cubicBezTo>
                  <a:pt x="686" y="191"/>
                  <a:pt x="709" y="232"/>
                  <a:pt x="724" y="275"/>
                </a:cubicBezTo>
                <a:cubicBezTo>
                  <a:pt x="727" y="286"/>
                  <a:pt x="731" y="294"/>
                  <a:pt x="733" y="294"/>
                </a:cubicBezTo>
                <a:cubicBezTo>
                  <a:pt x="734" y="294"/>
                  <a:pt x="734" y="294"/>
                  <a:pt x="734" y="293"/>
                </a:cubicBezTo>
                <a:cubicBezTo>
                  <a:pt x="736" y="290"/>
                  <a:pt x="735" y="277"/>
                  <a:pt x="731" y="264"/>
                </a:cubicBezTo>
                <a:cubicBezTo>
                  <a:pt x="715" y="212"/>
                  <a:pt x="685" y="165"/>
                  <a:pt x="648" y="127"/>
                </a:cubicBezTo>
                <a:cubicBezTo>
                  <a:pt x="610" y="90"/>
                  <a:pt x="564" y="61"/>
                  <a:pt x="514" y="42"/>
                </a:cubicBezTo>
                <a:cubicBezTo>
                  <a:pt x="473" y="27"/>
                  <a:pt x="430" y="20"/>
                  <a:pt x="388" y="20"/>
                </a:cubicBezTo>
                <a:cubicBezTo>
                  <a:pt x="362" y="20"/>
                  <a:pt x="336" y="22"/>
                  <a:pt x="311" y="28"/>
                </a:cubicBezTo>
                <a:cubicBezTo>
                  <a:pt x="244" y="43"/>
                  <a:pt x="181" y="77"/>
                  <a:pt x="133" y="128"/>
                </a:cubicBezTo>
                <a:cubicBezTo>
                  <a:pt x="107" y="153"/>
                  <a:pt x="84" y="182"/>
                  <a:pt x="66" y="215"/>
                </a:cubicBezTo>
                <a:cubicBezTo>
                  <a:pt x="71" y="204"/>
                  <a:pt x="76" y="194"/>
                  <a:pt x="82" y="185"/>
                </a:cubicBezTo>
                <a:cubicBezTo>
                  <a:pt x="127" y="112"/>
                  <a:pt x="195" y="59"/>
                  <a:pt x="272" y="32"/>
                </a:cubicBezTo>
                <a:cubicBezTo>
                  <a:pt x="310" y="18"/>
                  <a:pt x="350" y="11"/>
                  <a:pt x="391" y="10"/>
                </a:cubicBezTo>
                <a:cubicBezTo>
                  <a:pt x="395" y="10"/>
                  <a:pt x="398" y="10"/>
                  <a:pt x="402" y="10"/>
                </a:cubicBezTo>
                <a:cubicBezTo>
                  <a:pt x="440" y="10"/>
                  <a:pt x="477" y="15"/>
                  <a:pt x="514" y="26"/>
                </a:cubicBezTo>
                <a:cubicBezTo>
                  <a:pt x="591" y="48"/>
                  <a:pt x="656" y="92"/>
                  <a:pt x="704" y="149"/>
                </a:cubicBezTo>
                <a:cubicBezTo>
                  <a:pt x="752" y="206"/>
                  <a:pt x="785" y="279"/>
                  <a:pt x="793" y="359"/>
                </a:cubicBezTo>
                <a:cubicBezTo>
                  <a:pt x="793" y="363"/>
                  <a:pt x="793" y="366"/>
                  <a:pt x="794" y="367"/>
                </a:cubicBezTo>
                <a:cubicBezTo>
                  <a:pt x="794" y="367"/>
                  <a:pt x="795" y="368"/>
                  <a:pt x="795" y="368"/>
                </a:cubicBezTo>
                <a:cubicBezTo>
                  <a:pt x="795" y="368"/>
                  <a:pt x="796" y="367"/>
                  <a:pt x="796" y="367"/>
                </a:cubicBezTo>
                <a:cubicBezTo>
                  <a:pt x="797" y="364"/>
                  <a:pt x="798" y="356"/>
                  <a:pt x="797" y="348"/>
                </a:cubicBezTo>
                <a:cubicBezTo>
                  <a:pt x="792" y="306"/>
                  <a:pt x="781" y="267"/>
                  <a:pt x="765" y="232"/>
                </a:cubicBezTo>
                <a:cubicBezTo>
                  <a:pt x="749" y="197"/>
                  <a:pt x="728" y="166"/>
                  <a:pt x="703" y="138"/>
                </a:cubicBezTo>
                <a:cubicBezTo>
                  <a:pt x="678" y="111"/>
                  <a:pt x="650" y="86"/>
                  <a:pt x="618" y="66"/>
                </a:cubicBezTo>
                <a:cubicBezTo>
                  <a:pt x="585" y="45"/>
                  <a:pt x="549" y="28"/>
                  <a:pt x="509" y="17"/>
                </a:cubicBezTo>
                <a:cubicBezTo>
                  <a:pt x="472" y="6"/>
                  <a:pt x="434" y="1"/>
                  <a:pt x="397" y="1"/>
                </a:cubicBezTo>
                <a:cubicBezTo>
                  <a:pt x="393" y="1"/>
                  <a:pt x="388" y="1"/>
                  <a:pt x="384" y="1"/>
                </a:cubicBezTo>
                <a:cubicBezTo>
                  <a:pt x="343" y="2"/>
                  <a:pt x="302" y="10"/>
                  <a:pt x="264" y="24"/>
                </a:cubicBezTo>
                <a:cubicBezTo>
                  <a:pt x="187" y="52"/>
                  <a:pt x="119" y="105"/>
                  <a:pt x="74" y="177"/>
                </a:cubicBezTo>
                <a:cubicBezTo>
                  <a:pt x="56" y="208"/>
                  <a:pt x="42" y="241"/>
                  <a:pt x="34" y="275"/>
                </a:cubicBezTo>
                <a:cubicBezTo>
                  <a:pt x="25" y="309"/>
                  <a:pt x="22" y="343"/>
                  <a:pt x="23" y="378"/>
                </a:cubicBezTo>
                <a:cubicBezTo>
                  <a:pt x="23" y="423"/>
                  <a:pt x="31" y="468"/>
                  <a:pt x="48" y="511"/>
                </a:cubicBezTo>
                <a:cubicBezTo>
                  <a:pt x="25" y="457"/>
                  <a:pt x="15" y="398"/>
                  <a:pt x="18" y="339"/>
                </a:cubicBezTo>
                <a:cubicBezTo>
                  <a:pt x="22" y="271"/>
                  <a:pt x="45" y="206"/>
                  <a:pt x="83" y="150"/>
                </a:cubicBezTo>
                <a:cubicBezTo>
                  <a:pt x="121" y="95"/>
                  <a:pt x="174" y="50"/>
                  <a:pt x="236" y="22"/>
                </a:cubicBezTo>
                <a:cubicBezTo>
                  <a:pt x="254" y="13"/>
                  <a:pt x="269" y="5"/>
                  <a:pt x="269" y="2"/>
                </a:cubicBezTo>
                <a:cubicBezTo>
                  <a:pt x="268" y="0"/>
                  <a:pt x="267" y="0"/>
                  <a:pt x="264" y="0"/>
                </a:cubicBezTo>
              </a:path>
            </a:pathLst>
          </a:custGeom>
          <a:solidFill>
            <a:srgbClr val="717171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27" name="Google Shape;4427;p129"/>
          <p:cNvGrpSpPr/>
          <p:nvPr/>
        </p:nvGrpSpPr>
        <p:grpSpPr>
          <a:xfrm>
            <a:off x="1432502" y="2345123"/>
            <a:ext cx="684186" cy="684182"/>
            <a:chOff x="7256459" y="2136588"/>
            <a:chExt cx="684186" cy="684182"/>
          </a:xfrm>
        </p:grpSpPr>
        <p:sp>
          <p:nvSpPr>
            <p:cNvPr id="30" name="Google Shape;4428;p129"/>
            <p:cNvSpPr/>
            <p:nvPr/>
          </p:nvSpPr>
          <p:spPr>
            <a:xfrm>
              <a:off x="7256459" y="2630336"/>
              <a:ext cx="89616" cy="90478"/>
            </a:xfrm>
            <a:custGeom>
              <a:avLst/>
              <a:gdLst/>
              <a:ahLst/>
              <a:cxnLst/>
              <a:rect l="l" t="t" r="r" b="b"/>
              <a:pathLst>
                <a:path w="522" h="523" extrusionOk="0">
                  <a:moveTo>
                    <a:pt x="433" y="0"/>
                  </a:moveTo>
                  <a:lnTo>
                    <a:pt x="455" y="4"/>
                  </a:lnTo>
                  <a:lnTo>
                    <a:pt x="477" y="12"/>
                  </a:lnTo>
                  <a:lnTo>
                    <a:pt x="495" y="27"/>
                  </a:lnTo>
                  <a:lnTo>
                    <a:pt x="511" y="46"/>
                  </a:lnTo>
                  <a:lnTo>
                    <a:pt x="520" y="68"/>
                  </a:lnTo>
                  <a:lnTo>
                    <a:pt x="522" y="91"/>
                  </a:lnTo>
                  <a:lnTo>
                    <a:pt x="520" y="114"/>
                  </a:lnTo>
                  <a:lnTo>
                    <a:pt x="511" y="136"/>
                  </a:lnTo>
                  <a:lnTo>
                    <a:pt x="495" y="154"/>
                  </a:lnTo>
                  <a:lnTo>
                    <a:pt x="153" y="497"/>
                  </a:lnTo>
                  <a:lnTo>
                    <a:pt x="134" y="511"/>
                  </a:lnTo>
                  <a:lnTo>
                    <a:pt x="112" y="521"/>
                  </a:lnTo>
                  <a:lnTo>
                    <a:pt x="89" y="523"/>
                  </a:lnTo>
                  <a:lnTo>
                    <a:pt x="66" y="521"/>
                  </a:lnTo>
                  <a:lnTo>
                    <a:pt x="45" y="511"/>
                  </a:lnTo>
                  <a:lnTo>
                    <a:pt x="25" y="497"/>
                  </a:lnTo>
                  <a:lnTo>
                    <a:pt x="11" y="477"/>
                  </a:lnTo>
                  <a:lnTo>
                    <a:pt x="2" y="457"/>
                  </a:lnTo>
                  <a:lnTo>
                    <a:pt x="0" y="434"/>
                  </a:lnTo>
                  <a:lnTo>
                    <a:pt x="2" y="411"/>
                  </a:lnTo>
                  <a:lnTo>
                    <a:pt x="11" y="389"/>
                  </a:lnTo>
                  <a:lnTo>
                    <a:pt x="25" y="370"/>
                  </a:lnTo>
                  <a:lnTo>
                    <a:pt x="369" y="27"/>
                  </a:lnTo>
                  <a:lnTo>
                    <a:pt x="388" y="12"/>
                  </a:lnTo>
                  <a:lnTo>
                    <a:pt x="410" y="4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" name="Google Shape;4429;p129"/>
            <p:cNvSpPr/>
            <p:nvPr/>
          </p:nvSpPr>
          <p:spPr>
            <a:xfrm>
              <a:off x="7710573" y="2221895"/>
              <a:ext cx="144765" cy="144764"/>
            </a:xfrm>
            <a:custGeom>
              <a:avLst/>
              <a:gdLst/>
              <a:ahLst/>
              <a:cxnLst/>
              <a:rect l="l" t="t" r="r" b="b"/>
              <a:pathLst>
                <a:path w="843" h="841" extrusionOk="0">
                  <a:moveTo>
                    <a:pt x="422" y="178"/>
                  </a:moveTo>
                  <a:lnTo>
                    <a:pt x="384" y="181"/>
                  </a:lnTo>
                  <a:lnTo>
                    <a:pt x="348" y="189"/>
                  </a:lnTo>
                  <a:lnTo>
                    <a:pt x="313" y="204"/>
                  </a:lnTo>
                  <a:lnTo>
                    <a:pt x="280" y="224"/>
                  </a:lnTo>
                  <a:lnTo>
                    <a:pt x="250" y="249"/>
                  </a:lnTo>
                  <a:lnTo>
                    <a:pt x="226" y="278"/>
                  </a:lnTo>
                  <a:lnTo>
                    <a:pt x="205" y="310"/>
                  </a:lnTo>
                  <a:lnTo>
                    <a:pt x="191" y="345"/>
                  </a:lnTo>
                  <a:lnTo>
                    <a:pt x="182" y="382"/>
                  </a:lnTo>
                  <a:lnTo>
                    <a:pt x="180" y="420"/>
                  </a:lnTo>
                  <a:lnTo>
                    <a:pt x="182" y="458"/>
                  </a:lnTo>
                  <a:lnTo>
                    <a:pt x="191" y="495"/>
                  </a:lnTo>
                  <a:lnTo>
                    <a:pt x="205" y="530"/>
                  </a:lnTo>
                  <a:lnTo>
                    <a:pt x="226" y="562"/>
                  </a:lnTo>
                  <a:lnTo>
                    <a:pt x="250" y="591"/>
                  </a:lnTo>
                  <a:lnTo>
                    <a:pt x="280" y="617"/>
                  </a:lnTo>
                  <a:lnTo>
                    <a:pt x="313" y="637"/>
                  </a:lnTo>
                  <a:lnTo>
                    <a:pt x="348" y="650"/>
                  </a:lnTo>
                  <a:lnTo>
                    <a:pt x="384" y="659"/>
                  </a:lnTo>
                  <a:lnTo>
                    <a:pt x="422" y="662"/>
                  </a:lnTo>
                  <a:lnTo>
                    <a:pt x="459" y="659"/>
                  </a:lnTo>
                  <a:lnTo>
                    <a:pt x="495" y="650"/>
                  </a:lnTo>
                  <a:lnTo>
                    <a:pt x="530" y="637"/>
                  </a:lnTo>
                  <a:lnTo>
                    <a:pt x="563" y="617"/>
                  </a:lnTo>
                  <a:lnTo>
                    <a:pt x="593" y="591"/>
                  </a:lnTo>
                  <a:lnTo>
                    <a:pt x="617" y="562"/>
                  </a:lnTo>
                  <a:lnTo>
                    <a:pt x="638" y="530"/>
                  </a:lnTo>
                  <a:lnTo>
                    <a:pt x="652" y="495"/>
                  </a:lnTo>
                  <a:lnTo>
                    <a:pt x="661" y="458"/>
                  </a:lnTo>
                  <a:lnTo>
                    <a:pt x="663" y="420"/>
                  </a:lnTo>
                  <a:lnTo>
                    <a:pt x="661" y="382"/>
                  </a:lnTo>
                  <a:lnTo>
                    <a:pt x="652" y="345"/>
                  </a:lnTo>
                  <a:lnTo>
                    <a:pt x="638" y="310"/>
                  </a:lnTo>
                  <a:lnTo>
                    <a:pt x="617" y="278"/>
                  </a:lnTo>
                  <a:lnTo>
                    <a:pt x="593" y="249"/>
                  </a:lnTo>
                  <a:lnTo>
                    <a:pt x="563" y="224"/>
                  </a:lnTo>
                  <a:lnTo>
                    <a:pt x="530" y="204"/>
                  </a:lnTo>
                  <a:lnTo>
                    <a:pt x="495" y="189"/>
                  </a:lnTo>
                  <a:lnTo>
                    <a:pt x="459" y="181"/>
                  </a:lnTo>
                  <a:lnTo>
                    <a:pt x="422" y="178"/>
                  </a:lnTo>
                  <a:close/>
                  <a:moveTo>
                    <a:pt x="396" y="0"/>
                  </a:moveTo>
                  <a:lnTo>
                    <a:pt x="447" y="0"/>
                  </a:lnTo>
                  <a:lnTo>
                    <a:pt x="496" y="6"/>
                  </a:lnTo>
                  <a:lnTo>
                    <a:pt x="545" y="16"/>
                  </a:lnTo>
                  <a:lnTo>
                    <a:pt x="592" y="35"/>
                  </a:lnTo>
                  <a:lnTo>
                    <a:pt x="638" y="57"/>
                  </a:lnTo>
                  <a:lnTo>
                    <a:pt x="680" y="86"/>
                  </a:lnTo>
                  <a:lnTo>
                    <a:pt x="720" y="121"/>
                  </a:lnTo>
                  <a:lnTo>
                    <a:pt x="751" y="158"/>
                  </a:lnTo>
                  <a:lnTo>
                    <a:pt x="779" y="196"/>
                  </a:lnTo>
                  <a:lnTo>
                    <a:pt x="802" y="237"/>
                  </a:lnTo>
                  <a:lnTo>
                    <a:pt x="820" y="281"/>
                  </a:lnTo>
                  <a:lnTo>
                    <a:pt x="832" y="326"/>
                  </a:lnTo>
                  <a:lnTo>
                    <a:pt x="841" y="373"/>
                  </a:lnTo>
                  <a:lnTo>
                    <a:pt x="843" y="420"/>
                  </a:lnTo>
                  <a:lnTo>
                    <a:pt x="841" y="468"/>
                  </a:lnTo>
                  <a:lnTo>
                    <a:pt x="832" y="515"/>
                  </a:lnTo>
                  <a:lnTo>
                    <a:pt x="820" y="560"/>
                  </a:lnTo>
                  <a:lnTo>
                    <a:pt x="802" y="603"/>
                  </a:lnTo>
                  <a:lnTo>
                    <a:pt x="779" y="644"/>
                  </a:lnTo>
                  <a:lnTo>
                    <a:pt x="751" y="683"/>
                  </a:lnTo>
                  <a:lnTo>
                    <a:pt x="720" y="718"/>
                  </a:lnTo>
                  <a:lnTo>
                    <a:pt x="683" y="751"/>
                  </a:lnTo>
                  <a:lnTo>
                    <a:pt x="644" y="778"/>
                  </a:lnTo>
                  <a:lnTo>
                    <a:pt x="602" y="801"/>
                  </a:lnTo>
                  <a:lnTo>
                    <a:pt x="558" y="819"/>
                  </a:lnTo>
                  <a:lnTo>
                    <a:pt x="513" y="832"/>
                  </a:lnTo>
                  <a:lnTo>
                    <a:pt x="467" y="839"/>
                  </a:lnTo>
                  <a:lnTo>
                    <a:pt x="422" y="841"/>
                  </a:lnTo>
                  <a:lnTo>
                    <a:pt x="376" y="839"/>
                  </a:lnTo>
                  <a:lnTo>
                    <a:pt x="330" y="832"/>
                  </a:lnTo>
                  <a:lnTo>
                    <a:pt x="285" y="819"/>
                  </a:lnTo>
                  <a:lnTo>
                    <a:pt x="242" y="801"/>
                  </a:lnTo>
                  <a:lnTo>
                    <a:pt x="199" y="778"/>
                  </a:lnTo>
                  <a:lnTo>
                    <a:pt x="159" y="751"/>
                  </a:lnTo>
                  <a:lnTo>
                    <a:pt x="123" y="718"/>
                  </a:lnTo>
                  <a:lnTo>
                    <a:pt x="92" y="683"/>
                  </a:lnTo>
                  <a:lnTo>
                    <a:pt x="64" y="644"/>
                  </a:lnTo>
                  <a:lnTo>
                    <a:pt x="41" y="603"/>
                  </a:lnTo>
                  <a:lnTo>
                    <a:pt x="23" y="560"/>
                  </a:lnTo>
                  <a:lnTo>
                    <a:pt x="11" y="515"/>
                  </a:lnTo>
                  <a:lnTo>
                    <a:pt x="2" y="468"/>
                  </a:lnTo>
                  <a:lnTo>
                    <a:pt x="0" y="420"/>
                  </a:lnTo>
                  <a:lnTo>
                    <a:pt x="2" y="373"/>
                  </a:lnTo>
                  <a:lnTo>
                    <a:pt x="11" y="326"/>
                  </a:lnTo>
                  <a:lnTo>
                    <a:pt x="23" y="281"/>
                  </a:lnTo>
                  <a:lnTo>
                    <a:pt x="41" y="237"/>
                  </a:lnTo>
                  <a:lnTo>
                    <a:pt x="64" y="196"/>
                  </a:lnTo>
                  <a:lnTo>
                    <a:pt x="92" y="158"/>
                  </a:lnTo>
                  <a:lnTo>
                    <a:pt x="123" y="121"/>
                  </a:lnTo>
                  <a:lnTo>
                    <a:pt x="163" y="86"/>
                  </a:lnTo>
                  <a:lnTo>
                    <a:pt x="205" y="57"/>
                  </a:lnTo>
                  <a:lnTo>
                    <a:pt x="251" y="35"/>
                  </a:lnTo>
                  <a:lnTo>
                    <a:pt x="298" y="16"/>
                  </a:lnTo>
                  <a:lnTo>
                    <a:pt x="347" y="6"/>
                  </a:lnTo>
                  <a:lnTo>
                    <a:pt x="396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2" name="Google Shape;4430;p129"/>
            <p:cNvSpPr/>
            <p:nvPr/>
          </p:nvSpPr>
          <p:spPr>
            <a:xfrm>
              <a:off x="7281448" y="2679453"/>
              <a:ext cx="113744" cy="113743"/>
            </a:xfrm>
            <a:custGeom>
              <a:avLst/>
              <a:gdLst/>
              <a:ahLst/>
              <a:cxnLst/>
              <a:rect l="l" t="t" r="r" b="b"/>
              <a:pathLst>
                <a:path w="661" h="661" extrusionOk="0">
                  <a:moveTo>
                    <a:pt x="570" y="0"/>
                  </a:moveTo>
                  <a:lnTo>
                    <a:pt x="593" y="3"/>
                  </a:lnTo>
                  <a:lnTo>
                    <a:pt x="615" y="12"/>
                  </a:lnTo>
                  <a:lnTo>
                    <a:pt x="634" y="27"/>
                  </a:lnTo>
                  <a:lnTo>
                    <a:pt x="649" y="46"/>
                  </a:lnTo>
                  <a:lnTo>
                    <a:pt x="657" y="68"/>
                  </a:lnTo>
                  <a:lnTo>
                    <a:pt x="661" y="90"/>
                  </a:lnTo>
                  <a:lnTo>
                    <a:pt x="657" y="112"/>
                  </a:lnTo>
                  <a:lnTo>
                    <a:pt x="649" y="134"/>
                  </a:lnTo>
                  <a:lnTo>
                    <a:pt x="634" y="154"/>
                  </a:lnTo>
                  <a:lnTo>
                    <a:pt x="153" y="634"/>
                  </a:lnTo>
                  <a:lnTo>
                    <a:pt x="134" y="649"/>
                  </a:lnTo>
                  <a:lnTo>
                    <a:pt x="112" y="657"/>
                  </a:lnTo>
                  <a:lnTo>
                    <a:pt x="89" y="661"/>
                  </a:lnTo>
                  <a:lnTo>
                    <a:pt x="66" y="657"/>
                  </a:lnTo>
                  <a:lnTo>
                    <a:pt x="46" y="649"/>
                  </a:lnTo>
                  <a:lnTo>
                    <a:pt x="27" y="634"/>
                  </a:lnTo>
                  <a:lnTo>
                    <a:pt x="12" y="615"/>
                  </a:lnTo>
                  <a:lnTo>
                    <a:pt x="2" y="593"/>
                  </a:lnTo>
                  <a:lnTo>
                    <a:pt x="0" y="571"/>
                  </a:lnTo>
                  <a:lnTo>
                    <a:pt x="2" y="548"/>
                  </a:lnTo>
                  <a:lnTo>
                    <a:pt x="12" y="527"/>
                  </a:lnTo>
                  <a:lnTo>
                    <a:pt x="27" y="507"/>
                  </a:lnTo>
                  <a:lnTo>
                    <a:pt x="507" y="27"/>
                  </a:lnTo>
                  <a:lnTo>
                    <a:pt x="527" y="12"/>
                  </a:lnTo>
                  <a:lnTo>
                    <a:pt x="549" y="3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4" name="Google Shape;4431;p129"/>
            <p:cNvSpPr/>
            <p:nvPr/>
          </p:nvSpPr>
          <p:spPr>
            <a:xfrm>
              <a:off x="7273693" y="2136588"/>
              <a:ext cx="666952" cy="666948"/>
            </a:xfrm>
            <a:custGeom>
              <a:avLst/>
              <a:gdLst/>
              <a:ahLst/>
              <a:cxnLst/>
              <a:rect l="l" t="t" r="r" b="b"/>
              <a:pathLst>
                <a:path w="3870" h="3869" extrusionOk="0">
                  <a:moveTo>
                    <a:pt x="788" y="2351"/>
                  </a:moveTo>
                  <a:lnTo>
                    <a:pt x="569" y="2685"/>
                  </a:lnTo>
                  <a:lnTo>
                    <a:pt x="1183" y="3300"/>
                  </a:lnTo>
                  <a:lnTo>
                    <a:pt x="1519" y="3081"/>
                  </a:lnTo>
                  <a:lnTo>
                    <a:pt x="1217" y="2779"/>
                  </a:lnTo>
                  <a:lnTo>
                    <a:pt x="1181" y="2814"/>
                  </a:lnTo>
                  <a:lnTo>
                    <a:pt x="1161" y="2829"/>
                  </a:lnTo>
                  <a:lnTo>
                    <a:pt x="1141" y="2839"/>
                  </a:lnTo>
                  <a:lnTo>
                    <a:pt x="1118" y="2841"/>
                  </a:lnTo>
                  <a:lnTo>
                    <a:pt x="1095" y="2839"/>
                  </a:lnTo>
                  <a:lnTo>
                    <a:pt x="1073" y="2829"/>
                  </a:lnTo>
                  <a:lnTo>
                    <a:pt x="1054" y="2814"/>
                  </a:lnTo>
                  <a:lnTo>
                    <a:pt x="1039" y="2795"/>
                  </a:lnTo>
                  <a:lnTo>
                    <a:pt x="1031" y="2775"/>
                  </a:lnTo>
                  <a:lnTo>
                    <a:pt x="1027" y="2752"/>
                  </a:lnTo>
                  <a:lnTo>
                    <a:pt x="1031" y="2729"/>
                  </a:lnTo>
                  <a:lnTo>
                    <a:pt x="1039" y="2707"/>
                  </a:lnTo>
                  <a:lnTo>
                    <a:pt x="1054" y="2688"/>
                  </a:lnTo>
                  <a:lnTo>
                    <a:pt x="1089" y="2653"/>
                  </a:lnTo>
                  <a:lnTo>
                    <a:pt x="788" y="2351"/>
                  </a:lnTo>
                  <a:close/>
                  <a:moveTo>
                    <a:pt x="3358" y="178"/>
                  </a:moveTo>
                  <a:lnTo>
                    <a:pt x="3264" y="180"/>
                  </a:lnTo>
                  <a:lnTo>
                    <a:pt x="3171" y="187"/>
                  </a:lnTo>
                  <a:lnTo>
                    <a:pt x="3079" y="199"/>
                  </a:lnTo>
                  <a:lnTo>
                    <a:pt x="2991" y="217"/>
                  </a:lnTo>
                  <a:lnTo>
                    <a:pt x="2905" y="239"/>
                  </a:lnTo>
                  <a:lnTo>
                    <a:pt x="2821" y="264"/>
                  </a:lnTo>
                  <a:lnTo>
                    <a:pt x="2740" y="294"/>
                  </a:lnTo>
                  <a:lnTo>
                    <a:pt x="2663" y="327"/>
                  </a:lnTo>
                  <a:lnTo>
                    <a:pt x="2589" y="362"/>
                  </a:lnTo>
                  <a:lnTo>
                    <a:pt x="2519" y="399"/>
                  </a:lnTo>
                  <a:lnTo>
                    <a:pt x="2452" y="438"/>
                  </a:lnTo>
                  <a:lnTo>
                    <a:pt x="2389" y="478"/>
                  </a:lnTo>
                  <a:lnTo>
                    <a:pt x="2331" y="519"/>
                  </a:lnTo>
                  <a:lnTo>
                    <a:pt x="2277" y="560"/>
                  </a:lnTo>
                  <a:lnTo>
                    <a:pt x="2227" y="600"/>
                  </a:lnTo>
                  <a:lnTo>
                    <a:pt x="2182" y="640"/>
                  </a:lnTo>
                  <a:lnTo>
                    <a:pt x="2141" y="678"/>
                  </a:lnTo>
                  <a:lnTo>
                    <a:pt x="1843" y="977"/>
                  </a:lnTo>
                  <a:lnTo>
                    <a:pt x="1840" y="979"/>
                  </a:lnTo>
                  <a:lnTo>
                    <a:pt x="1529" y="1291"/>
                  </a:lnTo>
                  <a:lnTo>
                    <a:pt x="1402" y="1163"/>
                  </a:lnTo>
                  <a:lnTo>
                    <a:pt x="1520" y="1045"/>
                  </a:lnTo>
                  <a:lnTo>
                    <a:pt x="780" y="1161"/>
                  </a:lnTo>
                  <a:lnTo>
                    <a:pt x="298" y="1643"/>
                  </a:lnTo>
                  <a:lnTo>
                    <a:pt x="897" y="1668"/>
                  </a:lnTo>
                  <a:lnTo>
                    <a:pt x="1148" y="1417"/>
                  </a:lnTo>
                  <a:lnTo>
                    <a:pt x="1167" y="1403"/>
                  </a:lnTo>
                  <a:lnTo>
                    <a:pt x="1189" y="1393"/>
                  </a:lnTo>
                  <a:lnTo>
                    <a:pt x="1211" y="1391"/>
                  </a:lnTo>
                  <a:lnTo>
                    <a:pt x="1234" y="1393"/>
                  </a:lnTo>
                  <a:lnTo>
                    <a:pt x="1256" y="1403"/>
                  </a:lnTo>
                  <a:lnTo>
                    <a:pt x="1275" y="1417"/>
                  </a:lnTo>
                  <a:lnTo>
                    <a:pt x="1289" y="1437"/>
                  </a:lnTo>
                  <a:lnTo>
                    <a:pt x="1298" y="1457"/>
                  </a:lnTo>
                  <a:lnTo>
                    <a:pt x="1302" y="1480"/>
                  </a:lnTo>
                  <a:lnTo>
                    <a:pt x="1298" y="1503"/>
                  </a:lnTo>
                  <a:lnTo>
                    <a:pt x="1289" y="1525"/>
                  </a:lnTo>
                  <a:lnTo>
                    <a:pt x="1275" y="1544"/>
                  </a:lnTo>
                  <a:lnTo>
                    <a:pt x="996" y="1823"/>
                  </a:lnTo>
                  <a:lnTo>
                    <a:pt x="996" y="1823"/>
                  </a:lnTo>
                  <a:lnTo>
                    <a:pt x="755" y="2063"/>
                  </a:lnTo>
                  <a:lnTo>
                    <a:pt x="835" y="2144"/>
                  </a:lnTo>
                  <a:lnTo>
                    <a:pt x="838" y="2147"/>
                  </a:lnTo>
                  <a:lnTo>
                    <a:pt x="1217" y="2526"/>
                  </a:lnTo>
                  <a:lnTo>
                    <a:pt x="2303" y="1439"/>
                  </a:lnTo>
                  <a:lnTo>
                    <a:pt x="2322" y="1425"/>
                  </a:lnTo>
                  <a:lnTo>
                    <a:pt x="2344" y="1416"/>
                  </a:lnTo>
                  <a:lnTo>
                    <a:pt x="2367" y="1412"/>
                  </a:lnTo>
                  <a:lnTo>
                    <a:pt x="2390" y="1416"/>
                  </a:lnTo>
                  <a:lnTo>
                    <a:pt x="2411" y="1425"/>
                  </a:lnTo>
                  <a:lnTo>
                    <a:pt x="2430" y="1439"/>
                  </a:lnTo>
                  <a:lnTo>
                    <a:pt x="2444" y="1458"/>
                  </a:lnTo>
                  <a:lnTo>
                    <a:pt x="2454" y="1480"/>
                  </a:lnTo>
                  <a:lnTo>
                    <a:pt x="2457" y="1503"/>
                  </a:lnTo>
                  <a:lnTo>
                    <a:pt x="2454" y="1526"/>
                  </a:lnTo>
                  <a:lnTo>
                    <a:pt x="2444" y="1547"/>
                  </a:lnTo>
                  <a:lnTo>
                    <a:pt x="2430" y="1566"/>
                  </a:lnTo>
                  <a:lnTo>
                    <a:pt x="1344" y="2653"/>
                  </a:lnTo>
                  <a:lnTo>
                    <a:pt x="1722" y="3031"/>
                  </a:lnTo>
                  <a:lnTo>
                    <a:pt x="1726" y="3034"/>
                  </a:lnTo>
                  <a:lnTo>
                    <a:pt x="1805" y="3114"/>
                  </a:lnTo>
                  <a:lnTo>
                    <a:pt x="2046" y="2872"/>
                  </a:lnTo>
                  <a:lnTo>
                    <a:pt x="2047" y="2872"/>
                  </a:lnTo>
                  <a:lnTo>
                    <a:pt x="2325" y="2593"/>
                  </a:lnTo>
                  <a:lnTo>
                    <a:pt x="2344" y="2579"/>
                  </a:lnTo>
                  <a:lnTo>
                    <a:pt x="2366" y="2571"/>
                  </a:lnTo>
                  <a:lnTo>
                    <a:pt x="2389" y="2568"/>
                  </a:lnTo>
                  <a:lnTo>
                    <a:pt x="2412" y="2571"/>
                  </a:lnTo>
                  <a:lnTo>
                    <a:pt x="2434" y="2579"/>
                  </a:lnTo>
                  <a:lnTo>
                    <a:pt x="2453" y="2593"/>
                  </a:lnTo>
                  <a:lnTo>
                    <a:pt x="2467" y="2613"/>
                  </a:lnTo>
                  <a:lnTo>
                    <a:pt x="2476" y="2635"/>
                  </a:lnTo>
                  <a:lnTo>
                    <a:pt x="2478" y="2657"/>
                  </a:lnTo>
                  <a:lnTo>
                    <a:pt x="2476" y="2680"/>
                  </a:lnTo>
                  <a:lnTo>
                    <a:pt x="2467" y="2702"/>
                  </a:lnTo>
                  <a:lnTo>
                    <a:pt x="2453" y="2720"/>
                  </a:lnTo>
                  <a:lnTo>
                    <a:pt x="2202" y="2971"/>
                  </a:lnTo>
                  <a:lnTo>
                    <a:pt x="2227" y="3570"/>
                  </a:lnTo>
                  <a:lnTo>
                    <a:pt x="2709" y="3089"/>
                  </a:lnTo>
                  <a:lnTo>
                    <a:pt x="2824" y="2350"/>
                  </a:lnTo>
                  <a:lnTo>
                    <a:pt x="2707" y="2467"/>
                  </a:lnTo>
                  <a:lnTo>
                    <a:pt x="2687" y="2481"/>
                  </a:lnTo>
                  <a:lnTo>
                    <a:pt x="2666" y="2490"/>
                  </a:lnTo>
                  <a:lnTo>
                    <a:pt x="2643" y="2493"/>
                  </a:lnTo>
                  <a:lnTo>
                    <a:pt x="2621" y="2490"/>
                  </a:lnTo>
                  <a:lnTo>
                    <a:pt x="2599" y="2481"/>
                  </a:lnTo>
                  <a:lnTo>
                    <a:pt x="2580" y="2467"/>
                  </a:lnTo>
                  <a:lnTo>
                    <a:pt x="2565" y="2447"/>
                  </a:lnTo>
                  <a:lnTo>
                    <a:pt x="2556" y="2426"/>
                  </a:lnTo>
                  <a:lnTo>
                    <a:pt x="2553" y="2404"/>
                  </a:lnTo>
                  <a:lnTo>
                    <a:pt x="2556" y="2381"/>
                  </a:lnTo>
                  <a:lnTo>
                    <a:pt x="2565" y="2359"/>
                  </a:lnTo>
                  <a:lnTo>
                    <a:pt x="2580" y="2340"/>
                  </a:lnTo>
                  <a:lnTo>
                    <a:pt x="2892" y="2027"/>
                  </a:lnTo>
                  <a:lnTo>
                    <a:pt x="2892" y="2027"/>
                  </a:lnTo>
                  <a:lnTo>
                    <a:pt x="3192" y="1728"/>
                  </a:lnTo>
                  <a:lnTo>
                    <a:pt x="3230" y="1688"/>
                  </a:lnTo>
                  <a:lnTo>
                    <a:pt x="3270" y="1643"/>
                  </a:lnTo>
                  <a:lnTo>
                    <a:pt x="3311" y="1592"/>
                  </a:lnTo>
                  <a:lnTo>
                    <a:pt x="3352" y="1538"/>
                  </a:lnTo>
                  <a:lnTo>
                    <a:pt x="3392" y="1480"/>
                  </a:lnTo>
                  <a:lnTo>
                    <a:pt x="3432" y="1417"/>
                  </a:lnTo>
                  <a:lnTo>
                    <a:pt x="3471" y="1351"/>
                  </a:lnTo>
                  <a:lnTo>
                    <a:pt x="3508" y="1280"/>
                  </a:lnTo>
                  <a:lnTo>
                    <a:pt x="3544" y="1206"/>
                  </a:lnTo>
                  <a:lnTo>
                    <a:pt x="3577" y="1129"/>
                  </a:lnTo>
                  <a:lnTo>
                    <a:pt x="3606" y="1049"/>
                  </a:lnTo>
                  <a:lnTo>
                    <a:pt x="3632" y="966"/>
                  </a:lnTo>
                  <a:lnTo>
                    <a:pt x="3654" y="879"/>
                  </a:lnTo>
                  <a:lnTo>
                    <a:pt x="3671" y="791"/>
                  </a:lnTo>
                  <a:lnTo>
                    <a:pt x="3683" y="700"/>
                  </a:lnTo>
                  <a:lnTo>
                    <a:pt x="3690" y="607"/>
                  </a:lnTo>
                  <a:lnTo>
                    <a:pt x="3691" y="512"/>
                  </a:lnTo>
                  <a:lnTo>
                    <a:pt x="3685" y="415"/>
                  </a:lnTo>
                  <a:lnTo>
                    <a:pt x="3673" y="317"/>
                  </a:lnTo>
                  <a:lnTo>
                    <a:pt x="3653" y="217"/>
                  </a:lnTo>
                  <a:lnTo>
                    <a:pt x="3554" y="198"/>
                  </a:lnTo>
                  <a:lnTo>
                    <a:pt x="3456" y="184"/>
                  </a:lnTo>
                  <a:lnTo>
                    <a:pt x="3358" y="178"/>
                  </a:lnTo>
                  <a:close/>
                  <a:moveTo>
                    <a:pt x="3347" y="0"/>
                  </a:moveTo>
                  <a:lnTo>
                    <a:pt x="3450" y="4"/>
                  </a:lnTo>
                  <a:lnTo>
                    <a:pt x="3551" y="15"/>
                  </a:lnTo>
                  <a:lnTo>
                    <a:pt x="3651" y="33"/>
                  </a:lnTo>
                  <a:lnTo>
                    <a:pt x="3751" y="56"/>
                  </a:lnTo>
                  <a:lnTo>
                    <a:pt x="3772" y="66"/>
                  </a:lnTo>
                  <a:lnTo>
                    <a:pt x="3790" y="81"/>
                  </a:lnTo>
                  <a:lnTo>
                    <a:pt x="3804" y="99"/>
                  </a:lnTo>
                  <a:lnTo>
                    <a:pt x="3813" y="119"/>
                  </a:lnTo>
                  <a:lnTo>
                    <a:pt x="3838" y="218"/>
                  </a:lnTo>
                  <a:lnTo>
                    <a:pt x="3854" y="318"/>
                  </a:lnTo>
                  <a:lnTo>
                    <a:pt x="3865" y="420"/>
                  </a:lnTo>
                  <a:lnTo>
                    <a:pt x="3870" y="523"/>
                  </a:lnTo>
                  <a:lnTo>
                    <a:pt x="3869" y="626"/>
                  </a:lnTo>
                  <a:lnTo>
                    <a:pt x="3861" y="730"/>
                  </a:lnTo>
                  <a:lnTo>
                    <a:pt x="3845" y="834"/>
                  </a:lnTo>
                  <a:lnTo>
                    <a:pt x="3824" y="938"/>
                  </a:lnTo>
                  <a:lnTo>
                    <a:pt x="3796" y="1042"/>
                  </a:lnTo>
                  <a:lnTo>
                    <a:pt x="3763" y="1144"/>
                  </a:lnTo>
                  <a:lnTo>
                    <a:pt x="3723" y="1243"/>
                  </a:lnTo>
                  <a:lnTo>
                    <a:pt x="3678" y="1341"/>
                  </a:lnTo>
                  <a:lnTo>
                    <a:pt x="3629" y="1438"/>
                  </a:lnTo>
                  <a:lnTo>
                    <a:pt x="3574" y="1530"/>
                  </a:lnTo>
                  <a:lnTo>
                    <a:pt x="3515" y="1619"/>
                  </a:lnTo>
                  <a:lnTo>
                    <a:pt x="3453" y="1704"/>
                  </a:lnTo>
                  <a:lnTo>
                    <a:pt x="3387" y="1782"/>
                  </a:lnTo>
                  <a:lnTo>
                    <a:pt x="3319" y="1854"/>
                  </a:lnTo>
                  <a:lnTo>
                    <a:pt x="3040" y="2133"/>
                  </a:lnTo>
                  <a:lnTo>
                    <a:pt x="2882" y="3145"/>
                  </a:lnTo>
                  <a:lnTo>
                    <a:pt x="2877" y="3163"/>
                  </a:lnTo>
                  <a:lnTo>
                    <a:pt x="2869" y="3180"/>
                  </a:lnTo>
                  <a:lnTo>
                    <a:pt x="2856" y="3195"/>
                  </a:lnTo>
                  <a:lnTo>
                    <a:pt x="2209" y="3842"/>
                  </a:lnTo>
                  <a:lnTo>
                    <a:pt x="2190" y="3857"/>
                  </a:lnTo>
                  <a:lnTo>
                    <a:pt x="2169" y="3865"/>
                  </a:lnTo>
                  <a:lnTo>
                    <a:pt x="2145" y="3869"/>
                  </a:lnTo>
                  <a:lnTo>
                    <a:pt x="2129" y="3867"/>
                  </a:lnTo>
                  <a:lnTo>
                    <a:pt x="2112" y="3863"/>
                  </a:lnTo>
                  <a:lnTo>
                    <a:pt x="2094" y="3853"/>
                  </a:lnTo>
                  <a:lnTo>
                    <a:pt x="2078" y="3839"/>
                  </a:lnTo>
                  <a:lnTo>
                    <a:pt x="2066" y="3823"/>
                  </a:lnTo>
                  <a:lnTo>
                    <a:pt x="2059" y="3803"/>
                  </a:lnTo>
                  <a:lnTo>
                    <a:pt x="2055" y="3783"/>
                  </a:lnTo>
                  <a:lnTo>
                    <a:pt x="2029" y="3144"/>
                  </a:lnTo>
                  <a:lnTo>
                    <a:pt x="1868" y="3305"/>
                  </a:lnTo>
                  <a:lnTo>
                    <a:pt x="1850" y="3319"/>
                  </a:lnTo>
                  <a:lnTo>
                    <a:pt x="1828" y="3328"/>
                  </a:lnTo>
                  <a:lnTo>
                    <a:pt x="1805" y="3330"/>
                  </a:lnTo>
                  <a:lnTo>
                    <a:pt x="1782" y="3328"/>
                  </a:lnTo>
                  <a:lnTo>
                    <a:pt x="1761" y="3319"/>
                  </a:lnTo>
                  <a:lnTo>
                    <a:pt x="1741" y="3305"/>
                  </a:lnTo>
                  <a:lnTo>
                    <a:pt x="1648" y="3211"/>
                  </a:lnTo>
                  <a:lnTo>
                    <a:pt x="1221" y="3490"/>
                  </a:lnTo>
                  <a:lnTo>
                    <a:pt x="1202" y="3499"/>
                  </a:lnTo>
                  <a:lnTo>
                    <a:pt x="1182" y="3504"/>
                  </a:lnTo>
                  <a:lnTo>
                    <a:pt x="1163" y="3504"/>
                  </a:lnTo>
                  <a:lnTo>
                    <a:pt x="1142" y="3499"/>
                  </a:lnTo>
                  <a:lnTo>
                    <a:pt x="1124" y="3491"/>
                  </a:lnTo>
                  <a:lnTo>
                    <a:pt x="1108" y="3477"/>
                  </a:lnTo>
                  <a:lnTo>
                    <a:pt x="391" y="2761"/>
                  </a:lnTo>
                  <a:lnTo>
                    <a:pt x="377" y="2744"/>
                  </a:lnTo>
                  <a:lnTo>
                    <a:pt x="369" y="2726"/>
                  </a:lnTo>
                  <a:lnTo>
                    <a:pt x="364" y="2707"/>
                  </a:lnTo>
                  <a:lnTo>
                    <a:pt x="365" y="2686"/>
                  </a:lnTo>
                  <a:lnTo>
                    <a:pt x="369" y="2667"/>
                  </a:lnTo>
                  <a:lnTo>
                    <a:pt x="378" y="2648"/>
                  </a:lnTo>
                  <a:lnTo>
                    <a:pt x="658" y="2220"/>
                  </a:lnTo>
                  <a:lnTo>
                    <a:pt x="565" y="2127"/>
                  </a:lnTo>
                  <a:lnTo>
                    <a:pt x="550" y="2108"/>
                  </a:lnTo>
                  <a:lnTo>
                    <a:pt x="540" y="2086"/>
                  </a:lnTo>
                  <a:lnTo>
                    <a:pt x="538" y="2063"/>
                  </a:lnTo>
                  <a:lnTo>
                    <a:pt x="540" y="2042"/>
                  </a:lnTo>
                  <a:lnTo>
                    <a:pt x="550" y="2020"/>
                  </a:lnTo>
                  <a:lnTo>
                    <a:pt x="565" y="2001"/>
                  </a:lnTo>
                  <a:lnTo>
                    <a:pt x="724" y="1840"/>
                  </a:lnTo>
                  <a:lnTo>
                    <a:pt x="86" y="1813"/>
                  </a:lnTo>
                  <a:lnTo>
                    <a:pt x="66" y="1810"/>
                  </a:lnTo>
                  <a:lnTo>
                    <a:pt x="46" y="1803"/>
                  </a:lnTo>
                  <a:lnTo>
                    <a:pt x="29" y="1790"/>
                  </a:lnTo>
                  <a:lnTo>
                    <a:pt x="16" y="1775"/>
                  </a:lnTo>
                  <a:lnTo>
                    <a:pt x="6" y="1757"/>
                  </a:lnTo>
                  <a:lnTo>
                    <a:pt x="0" y="1736"/>
                  </a:lnTo>
                  <a:lnTo>
                    <a:pt x="0" y="1716"/>
                  </a:lnTo>
                  <a:lnTo>
                    <a:pt x="4" y="1695"/>
                  </a:lnTo>
                  <a:lnTo>
                    <a:pt x="12" y="1677"/>
                  </a:lnTo>
                  <a:lnTo>
                    <a:pt x="26" y="1660"/>
                  </a:lnTo>
                  <a:lnTo>
                    <a:pt x="673" y="1013"/>
                  </a:lnTo>
                  <a:lnTo>
                    <a:pt x="688" y="1002"/>
                  </a:lnTo>
                  <a:lnTo>
                    <a:pt x="705" y="993"/>
                  </a:lnTo>
                  <a:lnTo>
                    <a:pt x="723" y="989"/>
                  </a:lnTo>
                  <a:lnTo>
                    <a:pt x="1735" y="830"/>
                  </a:lnTo>
                  <a:lnTo>
                    <a:pt x="2014" y="550"/>
                  </a:lnTo>
                  <a:lnTo>
                    <a:pt x="2087" y="483"/>
                  </a:lnTo>
                  <a:lnTo>
                    <a:pt x="2167" y="417"/>
                  </a:lnTo>
                  <a:lnTo>
                    <a:pt x="2251" y="355"/>
                  </a:lnTo>
                  <a:lnTo>
                    <a:pt x="2339" y="295"/>
                  </a:lnTo>
                  <a:lnTo>
                    <a:pt x="2432" y="241"/>
                  </a:lnTo>
                  <a:lnTo>
                    <a:pt x="2528" y="192"/>
                  </a:lnTo>
                  <a:lnTo>
                    <a:pt x="2626" y="147"/>
                  </a:lnTo>
                  <a:lnTo>
                    <a:pt x="2725" y="108"/>
                  </a:lnTo>
                  <a:lnTo>
                    <a:pt x="2829" y="74"/>
                  </a:lnTo>
                  <a:lnTo>
                    <a:pt x="2933" y="47"/>
                  </a:lnTo>
                  <a:lnTo>
                    <a:pt x="3037" y="25"/>
                  </a:lnTo>
                  <a:lnTo>
                    <a:pt x="3140" y="10"/>
                  </a:lnTo>
                  <a:lnTo>
                    <a:pt x="3244" y="2"/>
                  </a:lnTo>
                  <a:lnTo>
                    <a:pt x="334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8" name="Google Shape;4432;p129"/>
            <p:cNvSpPr/>
            <p:nvPr/>
          </p:nvSpPr>
          <p:spPr>
            <a:xfrm>
              <a:off x="7356416" y="2730292"/>
              <a:ext cx="89616" cy="90478"/>
            </a:xfrm>
            <a:custGeom>
              <a:avLst/>
              <a:gdLst/>
              <a:ahLst/>
              <a:cxnLst/>
              <a:rect l="l" t="t" r="r" b="b"/>
              <a:pathLst>
                <a:path w="523" h="523" extrusionOk="0">
                  <a:moveTo>
                    <a:pt x="433" y="0"/>
                  </a:moveTo>
                  <a:lnTo>
                    <a:pt x="455" y="4"/>
                  </a:lnTo>
                  <a:lnTo>
                    <a:pt x="477" y="12"/>
                  </a:lnTo>
                  <a:lnTo>
                    <a:pt x="496" y="27"/>
                  </a:lnTo>
                  <a:lnTo>
                    <a:pt x="511" y="46"/>
                  </a:lnTo>
                  <a:lnTo>
                    <a:pt x="519" y="68"/>
                  </a:lnTo>
                  <a:lnTo>
                    <a:pt x="523" y="91"/>
                  </a:lnTo>
                  <a:lnTo>
                    <a:pt x="519" y="112"/>
                  </a:lnTo>
                  <a:lnTo>
                    <a:pt x="511" y="134"/>
                  </a:lnTo>
                  <a:lnTo>
                    <a:pt x="496" y="153"/>
                  </a:lnTo>
                  <a:lnTo>
                    <a:pt x="153" y="496"/>
                  </a:lnTo>
                  <a:lnTo>
                    <a:pt x="134" y="511"/>
                  </a:lnTo>
                  <a:lnTo>
                    <a:pt x="113" y="519"/>
                  </a:lnTo>
                  <a:lnTo>
                    <a:pt x="90" y="523"/>
                  </a:lnTo>
                  <a:lnTo>
                    <a:pt x="67" y="519"/>
                  </a:lnTo>
                  <a:lnTo>
                    <a:pt x="46" y="511"/>
                  </a:lnTo>
                  <a:lnTo>
                    <a:pt x="26" y="496"/>
                  </a:lnTo>
                  <a:lnTo>
                    <a:pt x="12" y="477"/>
                  </a:lnTo>
                  <a:lnTo>
                    <a:pt x="3" y="455"/>
                  </a:lnTo>
                  <a:lnTo>
                    <a:pt x="0" y="432"/>
                  </a:lnTo>
                  <a:lnTo>
                    <a:pt x="3" y="409"/>
                  </a:lnTo>
                  <a:lnTo>
                    <a:pt x="12" y="389"/>
                  </a:lnTo>
                  <a:lnTo>
                    <a:pt x="26" y="370"/>
                  </a:lnTo>
                  <a:lnTo>
                    <a:pt x="369" y="27"/>
                  </a:lnTo>
                  <a:lnTo>
                    <a:pt x="389" y="12"/>
                  </a:lnTo>
                  <a:lnTo>
                    <a:pt x="411" y="4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3228690" y="1862511"/>
            <a:ext cx="8836701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до </a:t>
            </a:r>
            <a:r>
              <a:rPr lang="ru-RU" sz="3200" b="1" dirty="0">
                <a:solidFill>
                  <a:schemeClr val="bg1"/>
                </a:solidFill>
              </a:rPr>
              <a:t>1 мая 2022 года </a:t>
            </a:r>
            <a:r>
              <a:rPr lang="ru-RU" sz="2800" dirty="0">
                <a:solidFill>
                  <a:schemeClr val="bg1"/>
                </a:solidFill>
              </a:rPr>
              <a:t>–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подача пакета документов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228689" y="2977548"/>
            <a:ext cx="8836701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до </a:t>
            </a:r>
            <a:r>
              <a:rPr lang="ru-RU" sz="3200" b="1" dirty="0">
                <a:solidFill>
                  <a:schemeClr val="bg1"/>
                </a:solidFill>
              </a:rPr>
              <a:t>25 мая 2022 года </a:t>
            </a:r>
            <a:r>
              <a:rPr lang="ru-RU" sz="2800" dirty="0">
                <a:solidFill>
                  <a:schemeClr val="bg1"/>
                </a:solidFill>
              </a:rPr>
              <a:t>–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экспертиза документов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228691" y="4110830"/>
            <a:ext cx="8836701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</a:rPr>
              <a:t>до </a:t>
            </a:r>
            <a:r>
              <a:rPr lang="ru-RU" sz="2400" b="1" dirty="0">
                <a:solidFill>
                  <a:schemeClr val="bg1"/>
                </a:solidFill>
              </a:rPr>
              <a:t>15 августа 2022 года </a:t>
            </a:r>
            <a:r>
              <a:rPr lang="ru-RU" sz="2400" dirty="0">
                <a:solidFill>
                  <a:schemeClr val="bg1"/>
                </a:solidFill>
              </a:rPr>
              <a:t>–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Приказ о присвоении статуса РИП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228688" y="5105257"/>
            <a:ext cx="8836701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</a:rPr>
              <a:t>с </a:t>
            </a:r>
            <a:r>
              <a:rPr lang="ru-RU" sz="3200" b="1" dirty="0">
                <a:solidFill>
                  <a:schemeClr val="bg1"/>
                </a:solidFill>
              </a:rPr>
              <a:t>1 сентября 2022 года </a:t>
            </a:r>
            <a:r>
              <a:rPr lang="ru-RU" sz="2800" dirty="0">
                <a:solidFill>
                  <a:schemeClr val="bg1"/>
                </a:solidFill>
              </a:rPr>
              <a:t>– 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</a:rPr>
              <a:t>- начало работы региональной инновационной площадки</a:t>
            </a:r>
          </a:p>
        </p:txBody>
      </p:sp>
    </p:spTree>
    <p:extLst>
      <p:ext uri="{BB962C8B-B14F-4D97-AF65-F5344CB8AC3E}">
        <p14:creationId xmlns:p14="http://schemas.microsoft.com/office/powerpoint/2010/main" val="23437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1714" y="144751"/>
            <a:ext cx="9693679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3. </a:t>
            </a: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ПРОЦЕДУРА ПОДГОТОВКИ </a:t>
            </a:r>
          </a:p>
          <a:p>
            <a:pPr algn="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 УЧАСТИЮ В КОНКУРСЕ НА СТАТУС</a:t>
            </a:r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РЕГИОНАЛЬНАЯ ИННОВАЦИОННАЯ ПЛОЩАДКА </a:t>
            </a:r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(РИП</a:t>
            </a: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)</a:t>
            </a:r>
            <a:endParaRPr lang="ru-RU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55247" y="3594575"/>
            <a:ext cx="276593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необходимые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ДЕЙСТВИЯ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28692" y="1970019"/>
            <a:ext cx="8836701" cy="76944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Изучение </a:t>
            </a:r>
            <a:r>
              <a:rPr lang="ru-RU" sz="2800" dirty="0">
                <a:solidFill>
                  <a:schemeClr val="bg1"/>
                </a:solidFill>
              </a:rPr>
              <a:t>НПА, регулирующих </a:t>
            </a:r>
            <a:r>
              <a:rPr lang="ru-RU" sz="2800" dirty="0" smtClean="0">
                <a:solidFill>
                  <a:schemeClr val="bg1"/>
                </a:solidFill>
              </a:rPr>
              <a:t>деятельность РИП </a:t>
            </a:r>
            <a:endParaRPr lang="ru-RU" sz="2800" dirty="0">
              <a:solidFill>
                <a:schemeClr val="bg1"/>
              </a:solidFill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(ссылка по QR-коду – раздел Нормативная база)</a:t>
            </a:r>
          </a:p>
        </p:txBody>
      </p:sp>
      <p:grpSp>
        <p:nvGrpSpPr>
          <p:cNvPr id="15" name="Google Shape;4394;p129"/>
          <p:cNvGrpSpPr/>
          <p:nvPr/>
        </p:nvGrpSpPr>
        <p:grpSpPr>
          <a:xfrm>
            <a:off x="752445" y="1742330"/>
            <a:ext cx="1966804" cy="1822532"/>
            <a:chOff x="2805832" y="1733550"/>
            <a:chExt cx="1512742" cy="1490258"/>
          </a:xfrm>
        </p:grpSpPr>
        <p:sp>
          <p:nvSpPr>
            <p:cNvPr id="16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7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4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5" name="Google Shape;4418;p129"/>
          <p:cNvGrpSpPr/>
          <p:nvPr/>
        </p:nvGrpSpPr>
        <p:grpSpPr>
          <a:xfrm>
            <a:off x="1374490" y="2365352"/>
            <a:ext cx="868836" cy="651116"/>
            <a:chOff x="3127784" y="2153121"/>
            <a:chExt cx="868836" cy="651116"/>
          </a:xfrm>
        </p:grpSpPr>
        <p:sp>
          <p:nvSpPr>
            <p:cNvPr id="26" name="Google Shape;4419;p129"/>
            <p:cNvSpPr/>
            <p:nvPr/>
          </p:nvSpPr>
          <p:spPr>
            <a:xfrm>
              <a:off x="3127784" y="2153121"/>
              <a:ext cx="712303" cy="651116"/>
            </a:xfrm>
            <a:custGeom>
              <a:avLst/>
              <a:gdLst/>
              <a:ahLst/>
              <a:cxnLst/>
              <a:rect l="l" t="t" r="r" b="b"/>
              <a:pathLst>
                <a:path w="2793" h="2555" extrusionOk="0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420;p129"/>
            <p:cNvSpPr/>
            <p:nvPr/>
          </p:nvSpPr>
          <p:spPr>
            <a:xfrm>
              <a:off x="3868130" y="2403982"/>
              <a:ext cx="128490" cy="43850"/>
            </a:xfrm>
            <a:custGeom>
              <a:avLst/>
              <a:gdLst/>
              <a:ahLst/>
              <a:cxnLst/>
              <a:rect l="l" t="t" r="r" b="b"/>
              <a:pathLst>
                <a:path w="505" h="172" extrusionOk="0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0" name="Google Shape;4421;p129"/>
            <p:cNvSpPr/>
            <p:nvPr/>
          </p:nvSpPr>
          <p:spPr>
            <a:xfrm>
              <a:off x="3858442" y="2296397"/>
              <a:ext cx="125431" cy="75972"/>
            </a:xfrm>
            <a:custGeom>
              <a:avLst/>
              <a:gdLst/>
              <a:ahLst/>
              <a:cxnLst/>
              <a:rect l="l" t="t" r="r" b="b"/>
              <a:pathLst>
                <a:path w="492" h="296" extrusionOk="0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1" name="Google Shape;4422;p129"/>
            <p:cNvSpPr/>
            <p:nvPr/>
          </p:nvSpPr>
          <p:spPr>
            <a:xfrm>
              <a:off x="3858442" y="2478934"/>
              <a:ext cx="125431" cy="75462"/>
            </a:xfrm>
            <a:custGeom>
              <a:avLst/>
              <a:gdLst/>
              <a:ahLst/>
              <a:cxnLst/>
              <a:rect l="l" t="t" r="r" b="b"/>
              <a:pathLst>
                <a:path w="493" h="297" extrusionOk="0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id="32" name="Picture 2" descr="http://qrcoder.ru/code/?https%3A%2F%2Fdo.asurso.ru%2Fcourse%2Fview.php%3Fid%3D40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324" y="4606525"/>
            <a:ext cx="1979748" cy="1979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Прямоугольник 34"/>
          <p:cNvSpPr/>
          <p:nvPr/>
        </p:nvSpPr>
        <p:spPr>
          <a:xfrm>
            <a:off x="3228691" y="2925186"/>
            <a:ext cx="8836701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bg1"/>
                </a:solidFill>
              </a:rPr>
              <a:t>Подготовка пакета документов в соответствии с </a:t>
            </a:r>
            <a:r>
              <a:rPr lang="ru-RU" sz="2800" dirty="0" smtClean="0">
                <a:solidFill>
                  <a:schemeClr val="bg1"/>
                </a:solidFill>
              </a:rPr>
              <a:t>шаблонами </a:t>
            </a:r>
            <a:r>
              <a:rPr lang="ru-RU" sz="1600" dirty="0" smtClean="0">
                <a:solidFill>
                  <a:schemeClr val="bg1"/>
                </a:solidFill>
              </a:rPr>
              <a:t>(ссылка </a:t>
            </a:r>
            <a:r>
              <a:rPr lang="ru-RU" sz="1600" dirty="0">
                <a:solidFill>
                  <a:schemeClr val="bg1"/>
                </a:solidFill>
              </a:rPr>
              <a:t>по QR-коду – раздел Сопроводительная документация)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228691" y="4040851"/>
            <a:ext cx="8831051" cy="18158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Предоставление </a:t>
            </a:r>
            <a:r>
              <a:rPr lang="ru-RU" sz="2800" dirty="0">
                <a:solidFill>
                  <a:schemeClr val="bg1"/>
                </a:solidFill>
              </a:rPr>
              <a:t>пакета документов – </a:t>
            </a:r>
          </a:p>
          <a:p>
            <a:pPr algn="just"/>
            <a:r>
              <a:rPr lang="ru-RU" sz="2800" dirty="0">
                <a:solidFill>
                  <a:schemeClr val="bg1"/>
                </a:solidFill>
              </a:rPr>
              <a:t>в электронном и печатном виде – в срок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до 1 мая 2022 г.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</a:p>
          <a:p>
            <a:pPr algn="just"/>
            <a:endParaRPr lang="ru-RU" sz="800" dirty="0">
              <a:solidFill>
                <a:schemeClr val="bg1"/>
              </a:solidFill>
            </a:endParaRPr>
          </a:p>
          <a:p>
            <a:pPr algn="just"/>
            <a:r>
              <a:rPr lang="ru-RU" sz="1600" dirty="0">
                <a:solidFill>
                  <a:schemeClr val="bg1"/>
                </a:solidFill>
              </a:rPr>
              <a:t>в Центр профессионального образования Самарской области, г. Самара,</a:t>
            </a:r>
          </a:p>
          <a:p>
            <a:pPr algn="just"/>
            <a:r>
              <a:rPr lang="ru-RU" sz="1600" dirty="0">
                <a:solidFill>
                  <a:schemeClr val="bg1"/>
                </a:solidFill>
              </a:rPr>
              <a:t>Ул. Ново-Садовая, 106ж, кабинет 109, </a:t>
            </a:r>
            <a:r>
              <a:rPr lang="ru-RU" sz="1600" dirty="0" err="1">
                <a:solidFill>
                  <a:schemeClr val="bg1"/>
                </a:solidFill>
              </a:rPr>
              <a:t>Саямовой</a:t>
            </a:r>
            <a:r>
              <a:rPr lang="ru-RU" sz="1600" dirty="0">
                <a:solidFill>
                  <a:schemeClr val="bg1"/>
                </a:solidFill>
              </a:rPr>
              <a:t> Я.Г. – методисту отдела образовательных программ и технологий</a:t>
            </a:r>
          </a:p>
        </p:txBody>
      </p:sp>
    </p:spTree>
    <p:extLst>
      <p:ext uri="{BB962C8B-B14F-4D97-AF65-F5344CB8AC3E}">
        <p14:creationId xmlns:p14="http://schemas.microsoft.com/office/powerpoint/2010/main" val="17632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6701" y="144751"/>
            <a:ext cx="80986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3. ПРОЦЕДУРА ПОДГОТОВКИ 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 УЧАСТИЮ В КОНКУРСЕ НА СТАТУС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РЕГИОНАЛЬНАЯ ИННОВАЦИОННАЯ ПЛОЩАДКА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(РИП</a:t>
            </a: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)</a:t>
            </a:r>
            <a:endParaRPr lang="ru-RU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89955" y="1344105"/>
            <a:ext cx="11091475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Arial Black" panose="020B0A04020102020204" pitchFamily="34" charset="0"/>
              </a:rPr>
              <a:t>Консультирование</a:t>
            </a:r>
          </a:p>
          <a:p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по подготовке пакета документов для участия в конкурсе</a:t>
            </a:r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588820" y="4578709"/>
            <a:ext cx="695895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методист отдела образовательных программ и технологий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Саямова Янина Геннадьевна</a:t>
            </a:r>
            <a:endParaRPr lang="ru-RU" sz="3200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679908" y="5419740"/>
            <a:ext cx="8393503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8 (846) 334 04 71</a:t>
            </a:r>
            <a:endParaRPr lang="ru-RU" sz="4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660872" y="6174113"/>
            <a:ext cx="25955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sayamova@cposo.ru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56454" y="6199159"/>
            <a:ext cx="19656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89272 00 58 85</a:t>
            </a:r>
          </a:p>
        </p:txBody>
      </p:sp>
      <p:sp>
        <p:nvSpPr>
          <p:cNvPr id="39" name="Google Shape;4395;p129"/>
          <p:cNvSpPr/>
          <p:nvPr/>
        </p:nvSpPr>
        <p:spPr>
          <a:xfrm>
            <a:off x="1855893" y="4954944"/>
            <a:ext cx="1579177" cy="1244215"/>
          </a:xfrm>
          <a:prstGeom prst="ellipse">
            <a:avLst/>
          </a:prstGeom>
          <a:solidFill>
            <a:srgbClr val="13A1D7"/>
          </a:solidFill>
          <a:ln w="9525" cap="flat" cmpd="sng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0" name="Google Shape;4396;p129"/>
          <p:cNvSpPr/>
          <p:nvPr/>
        </p:nvSpPr>
        <p:spPr>
          <a:xfrm>
            <a:off x="1661029" y="4902803"/>
            <a:ext cx="1795588" cy="1336589"/>
          </a:xfrm>
          <a:custGeom>
            <a:avLst/>
            <a:gdLst/>
            <a:ahLst/>
            <a:cxnLst/>
            <a:rect l="l" t="t" r="r" b="b"/>
            <a:pathLst>
              <a:path w="798" h="751" extrusionOk="0">
                <a:moveTo>
                  <a:pt x="388" y="735"/>
                </a:moveTo>
                <a:cubicBezTo>
                  <a:pt x="363" y="735"/>
                  <a:pt x="338" y="732"/>
                  <a:pt x="313" y="727"/>
                </a:cubicBezTo>
                <a:cubicBezTo>
                  <a:pt x="265" y="717"/>
                  <a:pt x="218" y="697"/>
                  <a:pt x="177" y="668"/>
                </a:cubicBezTo>
                <a:cubicBezTo>
                  <a:pt x="199" y="682"/>
                  <a:pt x="221" y="694"/>
                  <a:pt x="245" y="702"/>
                </a:cubicBezTo>
                <a:cubicBezTo>
                  <a:pt x="279" y="716"/>
                  <a:pt x="315" y="726"/>
                  <a:pt x="352" y="730"/>
                </a:cubicBezTo>
                <a:cubicBezTo>
                  <a:pt x="367" y="731"/>
                  <a:pt x="382" y="732"/>
                  <a:pt x="398" y="732"/>
                </a:cubicBezTo>
                <a:cubicBezTo>
                  <a:pt x="419" y="732"/>
                  <a:pt x="441" y="731"/>
                  <a:pt x="462" y="727"/>
                </a:cubicBezTo>
                <a:cubicBezTo>
                  <a:pt x="438" y="732"/>
                  <a:pt x="413" y="735"/>
                  <a:pt x="388" y="735"/>
                </a:cubicBezTo>
                <a:moveTo>
                  <a:pt x="264" y="0"/>
                </a:moveTo>
                <a:cubicBezTo>
                  <a:pt x="257" y="0"/>
                  <a:pt x="245" y="3"/>
                  <a:pt x="231" y="9"/>
                </a:cubicBezTo>
                <a:cubicBezTo>
                  <a:pt x="166" y="38"/>
                  <a:pt x="109" y="85"/>
                  <a:pt x="69" y="143"/>
                </a:cubicBezTo>
                <a:cubicBezTo>
                  <a:pt x="29" y="202"/>
                  <a:pt x="5" y="272"/>
                  <a:pt x="2" y="344"/>
                </a:cubicBezTo>
                <a:cubicBezTo>
                  <a:pt x="0" y="388"/>
                  <a:pt x="6" y="434"/>
                  <a:pt x="19" y="476"/>
                </a:cubicBezTo>
                <a:cubicBezTo>
                  <a:pt x="32" y="519"/>
                  <a:pt x="52" y="560"/>
                  <a:pt x="79" y="595"/>
                </a:cubicBezTo>
                <a:cubicBezTo>
                  <a:pt x="106" y="631"/>
                  <a:pt x="138" y="662"/>
                  <a:pt x="175" y="687"/>
                </a:cubicBezTo>
                <a:cubicBezTo>
                  <a:pt x="212" y="711"/>
                  <a:pt x="253" y="729"/>
                  <a:pt x="295" y="740"/>
                </a:cubicBezTo>
                <a:cubicBezTo>
                  <a:pt x="325" y="747"/>
                  <a:pt x="356" y="751"/>
                  <a:pt x="386" y="751"/>
                </a:cubicBezTo>
                <a:cubicBezTo>
                  <a:pt x="443" y="751"/>
                  <a:pt x="499" y="738"/>
                  <a:pt x="549" y="713"/>
                </a:cubicBezTo>
                <a:cubicBezTo>
                  <a:pt x="588" y="695"/>
                  <a:pt x="623" y="669"/>
                  <a:pt x="652" y="639"/>
                </a:cubicBezTo>
                <a:cubicBezTo>
                  <a:pt x="682" y="609"/>
                  <a:pt x="705" y="574"/>
                  <a:pt x="722" y="536"/>
                </a:cubicBezTo>
                <a:cubicBezTo>
                  <a:pt x="726" y="529"/>
                  <a:pt x="727" y="523"/>
                  <a:pt x="726" y="523"/>
                </a:cubicBezTo>
                <a:cubicBezTo>
                  <a:pt x="726" y="523"/>
                  <a:pt x="726" y="523"/>
                  <a:pt x="726" y="523"/>
                </a:cubicBezTo>
                <a:cubicBezTo>
                  <a:pt x="726" y="523"/>
                  <a:pt x="726" y="523"/>
                  <a:pt x="726" y="523"/>
                </a:cubicBezTo>
                <a:cubicBezTo>
                  <a:pt x="724" y="523"/>
                  <a:pt x="720" y="529"/>
                  <a:pt x="717" y="536"/>
                </a:cubicBezTo>
                <a:cubicBezTo>
                  <a:pt x="719" y="533"/>
                  <a:pt x="719" y="533"/>
                  <a:pt x="719" y="533"/>
                </a:cubicBezTo>
                <a:cubicBezTo>
                  <a:pt x="698" y="571"/>
                  <a:pt x="671" y="606"/>
                  <a:pt x="638" y="636"/>
                </a:cubicBezTo>
                <a:cubicBezTo>
                  <a:pt x="605" y="666"/>
                  <a:pt x="567" y="692"/>
                  <a:pt x="525" y="708"/>
                </a:cubicBezTo>
                <a:cubicBezTo>
                  <a:pt x="495" y="716"/>
                  <a:pt x="462" y="722"/>
                  <a:pt x="427" y="724"/>
                </a:cubicBezTo>
                <a:cubicBezTo>
                  <a:pt x="461" y="720"/>
                  <a:pt x="494" y="711"/>
                  <a:pt x="525" y="698"/>
                </a:cubicBezTo>
                <a:cubicBezTo>
                  <a:pt x="570" y="679"/>
                  <a:pt x="607" y="650"/>
                  <a:pt x="637" y="617"/>
                </a:cubicBezTo>
                <a:cubicBezTo>
                  <a:pt x="667" y="584"/>
                  <a:pt x="689" y="546"/>
                  <a:pt x="703" y="505"/>
                </a:cubicBezTo>
                <a:cubicBezTo>
                  <a:pt x="703" y="504"/>
                  <a:pt x="703" y="504"/>
                  <a:pt x="702" y="504"/>
                </a:cubicBezTo>
                <a:cubicBezTo>
                  <a:pt x="702" y="504"/>
                  <a:pt x="701" y="504"/>
                  <a:pt x="701" y="504"/>
                </a:cubicBezTo>
                <a:cubicBezTo>
                  <a:pt x="702" y="502"/>
                  <a:pt x="702" y="501"/>
                  <a:pt x="701" y="501"/>
                </a:cubicBezTo>
                <a:cubicBezTo>
                  <a:pt x="701" y="501"/>
                  <a:pt x="700" y="501"/>
                  <a:pt x="700" y="502"/>
                </a:cubicBezTo>
                <a:cubicBezTo>
                  <a:pt x="698" y="504"/>
                  <a:pt x="696" y="509"/>
                  <a:pt x="695" y="512"/>
                </a:cubicBezTo>
                <a:cubicBezTo>
                  <a:pt x="671" y="564"/>
                  <a:pt x="633" y="610"/>
                  <a:pt x="585" y="644"/>
                </a:cubicBezTo>
                <a:cubicBezTo>
                  <a:pt x="538" y="679"/>
                  <a:pt x="482" y="700"/>
                  <a:pt x="424" y="707"/>
                </a:cubicBezTo>
                <a:cubicBezTo>
                  <a:pt x="411" y="708"/>
                  <a:pt x="398" y="709"/>
                  <a:pt x="385" y="709"/>
                </a:cubicBezTo>
                <a:cubicBezTo>
                  <a:pt x="339" y="709"/>
                  <a:pt x="293" y="700"/>
                  <a:pt x="251" y="682"/>
                </a:cubicBezTo>
                <a:cubicBezTo>
                  <a:pt x="196" y="659"/>
                  <a:pt x="147" y="622"/>
                  <a:pt x="110" y="574"/>
                </a:cubicBezTo>
                <a:cubicBezTo>
                  <a:pt x="110" y="573"/>
                  <a:pt x="109" y="573"/>
                  <a:pt x="108" y="572"/>
                </a:cubicBezTo>
                <a:cubicBezTo>
                  <a:pt x="80" y="532"/>
                  <a:pt x="59" y="487"/>
                  <a:pt x="49" y="440"/>
                </a:cubicBezTo>
                <a:cubicBezTo>
                  <a:pt x="47" y="432"/>
                  <a:pt x="45" y="425"/>
                  <a:pt x="43" y="425"/>
                </a:cubicBezTo>
                <a:cubicBezTo>
                  <a:pt x="43" y="425"/>
                  <a:pt x="43" y="425"/>
                  <a:pt x="43" y="425"/>
                </a:cubicBezTo>
                <a:cubicBezTo>
                  <a:pt x="43" y="425"/>
                  <a:pt x="42" y="426"/>
                  <a:pt x="42" y="427"/>
                </a:cubicBezTo>
                <a:cubicBezTo>
                  <a:pt x="38" y="408"/>
                  <a:pt x="36" y="388"/>
                  <a:pt x="35" y="369"/>
                </a:cubicBezTo>
                <a:cubicBezTo>
                  <a:pt x="35" y="360"/>
                  <a:pt x="35" y="353"/>
                  <a:pt x="34" y="349"/>
                </a:cubicBezTo>
                <a:cubicBezTo>
                  <a:pt x="37" y="307"/>
                  <a:pt x="49" y="268"/>
                  <a:pt x="66" y="233"/>
                </a:cubicBezTo>
                <a:cubicBezTo>
                  <a:pt x="61" y="245"/>
                  <a:pt x="56" y="258"/>
                  <a:pt x="53" y="272"/>
                </a:cubicBezTo>
                <a:cubicBezTo>
                  <a:pt x="38" y="326"/>
                  <a:pt x="38" y="383"/>
                  <a:pt x="50" y="435"/>
                </a:cubicBezTo>
                <a:cubicBezTo>
                  <a:pt x="63" y="488"/>
                  <a:pt x="88" y="536"/>
                  <a:pt x="122" y="575"/>
                </a:cubicBezTo>
                <a:cubicBezTo>
                  <a:pt x="156" y="613"/>
                  <a:pt x="198" y="642"/>
                  <a:pt x="242" y="660"/>
                </a:cubicBezTo>
                <a:cubicBezTo>
                  <a:pt x="279" y="675"/>
                  <a:pt x="317" y="682"/>
                  <a:pt x="354" y="682"/>
                </a:cubicBezTo>
                <a:cubicBezTo>
                  <a:pt x="361" y="682"/>
                  <a:pt x="368" y="682"/>
                  <a:pt x="374" y="681"/>
                </a:cubicBezTo>
                <a:cubicBezTo>
                  <a:pt x="377" y="681"/>
                  <a:pt x="378" y="680"/>
                  <a:pt x="376" y="679"/>
                </a:cubicBezTo>
                <a:cubicBezTo>
                  <a:pt x="374" y="679"/>
                  <a:pt x="372" y="678"/>
                  <a:pt x="369" y="678"/>
                </a:cubicBezTo>
                <a:cubicBezTo>
                  <a:pt x="368" y="678"/>
                  <a:pt x="368" y="678"/>
                  <a:pt x="367" y="678"/>
                </a:cubicBezTo>
                <a:cubicBezTo>
                  <a:pt x="366" y="678"/>
                  <a:pt x="364" y="678"/>
                  <a:pt x="362" y="678"/>
                </a:cubicBezTo>
                <a:cubicBezTo>
                  <a:pt x="323" y="678"/>
                  <a:pt x="283" y="670"/>
                  <a:pt x="245" y="654"/>
                </a:cubicBezTo>
                <a:cubicBezTo>
                  <a:pt x="205" y="637"/>
                  <a:pt x="168" y="611"/>
                  <a:pt x="137" y="578"/>
                </a:cubicBezTo>
                <a:cubicBezTo>
                  <a:pt x="107" y="545"/>
                  <a:pt x="83" y="504"/>
                  <a:pt x="68" y="460"/>
                </a:cubicBezTo>
                <a:cubicBezTo>
                  <a:pt x="54" y="416"/>
                  <a:pt x="49" y="367"/>
                  <a:pt x="55" y="319"/>
                </a:cubicBezTo>
                <a:cubicBezTo>
                  <a:pt x="65" y="283"/>
                  <a:pt x="79" y="243"/>
                  <a:pt x="100" y="206"/>
                </a:cubicBezTo>
                <a:cubicBezTo>
                  <a:pt x="122" y="169"/>
                  <a:pt x="151" y="136"/>
                  <a:pt x="183" y="110"/>
                </a:cubicBezTo>
                <a:cubicBezTo>
                  <a:pt x="190" y="104"/>
                  <a:pt x="196" y="98"/>
                  <a:pt x="196" y="96"/>
                </a:cubicBezTo>
                <a:cubicBezTo>
                  <a:pt x="196" y="96"/>
                  <a:pt x="195" y="95"/>
                  <a:pt x="195" y="95"/>
                </a:cubicBezTo>
                <a:cubicBezTo>
                  <a:pt x="192" y="95"/>
                  <a:pt x="187" y="98"/>
                  <a:pt x="181" y="103"/>
                </a:cubicBezTo>
                <a:cubicBezTo>
                  <a:pt x="156" y="121"/>
                  <a:pt x="134" y="143"/>
                  <a:pt x="115" y="169"/>
                </a:cubicBezTo>
                <a:cubicBezTo>
                  <a:pt x="138" y="137"/>
                  <a:pt x="167" y="109"/>
                  <a:pt x="201" y="88"/>
                </a:cubicBezTo>
                <a:cubicBezTo>
                  <a:pt x="219" y="77"/>
                  <a:pt x="238" y="68"/>
                  <a:pt x="258" y="61"/>
                </a:cubicBezTo>
                <a:cubicBezTo>
                  <a:pt x="265" y="59"/>
                  <a:pt x="273" y="55"/>
                  <a:pt x="276" y="52"/>
                </a:cubicBezTo>
                <a:cubicBezTo>
                  <a:pt x="276" y="51"/>
                  <a:pt x="277" y="51"/>
                  <a:pt x="276" y="51"/>
                </a:cubicBezTo>
                <a:cubicBezTo>
                  <a:pt x="312" y="38"/>
                  <a:pt x="350" y="32"/>
                  <a:pt x="388" y="32"/>
                </a:cubicBezTo>
                <a:cubicBezTo>
                  <a:pt x="397" y="32"/>
                  <a:pt x="407" y="33"/>
                  <a:pt x="416" y="33"/>
                </a:cubicBezTo>
                <a:cubicBezTo>
                  <a:pt x="462" y="37"/>
                  <a:pt x="508" y="50"/>
                  <a:pt x="549" y="71"/>
                </a:cubicBezTo>
                <a:cubicBezTo>
                  <a:pt x="589" y="93"/>
                  <a:pt x="626" y="122"/>
                  <a:pt x="656" y="156"/>
                </a:cubicBezTo>
                <a:cubicBezTo>
                  <a:pt x="686" y="191"/>
                  <a:pt x="709" y="232"/>
                  <a:pt x="724" y="275"/>
                </a:cubicBezTo>
                <a:cubicBezTo>
                  <a:pt x="727" y="286"/>
                  <a:pt x="731" y="294"/>
                  <a:pt x="733" y="294"/>
                </a:cubicBezTo>
                <a:cubicBezTo>
                  <a:pt x="734" y="294"/>
                  <a:pt x="734" y="294"/>
                  <a:pt x="734" y="293"/>
                </a:cubicBezTo>
                <a:cubicBezTo>
                  <a:pt x="736" y="290"/>
                  <a:pt x="735" y="277"/>
                  <a:pt x="731" y="264"/>
                </a:cubicBezTo>
                <a:cubicBezTo>
                  <a:pt x="715" y="212"/>
                  <a:pt x="685" y="165"/>
                  <a:pt x="648" y="127"/>
                </a:cubicBezTo>
                <a:cubicBezTo>
                  <a:pt x="610" y="90"/>
                  <a:pt x="564" y="61"/>
                  <a:pt x="514" y="42"/>
                </a:cubicBezTo>
                <a:cubicBezTo>
                  <a:pt x="473" y="27"/>
                  <a:pt x="430" y="20"/>
                  <a:pt x="388" y="20"/>
                </a:cubicBezTo>
                <a:cubicBezTo>
                  <a:pt x="362" y="20"/>
                  <a:pt x="336" y="22"/>
                  <a:pt x="311" y="28"/>
                </a:cubicBezTo>
                <a:cubicBezTo>
                  <a:pt x="244" y="43"/>
                  <a:pt x="181" y="77"/>
                  <a:pt x="133" y="128"/>
                </a:cubicBezTo>
                <a:cubicBezTo>
                  <a:pt x="107" y="153"/>
                  <a:pt x="84" y="182"/>
                  <a:pt x="66" y="215"/>
                </a:cubicBezTo>
                <a:cubicBezTo>
                  <a:pt x="71" y="204"/>
                  <a:pt x="76" y="194"/>
                  <a:pt x="82" y="185"/>
                </a:cubicBezTo>
                <a:cubicBezTo>
                  <a:pt x="127" y="112"/>
                  <a:pt x="195" y="59"/>
                  <a:pt x="272" y="32"/>
                </a:cubicBezTo>
                <a:cubicBezTo>
                  <a:pt x="310" y="18"/>
                  <a:pt x="350" y="11"/>
                  <a:pt x="391" y="10"/>
                </a:cubicBezTo>
                <a:cubicBezTo>
                  <a:pt x="395" y="10"/>
                  <a:pt x="398" y="10"/>
                  <a:pt x="402" y="10"/>
                </a:cubicBezTo>
                <a:cubicBezTo>
                  <a:pt x="440" y="10"/>
                  <a:pt x="477" y="15"/>
                  <a:pt x="514" y="26"/>
                </a:cubicBezTo>
                <a:cubicBezTo>
                  <a:pt x="591" y="48"/>
                  <a:pt x="656" y="92"/>
                  <a:pt x="704" y="149"/>
                </a:cubicBezTo>
                <a:cubicBezTo>
                  <a:pt x="752" y="206"/>
                  <a:pt x="785" y="279"/>
                  <a:pt x="793" y="359"/>
                </a:cubicBezTo>
                <a:cubicBezTo>
                  <a:pt x="793" y="363"/>
                  <a:pt x="793" y="366"/>
                  <a:pt x="794" y="367"/>
                </a:cubicBezTo>
                <a:cubicBezTo>
                  <a:pt x="794" y="367"/>
                  <a:pt x="795" y="368"/>
                  <a:pt x="795" y="368"/>
                </a:cubicBezTo>
                <a:cubicBezTo>
                  <a:pt x="795" y="368"/>
                  <a:pt x="796" y="367"/>
                  <a:pt x="796" y="367"/>
                </a:cubicBezTo>
                <a:cubicBezTo>
                  <a:pt x="797" y="364"/>
                  <a:pt x="798" y="356"/>
                  <a:pt x="797" y="348"/>
                </a:cubicBezTo>
                <a:cubicBezTo>
                  <a:pt x="792" y="306"/>
                  <a:pt x="781" y="267"/>
                  <a:pt x="765" y="232"/>
                </a:cubicBezTo>
                <a:cubicBezTo>
                  <a:pt x="749" y="197"/>
                  <a:pt x="728" y="166"/>
                  <a:pt x="703" y="138"/>
                </a:cubicBezTo>
                <a:cubicBezTo>
                  <a:pt x="678" y="111"/>
                  <a:pt x="650" y="86"/>
                  <a:pt x="618" y="66"/>
                </a:cubicBezTo>
                <a:cubicBezTo>
                  <a:pt x="585" y="45"/>
                  <a:pt x="549" y="28"/>
                  <a:pt x="509" y="17"/>
                </a:cubicBezTo>
                <a:cubicBezTo>
                  <a:pt x="472" y="6"/>
                  <a:pt x="434" y="1"/>
                  <a:pt x="397" y="1"/>
                </a:cubicBezTo>
                <a:cubicBezTo>
                  <a:pt x="393" y="1"/>
                  <a:pt x="388" y="1"/>
                  <a:pt x="384" y="1"/>
                </a:cubicBezTo>
                <a:cubicBezTo>
                  <a:pt x="343" y="2"/>
                  <a:pt x="302" y="10"/>
                  <a:pt x="264" y="24"/>
                </a:cubicBezTo>
                <a:cubicBezTo>
                  <a:pt x="187" y="52"/>
                  <a:pt x="119" y="105"/>
                  <a:pt x="74" y="177"/>
                </a:cubicBezTo>
                <a:cubicBezTo>
                  <a:pt x="56" y="208"/>
                  <a:pt x="42" y="241"/>
                  <a:pt x="34" y="275"/>
                </a:cubicBezTo>
                <a:cubicBezTo>
                  <a:pt x="25" y="309"/>
                  <a:pt x="22" y="343"/>
                  <a:pt x="23" y="378"/>
                </a:cubicBezTo>
                <a:cubicBezTo>
                  <a:pt x="23" y="423"/>
                  <a:pt x="31" y="468"/>
                  <a:pt x="48" y="511"/>
                </a:cubicBezTo>
                <a:cubicBezTo>
                  <a:pt x="25" y="457"/>
                  <a:pt x="15" y="398"/>
                  <a:pt x="18" y="339"/>
                </a:cubicBezTo>
                <a:cubicBezTo>
                  <a:pt x="22" y="271"/>
                  <a:pt x="45" y="206"/>
                  <a:pt x="83" y="150"/>
                </a:cubicBezTo>
                <a:cubicBezTo>
                  <a:pt x="121" y="95"/>
                  <a:pt x="174" y="50"/>
                  <a:pt x="236" y="22"/>
                </a:cubicBezTo>
                <a:cubicBezTo>
                  <a:pt x="254" y="13"/>
                  <a:pt x="269" y="5"/>
                  <a:pt x="269" y="2"/>
                </a:cubicBezTo>
                <a:cubicBezTo>
                  <a:pt x="268" y="0"/>
                  <a:pt x="267" y="0"/>
                  <a:pt x="264" y="0"/>
                </a:cubicBezTo>
              </a:path>
            </a:pathLst>
          </a:custGeom>
          <a:solidFill>
            <a:srgbClr val="717171"/>
          </a:solidFill>
          <a:ln w="9525" cap="flat" cmpd="sng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28" name="Google Shape;4423;p129"/>
          <p:cNvGrpSpPr/>
          <p:nvPr/>
        </p:nvGrpSpPr>
        <p:grpSpPr>
          <a:xfrm>
            <a:off x="2251758" y="5266660"/>
            <a:ext cx="614130" cy="567557"/>
            <a:chOff x="5196284" y="2115537"/>
            <a:chExt cx="768186" cy="726285"/>
          </a:xfrm>
        </p:grpSpPr>
        <p:sp>
          <p:nvSpPr>
            <p:cNvPr id="29" name="Google Shape;4424;p129"/>
            <p:cNvSpPr/>
            <p:nvPr/>
          </p:nvSpPr>
          <p:spPr>
            <a:xfrm>
              <a:off x="5375062" y="2115537"/>
              <a:ext cx="410631" cy="407837"/>
            </a:xfrm>
            <a:custGeom>
              <a:avLst/>
              <a:gdLst/>
              <a:ahLst/>
              <a:cxnLst/>
              <a:rect l="l" t="t" r="r" b="b"/>
              <a:pathLst>
                <a:path w="1768" h="1756" extrusionOk="0">
                  <a:moveTo>
                    <a:pt x="884" y="229"/>
                  </a:moveTo>
                  <a:lnTo>
                    <a:pt x="821" y="232"/>
                  </a:lnTo>
                  <a:lnTo>
                    <a:pt x="761" y="241"/>
                  </a:lnTo>
                  <a:lnTo>
                    <a:pt x="702" y="255"/>
                  </a:lnTo>
                  <a:lnTo>
                    <a:pt x="645" y="274"/>
                  </a:lnTo>
                  <a:lnTo>
                    <a:pt x="591" y="299"/>
                  </a:lnTo>
                  <a:lnTo>
                    <a:pt x="539" y="328"/>
                  </a:lnTo>
                  <a:lnTo>
                    <a:pt x="491" y="361"/>
                  </a:lnTo>
                  <a:lnTo>
                    <a:pt x="446" y="399"/>
                  </a:lnTo>
                  <a:lnTo>
                    <a:pt x="403" y="440"/>
                  </a:lnTo>
                  <a:lnTo>
                    <a:pt x="366" y="485"/>
                  </a:lnTo>
                  <a:lnTo>
                    <a:pt x="332" y="534"/>
                  </a:lnTo>
                  <a:lnTo>
                    <a:pt x="303" y="585"/>
                  </a:lnTo>
                  <a:lnTo>
                    <a:pt x="279" y="639"/>
                  </a:lnTo>
                  <a:lnTo>
                    <a:pt x="259" y="696"/>
                  </a:lnTo>
                  <a:lnTo>
                    <a:pt x="244" y="754"/>
                  </a:lnTo>
                  <a:lnTo>
                    <a:pt x="236" y="815"/>
                  </a:lnTo>
                  <a:lnTo>
                    <a:pt x="233" y="877"/>
                  </a:lnTo>
                  <a:lnTo>
                    <a:pt x="236" y="939"/>
                  </a:lnTo>
                  <a:lnTo>
                    <a:pt x="244" y="999"/>
                  </a:lnTo>
                  <a:lnTo>
                    <a:pt x="259" y="1058"/>
                  </a:lnTo>
                  <a:lnTo>
                    <a:pt x="279" y="1114"/>
                  </a:lnTo>
                  <a:lnTo>
                    <a:pt x="303" y="1168"/>
                  </a:lnTo>
                  <a:lnTo>
                    <a:pt x="332" y="1219"/>
                  </a:lnTo>
                  <a:lnTo>
                    <a:pt x="366" y="1267"/>
                  </a:lnTo>
                  <a:lnTo>
                    <a:pt x="403" y="1312"/>
                  </a:lnTo>
                  <a:lnTo>
                    <a:pt x="446" y="1353"/>
                  </a:lnTo>
                  <a:lnTo>
                    <a:pt x="491" y="1391"/>
                  </a:lnTo>
                  <a:lnTo>
                    <a:pt x="539" y="1424"/>
                  </a:lnTo>
                  <a:lnTo>
                    <a:pt x="591" y="1453"/>
                  </a:lnTo>
                  <a:lnTo>
                    <a:pt x="645" y="1478"/>
                  </a:lnTo>
                  <a:lnTo>
                    <a:pt x="702" y="1497"/>
                  </a:lnTo>
                  <a:lnTo>
                    <a:pt x="761" y="1511"/>
                  </a:lnTo>
                  <a:lnTo>
                    <a:pt x="821" y="1520"/>
                  </a:lnTo>
                  <a:lnTo>
                    <a:pt x="884" y="1523"/>
                  </a:lnTo>
                  <a:lnTo>
                    <a:pt x="946" y="1520"/>
                  </a:lnTo>
                  <a:lnTo>
                    <a:pt x="1008" y="1511"/>
                  </a:lnTo>
                  <a:lnTo>
                    <a:pt x="1066" y="1497"/>
                  </a:lnTo>
                  <a:lnTo>
                    <a:pt x="1124" y="1478"/>
                  </a:lnTo>
                  <a:lnTo>
                    <a:pt x="1177" y="1453"/>
                  </a:lnTo>
                  <a:lnTo>
                    <a:pt x="1229" y="1424"/>
                  </a:lnTo>
                  <a:lnTo>
                    <a:pt x="1278" y="1391"/>
                  </a:lnTo>
                  <a:lnTo>
                    <a:pt x="1323" y="1353"/>
                  </a:lnTo>
                  <a:lnTo>
                    <a:pt x="1364" y="1312"/>
                  </a:lnTo>
                  <a:lnTo>
                    <a:pt x="1403" y="1267"/>
                  </a:lnTo>
                  <a:lnTo>
                    <a:pt x="1436" y="1219"/>
                  </a:lnTo>
                  <a:lnTo>
                    <a:pt x="1465" y="1168"/>
                  </a:lnTo>
                  <a:lnTo>
                    <a:pt x="1489" y="1114"/>
                  </a:lnTo>
                  <a:lnTo>
                    <a:pt x="1509" y="1058"/>
                  </a:lnTo>
                  <a:lnTo>
                    <a:pt x="1524" y="999"/>
                  </a:lnTo>
                  <a:lnTo>
                    <a:pt x="1533" y="939"/>
                  </a:lnTo>
                  <a:lnTo>
                    <a:pt x="1536" y="877"/>
                  </a:lnTo>
                  <a:lnTo>
                    <a:pt x="1533" y="815"/>
                  </a:lnTo>
                  <a:lnTo>
                    <a:pt x="1524" y="754"/>
                  </a:lnTo>
                  <a:lnTo>
                    <a:pt x="1509" y="696"/>
                  </a:lnTo>
                  <a:lnTo>
                    <a:pt x="1489" y="639"/>
                  </a:lnTo>
                  <a:lnTo>
                    <a:pt x="1465" y="585"/>
                  </a:lnTo>
                  <a:lnTo>
                    <a:pt x="1436" y="534"/>
                  </a:lnTo>
                  <a:lnTo>
                    <a:pt x="1403" y="485"/>
                  </a:lnTo>
                  <a:lnTo>
                    <a:pt x="1364" y="440"/>
                  </a:lnTo>
                  <a:lnTo>
                    <a:pt x="1323" y="399"/>
                  </a:lnTo>
                  <a:lnTo>
                    <a:pt x="1278" y="361"/>
                  </a:lnTo>
                  <a:lnTo>
                    <a:pt x="1229" y="328"/>
                  </a:lnTo>
                  <a:lnTo>
                    <a:pt x="1177" y="299"/>
                  </a:lnTo>
                  <a:lnTo>
                    <a:pt x="1124" y="274"/>
                  </a:lnTo>
                  <a:lnTo>
                    <a:pt x="1066" y="255"/>
                  </a:lnTo>
                  <a:lnTo>
                    <a:pt x="1008" y="241"/>
                  </a:lnTo>
                  <a:lnTo>
                    <a:pt x="946" y="232"/>
                  </a:lnTo>
                  <a:lnTo>
                    <a:pt x="884" y="229"/>
                  </a:lnTo>
                  <a:close/>
                  <a:moveTo>
                    <a:pt x="884" y="0"/>
                  </a:moveTo>
                  <a:lnTo>
                    <a:pt x="956" y="3"/>
                  </a:lnTo>
                  <a:lnTo>
                    <a:pt x="1028" y="12"/>
                  </a:lnTo>
                  <a:lnTo>
                    <a:pt x="1096" y="25"/>
                  </a:lnTo>
                  <a:lnTo>
                    <a:pt x="1164" y="45"/>
                  </a:lnTo>
                  <a:lnTo>
                    <a:pt x="1228" y="69"/>
                  </a:lnTo>
                  <a:lnTo>
                    <a:pt x="1291" y="98"/>
                  </a:lnTo>
                  <a:lnTo>
                    <a:pt x="1350" y="131"/>
                  </a:lnTo>
                  <a:lnTo>
                    <a:pt x="1407" y="169"/>
                  </a:lnTo>
                  <a:lnTo>
                    <a:pt x="1460" y="210"/>
                  </a:lnTo>
                  <a:lnTo>
                    <a:pt x="1509" y="256"/>
                  </a:lnTo>
                  <a:lnTo>
                    <a:pt x="1556" y="305"/>
                  </a:lnTo>
                  <a:lnTo>
                    <a:pt x="1598" y="358"/>
                  </a:lnTo>
                  <a:lnTo>
                    <a:pt x="1636" y="414"/>
                  </a:lnTo>
                  <a:lnTo>
                    <a:pt x="1670" y="473"/>
                  </a:lnTo>
                  <a:lnTo>
                    <a:pt x="1699" y="535"/>
                  </a:lnTo>
                  <a:lnTo>
                    <a:pt x="1724" y="599"/>
                  </a:lnTo>
                  <a:lnTo>
                    <a:pt x="1743" y="666"/>
                  </a:lnTo>
                  <a:lnTo>
                    <a:pt x="1757" y="734"/>
                  </a:lnTo>
                  <a:lnTo>
                    <a:pt x="1766" y="805"/>
                  </a:lnTo>
                  <a:lnTo>
                    <a:pt x="1768" y="877"/>
                  </a:lnTo>
                  <a:lnTo>
                    <a:pt x="1766" y="949"/>
                  </a:lnTo>
                  <a:lnTo>
                    <a:pt x="1757" y="1019"/>
                  </a:lnTo>
                  <a:lnTo>
                    <a:pt x="1743" y="1088"/>
                  </a:lnTo>
                  <a:lnTo>
                    <a:pt x="1724" y="1154"/>
                  </a:lnTo>
                  <a:lnTo>
                    <a:pt x="1699" y="1218"/>
                  </a:lnTo>
                  <a:lnTo>
                    <a:pt x="1670" y="1280"/>
                  </a:lnTo>
                  <a:lnTo>
                    <a:pt x="1636" y="1339"/>
                  </a:lnTo>
                  <a:lnTo>
                    <a:pt x="1598" y="1395"/>
                  </a:lnTo>
                  <a:lnTo>
                    <a:pt x="1556" y="1448"/>
                  </a:lnTo>
                  <a:lnTo>
                    <a:pt x="1509" y="1497"/>
                  </a:lnTo>
                  <a:lnTo>
                    <a:pt x="1460" y="1543"/>
                  </a:lnTo>
                  <a:lnTo>
                    <a:pt x="1407" y="1586"/>
                  </a:lnTo>
                  <a:lnTo>
                    <a:pt x="1350" y="1624"/>
                  </a:lnTo>
                  <a:lnTo>
                    <a:pt x="1291" y="1658"/>
                  </a:lnTo>
                  <a:lnTo>
                    <a:pt x="1228" y="1687"/>
                  </a:lnTo>
                  <a:lnTo>
                    <a:pt x="1164" y="1711"/>
                  </a:lnTo>
                  <a:lnTo>
                    <a:pt x="1096" y="1730"/>
                  </a:lnTo>
                  <a:lnTo>
                    <a:pt x="1028" y="1744"/>
                  </a:lnTo>
                  <a:lnTo>
                    <a:pt x="956" y="1753"/>
                  </a:lnTo>
                  <a:lnTo>
                    <a:pt x="884" y="1756"/>
                  </a:lnTo>
                  <a:lnTo>
                    <a:pt x="811" y="1753"/>
                  </a:lnTo>
                  <a:lnTo>
                    <a:pt x="741" y="1744"/>
                  </a:lnTo>
                  <a:lnTo>
                    <a:pt x="671" y="1730"/>
                  </a:lnTo>
                  <a:lnTo>
                    <a:pt x="605" y="1711"/>
                  </a:lnTo>
                  <a:lnTo>
                    <a:pt x="539" y="1686"/>
                  </a:lnTo>
                  <a:lnTo>
                    <a:pt x="478" y="1657"/>
                  </a:lnTo>
                  <a:lnTo>
                    <a:pt x="419" y="1624"/>
                  </a:lnTo>
                  <a:lnTo>
                    <a:pt x="362" y="1585"/>
                  </a:lnTo>
                  <a:lnTo>
                    <a:pt x="309" y="1542"/>
                  </a:lnTo>
                  <a:lnTo>
                    <a:pt x="258" y="1496"/>
                  </a:lnTo>
                  <a:lnTo>
                    <a:pt x="212" y="1447"/>
                  </a:lnTo>
                  <a:lnTo>
                    <a:pt x="170" y="1394"/>
                  </a:lnTo>
                  <a:lnTo>
                    <a:pt x="132" y="1338"/>
                  </a:lnTo>
                  <a:lnTo>
                    <a:pt x="98" y="1279"/>
                  </a:lnTo>
                  <a:lnTo>
                    <a:pt x="69" y="1217"/>
                  </a:lnTo>
                  <a:lnTo>
                    <a:pt x="45" y="1153"/>
                  </a:lnTo>
                  <a:lnTo>
                    <a:pt x="26" y="1087"/>
                  </a:lnTo>
                  <a:lnTo>
                    <a:pt x="11" y="1018"/>
                  </a:lnTo>
                  <a:lnTo>
                    <a:pt x="3" y="948"/>
                  </a:lnTo>
                  <a:lnTo>
                    <a:pt x="0" y="877"/>
                  </a:lnTo>
                  <a:lnTo>
                    <a:pt x="3" y="805"/>
                  </a:lnTo>
                  <a:lnTo>
                    <a:pt x="11" y="735"/>
                  </a:lnTo>
                  <a:lnTo>
                    <a:pt x="26" y="667"/>
                  </a:lnTo>
                  <a:lnTo>
                    <a:pt x="45" y="600"/>
                  </a:lnTo>
                  <a:lnTo>
                    <a:pt x="69" y="536"/>
                  </a:lnTo>
                  <a:lnTo>
                    <a:pt x="98" y="474"/>
                  </a:lnTo>
                  <a:lnTo>
                    <a:pt x="132" y="415"/>
                  </a:lnTo>
                  <a:lnTo>
                    <a:pt x="170" y="359"/>
                  </a:lnTo>
                  <a:lnTo>
                    <a:pt x="212" y="306"/>
                  </a:lnTo>
                  <a:lnTo>
                    <a:pt x="258" y="257"/>
                  </a:lnTo>
                  <a:lnTo>
                    <a:pt x="309" y="211"/>
                  </a:lnTo>
                  <a:lnTo>
                    <a:pt x="362" y="169"/>
                  </a:lnTo>
                  <a:lnTo>
                    <a:pt x="419" y="132"/>
                  </a:lnTo>
                  <a:lnTo>
                    <a:pt x="478" y="98"/>
                  </a:lnTo>
                  <a:lnTo>
                    <a:pt x="539" y="69"/>
                  </a:lnTo>
                  <a:lnTo>
                    <a:pt x="605" y="45"/>
                  </a:lnTo>
                  <a:lnTo>
                    <a:pt x="671" y="26"/>
                  </a:lnTo>
                  <a:lnTo>
                    <a:pt x="741" y="12"/>
                  </a:lnTo>
                  <a:lnTo>
                    <a:pt x="811" y="3"/>
                  </a:lnTo>
                  <a:lnTo>
                    <a:pt x="88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33" name="Google Shape;4425;p129"/>
            <p:cNvSpPr/>
            <p:nvPr/>
          </p:nvSpPr>
          <p:spPr>
            <a:xfrm>
              <a:off x="5196284" y="2559687"/>
              <a:ext cx="768186" cy="282135"/>
            </a:xfrm>
            <a:custGeom>
              <a:avLst/>
              <a:gdLst/>
              <a:ahLst/>
              <a:cxnLst/>
              <a:rect l="l" t="t" r="r" b="b"/>
              <a:pathLst>
                <a:path w="3305" h="1219" extrusionOk="0">
                  <a:moveTo>
                    <a:pt x="1110" y="232"/>
                  </a:moveTo>
                  <a:lnTo>
                    <a:pt x="1036" y="235"/>
                  </a:lnTo>
                  <a:lnTo>
                    <a:pt x="965" y="244"/>
                  </a:lnTo>
                  <a:lnTo>
                    <a:pt x="894" y="259"/>
                  </a:lnTo>
                  <a:lnTo>
                    <a:pt x="827" y="278"/>
                  </a:lnTo>
                  <a:lnTo>
                    <a:pt x="763" y="304"/>
                  </a:lnTo>
                  <a:lnTo>
                    <a:pt x="700" y="334"/>
                  </a:lnTo>
                  <a:lnTo>
                    <a:pt x="640" y="368"/>
                  </a:lnTo>
                  <a:lnTo>
                    <a:pt x="583" y="407"/>
                  </a:lnTo>
                  <a:lnTo>
                    <a:pt x="530" y="451"/>
                  </a:lnTo>
                  <a:lnTo>
                    <a:pt x="480" y="498"/>
                  </a:lnTo>
                  <a:lnTo>
                    <a:pt x="435" y="549"/>
                  </a:lnTo>
                  <a:lnTo>
                    <a:pt x="393" y="603"/>
                  </a:lnTo>
                  <a:lnTo>
                    <a:pt x="356" y="660"/>
                  </a:lnTo>
                  <a:lnTo>
                    <a:pt x="322" y="721"/>
                  </a:lnTo>
                  <a:lnTo>
                    <a:pt x="295" y="785"/>
                  </a:lnTo>
                  <a:lnTo>
                    <a:pt x="272" y="850"/>
                  </a:lnTo>
                  <a:lnTo>
                    <a:pt x="254" y="918"/>
                  </a:lnTo>
                  <a:lnTo>
                    <a:pt x="242" y="987"/>
                  </a:lnTo>
                  <a:lnTo>
                    <a:pt x="3063" y="987"/>
                  </a:lnTo>
                  <a:lnTo>
                    <a:pt x="3051" y="917"/>
                  </a:lnTo>
                  <a:lnTo>
                    <a:pt x="3033" y="849"/>
                  </a:lnTo>
                  <a:lnTo>
                    <a:pt x="3011" y="784"/>
                  </a:lnTo>
                  <a:lnTo>
                    <a:pt x="2983" y="720"/>
                  </a:lnTo>
                  <a:lnTo>
                    <a:pt x="2949" y="659"/>
                  </a:lnTo>
                  <a:lnTo>
                    <a:pt x="2912" y="602"/>
                  </a:lnTo>
                  <a:lnTo>
                    <a:pt x="2871" y="547"/>
                  </a:lnTo>
                  <a:lnTo>
                    <a:pt x="2824" y="497"/>
                  </a:lnTo>
                  <a:lnTo>
                    <a:pt x="2775" y="450"/>
                  </a:lnTo>
                  <a:lnTo>
                    <a:pt x="2722" y="406"/>
                  </a:lnTo>
                  <a:lnTo>
                    <a:pt x="2665" y="368"/>
                  </a:lnTo>
                  <a:lnTo>
                    <a:pt x="2606" y="333"/>
                  </a:lnTo>
                  <a:lnTo>
                    <a:pt x="2543" y="303"/>
                  </a:lnTo>
                  <a:lnTo>
                    <a:pt x="2478" y="278"/>
                  </a:lnTo>
                  <a:lnTo>
                    <a:pt x="2410" y="258"/>
                  </a:lnTo>
                  <a:lnTo>
                    <a:pt x="2340" y="244"/>
                  </a:lnTo>
                  <a:lnTo>
                    <a:pt x="2268" y="235"/>
                  </a:lnTo>
                  <a:lnTo>
                    <a:pt x="2195" y="232"/>
                  </a:lnTo>
                  <a:lnTo>
                    <a:pt x="1110" y="232"/>
                  </a:lnTo>
                  <a:close/>
                  <a:moveTo>
                    <a:pt x="1110" y="0"/>
                  </a:moveTo>
                  <a:lnTo>
                    <a:pt x="2195" y="0"/>
                  </a:lnTo>
                  <a:lnTo>
                    <a:pt x="2278" y="3"/>
                  </a:lnTo>
                  <a:lnTo>
                    <a:pt x="2359" y="12"/>
                  </a:lnTo>
                  <a:lnTo>
                    <a:pt x="2439" y="27"/>
                  </a:lnTo>
                  <a:lnTo>
                    <a:pt x="2516" y="47"/>
                  </a:lnTo>
                  <a:lnTo>
                    <a:pt x="2591" y="73"/>
                  </a:lnTo>
                  <a:lnTo>
                    <a:pt x="2663" y="103"/>
                  </a:lnTo>
                  <a:lnTo>
                    <a:pt x="2733" y="139"/>
                  </a:lnTo>
                  <a:lnTo>
                    <a:pt x="2799" y="178"/>
                  </a:lnTo>
                  <a:lnTo>
                    <a:pt x="2864" y="223"/>
                  </a:lnTo>
                  <a:lnTo>
                    <a:pt x="2923" y="271"/>
                  </a:lnTo>
                  <a:lnTo>
                    <a:pt x="2981" y="324"/>
                  </a:lnTo>
                  <a:lnTo>
                    <a:pt x="3033" y="380"/>
                  </a:lnTo>
                  <a:lnTo>
                    <a:pt x="3081" y="440"/>
                  </a:lnTo>
                  <a:lnTo>
                    <a:pt x="3127" y="503"/>
                  </a:lnTo>
                  <a:lnTo>
                    <a:pt x="3167" y="570"/>
                  </a:lnTo>
                  <a:lnTo>
                    <a:pt x="3202" y="639"/>
                  </a:lnTo>
                  <a:lnTo>
                    <a:pt x="3232" y="710"/>
                  </a:lnTo>
                  <a:lnTo>
                    <a:pt x="3259" y="786"/>
                  </a:lnTo>
                  <a:lnTo>
                    <a:pt x="3279" y="862"/>
                  </a:lnTo>
                  <a:lnTo>
                    <a:pt x="3293" y="941"/>
                  </a:lnTo>
                  <a:lnTo>
                    <a:pt x="3302" y="1021"/>
                  </a:lnTo>
                  <a:lnTo>
                    <a:pt x="3305" y="1103"/>
                  </a:lnTo>
                  <a:lnTo>
                    <a:pt x="3302" y="1130"/>
                  </a:lnTo>
                  <a:lnTo>
                    <a:pt x="3294" y="1154"/>
                  </a:lnTo>
                  <a:lnTo>
                    <a:pt x="3280" y="1176"/>
                  </a:lnTo>
                  <a:lnTo>
                    <a:pt x="3262" y="1194"/>
                  </a:lnTo>
                  <a:lnTo>
                    <a:pt x="3240" y="1207"/>
                  </a:lnTo>
                  <a:lnTo>
                    <a:pt x="3215" y="1216"/>
                  </a:lnTo>
                  <a:lnTo>
                    <a:pt x="3188" y="1219"/>
                  </a:lnTo>
                  <a:lnTo>
                    <a:pt x="117" y="1219"/>
                  </a:lnTo>
                  <a:lnTo>
                    <a:pt x="90" y="1216"/>
                  </a:lnTo>
                  <a:lnTo>
                    <a:pt x="65" y="1207"/>
                  </a:lnTo>
                  <a:lnTo>
                    <a:pt x="43" y="1194"/>
                  </a:lnTo>
                  <a:lnTo>
                    <a:pt x="25" y="1176"/>
                  </a:lnTo>
                  <a:lnTo>
                    <a:pt x="12" y="1154"/>
                  </a:lnTo>
                  <a:lnTo>
                    <a:pt x="3" y="1130"/>
                  </a:lnTo>
                  <a:lnTo>
                    <a:pt x="0" y="1103"/>
                  </a:lnTo>
                  <a:lnTo>
                    <a:pt x="3" y="1021"/>
                  </a:lnTo>
                  <a:lnTo>
                    <a:pt x="12" y="940"/>
                  </a:lnTo>
                  <a:lnTo>
                    <a:pt x="27" y="861"/>
                  </a:lnTo>
                  <a:lnTo>
                    <a:pt x="47" y="785"/>
                  </a:lnTo>
                  <a:lnTo>
                    <a:pt x="73" y="709"/>
                  </a:lnTo>
                  <a:lnTo>
                    <a:pt x="104" y="638"/>
                  </a:lnTo>
                  <a:lnTo>
                    <a:pt x="139" y="568"/>
                  </a:lnTo>
                  <a:lnTo>
                    <a:pt x="179" y="502"/>
                  </a:lnTo>
                  <a:lnTo>
                    <a:pt x="224" y="439"/>
                  </a:lnTo>
                  <a:lnTo>
                    <a:pt x="273" y="379"/>
                  </a:lnTo>
                  <a:lnTo>
                    <a:pt x="326" y="323"/>
                  </a:lnTo>
                  <a:lnTo>
                    <a:pt x="383" y="271"/>
                  </a:lnTo>
                  <a:lnTo>
                    <a:pt x="443" y="222"/>
                  </a:lnTo>
                  <a:lnTo>
                    <a:pt x="507" y="178"/>
                  </a:lnTo>
                  <a:lnTo>
                    <a:pt x="573" y="138"/>
                  </a:lnTo>
                  <a:lnTo>
                    <a:pt x="643" y="103"/>
                  </a:lnTo>
                  <a:lnTo>
                    <a:pt x="715" y="72"/>
                  </a:lnTo>
                  <a:lnTo>
                    <a:pt x="790" y="47"/>
                  </a:lnTo>
                  <a:lnTo>
                    <a:pt x="867" y="27"/>
                  </a:lnTo>
                  <a:lnTo>
                    <a:pt x="946" y="12"/>
                  </a:lnTo>
                  <a:lnTo>
                    <a:pt x="1027" y="3"/>
                  </a:lnTo>
                  <a:lnTo>
                    <a:pt x="11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id="2050" name="Picture 2" descr="http://qrcoder.ru/code/?https%3A%2F%2Fdo.asurso.ru%2Fcourse%2Fview.php%3Fid%3D40%23section-1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55" y="2501946"/>
            <a:ext cx="1875933" cy="1875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000369" y="2541764"/>
            <a:ext cx="8736687" cy="1723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Презентация по подготовке пакета документов</a:t>
            </a:r>
          </a:p>
          <a:p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ля участия в конкурсе на присвоение статуса </a:t>
            </a:r>
          </a:p>
          <a:p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«региональная инновационная площадка в сфере образования»</a:t>
            </a:r>
          </a:p>
          <a:p>
            <a:endParaRPr lang="ru-RU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электронном методическом кабинете ЦПО Самарской области, </a:t>
            </a:r>
          </a:p>
          <a:p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 «Сопроводительная документация»)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7324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73938"/>
            <a:ext cx="1180721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4. Проведение процедуры методического аудита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условий реализации основных образовательных программ СПО 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Самарской области в 2022 г.</a:t>
            </a:r>
          </a:p>
          <a:p>
            <a:pPr algn="r"/>
            <a:endParaRPr lang="ru-RU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МАРТ – НОЯБРЬ 2022 г.</a:t>
            </a:r>
          </a:p>
          <a:p>
            <a:pPr algn="ctr"/>
            <a:endParaRPr lang="ru-RU" sz="20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МЕТОДИЧЕСКИЙ (КОМПЛЕКСНЫЙ) АУДИТ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3107" y="2599870"/>
            <a:ext cx="2780385" cy="3934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ГБПОУ </a:t>
            </a:r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  <a:t>«Тольяттинский химико-технологический </a:t>
            </a:r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техникум»</a:t>
            </a:r>
          </a:p>
          <a:p>
            <a:pPr algn="ctr"/>
            <a:endParaRPr lang="ru-RU" sz="800" dirty="0" smtClean="0">
              <a:solidFill>
                <a:schemeClr val="bg1"/>
              </a:solidFill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Программы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15.02.14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Оснащение средствами автоматизации технологических процессов и производств </a:t>
            </a:r>
            <a:endParaRPr lang="ru-RU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отраслям)</a:t>
            </a:r>
          </a:p>
          <a:p>
            <a:pPr algn="ctr"/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18.02.12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Технология аналитического контроля химических соединений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070814" y="4049917"/>
            <a:ext cx="2654125" cy="2484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  <a:t>ГБПОУ «Самарское хореографическое училище (колледж)»</a:t>
            </a:r>
          </a:p>
          <a:p>
            <a:pPr algn="ctr"/>
            <a:endParaRPr lang="ru-RU" sz="16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Программа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52.02.01</a:t>
            </a:r>
            <a:r>
              <a:rPr lang="ru-RU" sz="1600" dirty="0">
                <a:solidFill>
                  <a:schemeClr val="bg1"/>
                </a:solidFill>
              </a:rPr>
              <a:t> Искусство балета</a:t>
            </a:r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878827" y="2599870"/>
            <a:ext cx="3005630" cy="3934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sz="1400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ГБПОУ </a:t>
            </a:r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  <a:t>«БГСХТ </a:t>
            </a:r>
            <a:endParaRPr lang="ru-RU" sz="16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им</a:t>
            </a:r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  <a:t>. героя Советского Союза </a:t>
            </a:r>
            <a:endParaRPr lang="ru-RU" sz="16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Смолякова </a:t>
            </a:r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  <a:t>И.И</a:t>
            </a:r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.»</a:t>
            </a:r>
          </a:p>
          <a:p>
            <a:pPr algn="ctr"/>
            <a:endParaRPr lang="ru-RU" sz="800" dirty="0" smtClean="0">
              <a:solidFill>
                <a:schemeClr val="bg1"/>
              </a:solidFill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Программы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35.01.13 </a:t>
            </a:r>
            <a:r>
              <a:rPr lang="ru-RU" sz="1600" dirty="0">
                <a:solidFill>
                  <a:schemeClr val="bg1"/>
                </a:solidFill>
              </a:rPr>
              <a:t>Тракторист-машинист сельскохозяйственного производства)</a:t>
            </a:r>
          </a:p>
          <a:p>
            <a:pPr algn="ctr"/>
            <a:endParaRPr lang="ru-RU" sz="800" dirty="0">
              <a:solidFill>
                <a:schemeClr val="bg1"/>
              </a:solidFill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38.02.01 </a:t>
            </a:r>
            <a:r>
              <a:rPr lang="ru-RU" sz="1600" dirty="0">
                <a:solidFill>
                  <a:schemeClr val="bg1"/>
                </a:solidFill>
              </a:rPr>
              <a:t>Экономика и бухгалтерский учет (в сельском хозяйстве</a:t>
            </a:r>
            <a:r>
              <a:rPr lang="ru-RU" sz="1600" dirty="0" smtClean="0">
                <a:solidFill>
                  <a:schemeClr val="bg1"/>
                </a:solidFill>
              </a:rPr>
              <a:t>)</a:t>
            </a:r>
          </a:p>
          <a:p>
            <a:pPr algn="ctr"/>
            <a:endParaRPr lang="ru-RU" sz="1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35.02.05 </a:t>
            </a:r>
            <a:r>
              <a:rPr lang="ru-RU" sz="1600" dirty="0">
                <a:solidFill>
                  <a:schemeClr val="bg1"/>
                </a:solidFill>
              </a:rPr>
              <a:t>Агрономия</a:t>
            </a: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041626" y="2599870"/>
            <a:ext cx="2938700" cy="3934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  <a:t>ГБПОУ СО «Самарский многопрофильный колледж им. Бартенева В.В</a:t>
            </a:r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»</a:t>
            </a:r>
            <a:endParaRPr lang="ru-RU" sz="800" dirty="0" smtClean="0">
              <a:solidFill>
                <a:schemeClr val="bg1"/>
              </a:solidFill>
            </a:endParaRPr>
          </a:p>
          <a:p>
            <a:pPr algn="ctr"/>
            <a:endParaRPr lang="ru-RU" sz="8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Программы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08.01.26</a:t>
            </a:r>
            <a:r>
              <a:rPr lang="ru-RU" sz="1400" dirty="0">
                <a:solidFill>
                  <a:schemeClr val="bg1"/>
                </a:solidFill>
              </a:rPr>
              <a:t> Мастер по ремонту и обслуживанию инженерных систем жилищно-коммунального </a:t>
            </a:r>
            <a:r>
              <a:rPr lang="ru-RU" sz="1400" dirty="0" smtClean="0">
                <a:solidFill>
                  <a:schemeClr val="bg1"/>
                </a:solidFill>
              </a:rPr>
              <a:t>хозяйства</a:t>
            </a:r>
          </a:p>
          <a:p>
            <a:pPr algn="ctr"/>
            <a:endParaRPr lang="ru-RU" sz="800" dirty="0" smtClean="0">
              <a:solidFill>
                <a:schemeClr val="bg1"/>
              </a:solidFill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08.02.11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Управление, эксплуатация и обслуживание многоквартирного дома</a:t>
            </a:r>
          </a:p>
          <a:p>
            <a:pPr algn="ctr"/>
            <a:endParaRPr lang="ru-RU" sz="800" dirty="0" smtClean="0">
              <a:solidFill>
                <a:schemeClr val="bg1"/>
              </a:solidFill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09.02.06</a:t>
            </a:r>
            <a:r>
              <a:rPr lang="ru-RU" sz="1400" dirty="0" smtClean="0">
                <a:solidFill>
                  <a:schemeClr val="bg1"/>
                </a:solidFill>
              </a:rPr>
              <a:t> </a:t>
            </a:r>
            <a:r>
              <a:rPr lang="ru-RU" sz="1400" dirty="0">
                <a:solidFill>
                  <a:schemeClr val="bg1"/>
                </a:solidFill>
              </a:rPr>
              <a:t>Сетевое и системное администрирование</a:t>
            </a:r>
          </a:p>
          <a:p>
            <a:pPr algn="ctr"/>
            <a:endParaRPr lang="ru-RU" sz="800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67533" y="2599870"/>
            <a:ext cx="2654125" cy="127874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ГБПОУ «СОУКИ»</a:t>
            </a:r>
            <a:endParaRPr lang="ru-RU" sz="16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ru-RU" sz="8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Программа</a:t>
            </a:r>
          </a:p>
          <a:p>
            <a:pPr algn="ctr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54.02.01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Дизайн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08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Соединительная линия уступом 18"/>
          <p:cNvCxnSpPr/>
          <p:nvPr/>
        </p:nvCxnSpPr>
        <p:spPr>
          <a:xfrm rot="16200000" flipH="1">
            <a:off x="6027165" y="3809169"/>
            <a:ext cx="1152128" cy="576064"/>
          </a:xfrm>
          <a:prstGeom prst="bentConnector3">
            <a:avLst>
              <a:gd name="adj1" fmla="val -126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Соединительная линия уступом 6"/>
          <p:cNvCxnSpPr/>
          <p:nvPr/>
        </p:nvCxnSpPr>
        <p:spPr>
          <a:xfrm rot="16200000" flipH="1">
            <a:off x="4426641" y="1910580"/>
            <a:ext cx="990696" cy="432049"/>
          </a:xfrm>
          <a:prstGeom prst="bentConnector3">
            <a:avLst>
              <a:gd name="adj1" fmla="val 1422"/>
            </a:avLst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116632"/>
            <a:ext cx="11377264" cy="563562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solidFill>
                  <a:schemeClr val="bg1"/>
                </a:solidFill>
                <a:latin typeface="Arial Black" pitchFamily="34" charset="0"/>
              </a:rPr>
              <a:t>4. </a:t>
            </a:r>
            <a:r>
              <a:rPr lang="ru-RU" sz="1800" dirty="0" smtClean="0">
                <a:solidFill>
                  <a:schemeClr val="bg1"/>
                </a:solidFill>
                <a:latin typeface="Arial Black" pitchFamily="34" charset="0"/>
              </a:rPr>
              <a:t>ПРОВЕДЕНИИ КОМПЛЕКСНОГО МЕТОДИЧЕСКОГО АУДИТА ПОО, ЗАНИМАЮЩИХ ПОСЛЕДНИЕ ПОЗИЦИИ В РЕЙТИНГЕ ОО СПО РЕГИОНА</a:t>
            </a:r>
            <a:endParaRPr lang="ru-RU" sz="1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337" y="836712"/>
            <a:ext cx="4626613" cy="1726184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 I этап – Экспертиза ООП </a:t>
            </a:r>
            <a:endParaRPr lang="ru-RU" dirty="0" smtClean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оценка на входе)</a:t>
            </a:r>
          </a:p>
          <a:p>
            <a:pPr algn="ctr"/>
            <a:endParaRPr lang="ru-RU" sz="80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Оценка качества разработки и реализации ООП, изучение результатов мониторинга ПОО, выявление квалификационных дефицитов специалистов методической службы  и преподавателей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056069" y="2719414"/>
            <a:ext cx="5373752" cy="195385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II этап – Методический консалтинг </a:t>
            </a:r>
            <a:endParaRPr lang="ru-RU" dirty="0" smtClean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algn="ctr"/>
            <a:r>
              <a:rPr lang="ru-RU" sz="14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выездом и в онлайн формате</a:t>
            </a:r>
            <a:r>
              <a:rPr lang="ru-RU" sz="14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1050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Разработка программы методического консалтинга по устранению несоответствий (совместно со специалистами ПОО), проведение серии совещаний, семинаров, групповых и индивидуальных консультаций с управленческой командой и преподавателями, посещение учебных занятий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572623" y="4802483"/>
            <a:ext cx="6215321" cy="195906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III этап – Выборочная экспертиза ООП </a:t>
            </a:r>
            <a:endParaRPr lang="ru-RU" dirty="0" smtClean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400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оценка на выходе</a:t>
            </a: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105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Повторная оценка качества разработки и реализации ООП, анализ результатов работы в ходе консалтинга, разработка плана работы по устранению несоответствий (те, которые не были устранены в ходе аудита) на </a:t>
            </a:r>
            <a:r>
              <a:rPr lang="ru-RU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следующий </a:t>
            </a:r>
            <a:r>
              <a:rPr lang="ru-RU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 совместно с управленческой командой, подготовка методических рекомендаций по повышению качества работы. Формирование заключения  по аудиту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834906" y="680194"/>
            <a:ext cx="2907722" cy="18620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ПОО – наставник</a:t>
            </a:r>
          </a:p>
          <a:p>
            <a:pPr algn="ctr"/>
            <a:r>
              <a:rPr lang="ru-RU" sz="1600" dirty="0" smtClean="0"/>
              <a:t>(колледж -лидер по подготовке и</a:t>
            </a:r>
            <a:r>
              <a:rPr lang="en-US" sz="1600" dirty="0" smtClean="0"/>
              <a:t>/</a:t>
            </a:r>
            <a:r>
              <a:rPr lang="ru-RU" sz="1600" dirty="0" smtClean="0"/>
              <a:t>или имеющие статус </a:t>
            </a:r>
          </a:p>
          <a:p>
            <a:pPr algn="ctr"/>
            <a:r>
              <a:rPr lang="ru-RU" sz="1600" dirty="0" smtClean="0"/>
              <a:t>ведущего колледжа</a:t>
            </a:r>
          </a:p>
          <a:p>
            <a:pPr algn="ctr"/>
            <a:r>
              <a:rPr lang="ru-RU" sz="1600" dirty="0" smtClean="0"/>
              <a:t>по профессии</a:t>
            </a:r>
            <a:r>
              <a:rPr lang="en-US" sz="1600" dirty="0" smtClean="0"/>
              <a:t>/</a:t>
            </a:r>
            <a:r>
              <a:rPr lang="ru-RU" sz="1600" dirty="0" smtClean="0"/>
              <a:t>специальности)</a:t>
            </a:r>
          </a:p>
        </p:txBody>
      </p:sp>
      <p:sp>
        <p:nvSpPr>
          <p:cNvPr id="24" name="Овал 23"/>
          <p:cNvSpPr/>
          <p:nvPr/>
        </p:nvSpPr>
        <p:spPr>
          <a:xfrm>
            <a:off x="5250459" y="935849"/>
            <a:ext cx="1371600" cy="12294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25%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7301301" y="2893672"/>
            <a:ext cx="1371600" cy="12294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50%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0232558" y="5167279"/>
            <a:ext cx="1371600" cy="12294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25%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cxnSp>
        <p:nvCxnSpPr>
          <p:cNvPr id="13" name="Прямая со стрелкой 12"/>
          <p:cNvCxnSpPr>
            <a:stCxn id="5" idx="1"/>
          </p:cNvCxnSpPr>
          <p:nvPr/>
        </p:nvCxnSpPr>
        <p:spPr>
          <a:xfrm flipH="1">
            <a:off x="6429821" y="1611220"/>
            <a:ext cx="2405085" cy="1286526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2"/>
          </p:cNvCxnSpPr>
          <p:nvPr/>
        </p:nvCxnSpPr>
        <p:spPr>
          <a:xfrm flipH="1">
            <a:off x="8448541" y="2542245"/>
            <a:ext cx="1840226" cy="2260238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342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73938"/>
            <a:ext cx="118072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4. Проведение процедуры методического аудита</a:t>
            </a:r>
          </a:p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условий реализации основных образовательных программ СПО в Самарской области в 2022 г.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8041" y="3720368"/>
            <a:ext cx="30861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необходимые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ДЕЙСТВИЯ</a:t>
            </a:r>
            <a:endParaRPr lang="ru-RU" sz="3600" dirty="0"/>
          </a:p>
        </p:txBody>
      </p:sp>
      <p:grpSp>
        <p:nvGrpSpPr>
          <p:cNvPr id="16" name="Google Shape;4394;p129"/>
          <p:cNvGrpSpPr/>
          <p:nvPr/>
        </p:nvGrpSpPr>
        <p:grpSpPr>
          <a:xfrm>
            <a:off x="727891" y="1900121"/>
            <a:ext cx="1966804" cy="1822532"/>
            <a:chOff x="2805832" y="1733550"/>
            <a:chExt cx="1512742" cy="1490258"/>
          </a:xfrm>
        </p:grpSpPr>
        <p:sp>
          <p:nvSpPr>
            <p:cNvPr id="17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4" name="Google Shape;4418;p129"/>
          <p:cNvGrpSpPr/>
          <p:nvPr/>
        </p:nvGrpSpPr>
        <p:grpSpPr>
          <a:xfrm>
            <a:off x="1344521" y="2518176"/>
            <a:ext cx="868836" cy="651116"/>
            <a:chOff x="3127784" y="2153121"/>
            <a:chExt cx="868836" cy="651116"/>
          </a:xfrm>
        </p:grpSpPr>
        <p:sp>
          <p:nvSpPr>
            <p:cNvPr id="25" name="Google Shape;4419;p129"/>
            <p:cNvSpPr/>
            <p:nvPr/>
          </p:nvSpPr>
          <p:spPr>
            <a:xfrm>
              <a:off x="3127784" y="2153121"/>
              <a:ext cx="712303" cy="651116"/>
            </a:xfrm>
            <a:custGeom>
              <a:avLst/>
              <a:gdLst/>
              <a:ahLst/>
              <a:cxnLst/>
              <a:rect l="l" t="t" r="r" b="b"/>
              <a:pathLst>
                <a:path w="2793" h="2555" extrusionOk="0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4420;p129"/>
            <p:cNvSpPr/>
            <p:nvPr/>
          </p:nvSpPr>
          <p:spPr>
            <a:xfrm>
              <a:off x="3868130" y="2403982"/>
              <a:ext cx="128490" cy="43850"/>
            </a:xfrm>
            <a:custGeom>
              <a:avLst/>
              <a:gdLst/>
              <a:ahLst/>
              <a:cxnLst/>
              <a:rect l="l" t="t" r="r" b="b"/>
              <a:pathLst>
                <a:path w="505" h="172" extrusionOk="0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421;p129"/>
            <p:cNvSpPr/>
            <p:nvPr/>
          </p:nvSpPr>
          <p:spPr>
            <a:xfrm>
              <a:off x="3858442" y="2296397"/>
              <a:ext cx="125431" cy="75972"/>
            </a:xfrm>
            <a:custGeom>
              <a:avLst/>
              <a:gdLst/>
              <a:ahLst/>
              <a:cxnLst/>
              <a:rect l="l" t="t" r="r" b="b"/>
              <a:pathLst>
                <a:path w="492" h="296" extrusionOk="0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4422;p129"/>
            <p:cNvSpPr/>
            <p:nvPr/>
          </p:nvSpPr>
          <p:spPr>
            <a:xfrm>
              <a:off x="3858442" y="2478934"/>
              <a:ext cx="125431" cy="75462"/>
            </a:xfrm>
            <a:custGeom>
              <a:avLst/>
              <a:gdLst/>
              <a:ahLst/>
              <a:cxnLst/>
              <a:rect l="l" t="t" r="r" b="b"/>
              <a:pathLst>
                <a:path w="493" h="297" extrusionOk="0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283574" y="2398637"/>
            <a:ext cx="8767134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Проинформировать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педагогический состав 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проведении методического аудита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283574" y="3217744"/>
            <a:ext cx="8767134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Назначить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ответственного от ПОО за предоставление материалов и организацию посещения ПОО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проведении методического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аудита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направить данные в ЦПО Самарской области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18063" y="1854820"/>
            <a:ext cx="43107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Руководителям ПОО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283574" y="5699453"/>
            <a:ext cx="8767134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срок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 09 марта 2022 года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 с ПОО сформировать и утвердить дорожную карту проведения методического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аудита</a:t>
            </a:r>
            <a:endParaRPr lang="ru-RU" sz="20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529931" y="5139511"/>
            <a:ext cx="52437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ЦПО Самарской области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298259" y="4323925"/>
            <a:ext cx="8767134" cy="7078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Определить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ПОО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наставников и согласовать с ЦПО Самарской области в срок до 9 марта 2022 года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01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500185" y="5535345"/>
            <a:ext cx="11080305" cy="116678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6350">
            <a:solidFill>
              <a:srgbClr val="66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ТЕМАТИЧЕСКИЙ АУДИТ (старт - март </a:t>
            </a:r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itchFamily="34" charset="0"/>
              </a:rPr>
              <a:t>2022 г.)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algn="just"/>
            <a:endParaRPr lang="ru-RU" sz="800" dirty="0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Arial Black" pitchFamily="34" charset="0"/>
              </a:rPr>
              <a:t>«</a:t>
            </a:r>
            <a:r>
              <a:rPr lang="ru-RU" dirty="0">
                <a:solidFill>
                  <a:schemeClr val="bg1"/>
                </a:solidFill>
                <a:latin typeface="Arial Black" pitchFamily="34" charset="0"/>
              </a:rPr>
              <a:t>Оценка соответствия содержания ООП требованиям ФГОС СПО, ПС, запросам предприятий/ организаций, ДЭ, WSR»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0729" y="264754"/>
            <a:ext cx="10331447" cy="563562"/>
          </a:xfrm>
        </p:spPr>
        <p:txBody>
          <a:bodyPr>
            <a:normAutofit fontScale="90000"/>
          </a:bodyPr>
          <a:lstStyle/>
          <a:p>
            <a:pPr algn="r"/>
            <a:r>
              <a:rPr lang="ru-RU" sz="2200" dirty="0">
                <a:solidFill>
                  <a:schemeClr val="bg1"/>
                </a:solidFill>
                <a:latin typeface="Arial Black" pitchFamily="34" charset="0"/>
              </a:rPr>
              <a:t>5. Подготовка к проведению в ПОО Самарской области </a:t>
            </a:r>
            <a:r>
              <a:rPr lang="ru-RU" sz="2200" dirty="0" smtClean="0">
                <a:solidFill>
                  <a:schemeClr val="bg1"/>
                </a:solidFill>
                <a:latin typeface="Arial Black" pitchFamily="34" charset="0"/>
              </a:rPr>
              <a:t>первого тематического </a:t>
            </a:r>
            <a:r>
              <a:rPr lang="ru-RU" sz="2200" dirty="0">
                <a:solidFill>
                  <a:schemeClr val="bg1"/>
                </a:solidFill>
                <a:latin typeface="Arial Black" pitchFamily="34" charset="0"/>
              </a:rPr>
              <a:t>аудита</a:t>
            </a:r>
            <a:r>
              <a:rPr lang="ru-RU" sz="2700" dirty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sz="1800" dirty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ru-RU" sz="1800" dirty="0">
                <a:solidFill>
                  <a:schemeClr val="bg1"/>
                </a:solidFill>
                <a:latin typeface="Arial Black" pitchFamily="34" charset="0"/>
              </a:rPr>
            </a:br>
            <a:endParaRPr lang="ru-RU" sz="18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923306" y="755246"/>
            <a:ext cx="10657184" cy="1263674"/>
          </a:xfrm>
          <a:prstGeom prst="downArrow">
            <a:avLst>
              <a:gd name="adj1" fmla="val 81858"/>
              <a:gd name="adj2" fmla="val 23509"/>
            </a:avLst>
          </a:prstGeom>
          <a:solidFill>
            <a:schemeClr val="accent1">
              <a:lumMod val="75000"/>
            </a:schemeClr>
          </a:soli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rgbClr val="66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Старт онлайн школы  02.12.2021 (ПРОФСРЕДА) 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 1. Разработка ФОС  организация оценочных процедур</a:t>
            </a:r>
          </a:p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 2. Проектирование содержания основной образовательной программы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2796" y="2431615"/>
            <a:ext cx="3455511" cy="5903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Модельный шаблон отчета согласования ФГОС с ДЭ, РЧ, </a:t>
            </a:r>
            <a:r>
              <a:rPr lang="ru-RU" dirty="0" smtClean="0"/>
              <a:t>НЧ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3416" y="3105496"/>
            <a:ext cx="3455511" cy="5420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Чек-лист для выполнения домашнего задания модуль 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2796" y="3731907"/>
            <a:ext cx="3455511" cy="7856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Модельный шаблон отчета согласования </a:t>
            </a:r>
            <a:endParaRPr lang="ru-RU" dirty="0" smtClean="0"/>
          </a:p>
          <a:p>
            <a:pPr algn="ctr"/>
            <a:r>
              <a:rPr lang="ru-RU" dirty="0" smtClean="0"/>
              <a:t>с работодателем</a:t>
            </a:r>
            <a:endParaRPr lang="ru-RU" dirty="0"/>
          </a:p>
        </p:txBody>
      </p:sp>
      <p:pic>
        <p:nvPicPr>
          <p:cNvPr id="3074" name="Picture 2" descr="http://qrcoder.ru/code/?https%3A%2F%2Fdo.asurso.ru%2Fcourse%2Fview.php%3Fid%3D44&amp;4&amp;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385" y="2898136"/>
            <a:ext cx="1409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5472371" y="2938423"/>
            <a:ext cx="6436116" cy="12097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Подготовить документальные свидетельства по сопоставлению ФГОС СПО с требованиями ПС/работодателей, ДЭ, РЧ/НЧ и РЕКОМЕНДАЦИИ ДЛЯ РАЗРАБОТКИ УЧЕБНОГО ПЛАНА. </a:t>
            </a:r>
            <a:r>
              <a:rPr lang="ru-RU" dirty="0">
                <a:latin typeface="Arial Black" panose="020B0A04020102020204" pitchFamily="34" charset="0"/>
              </a:rPr>
              <a:t>Срок: </a:t>
            </a:r>
            <a:r>
              <a:rPr lang="ru-RU" dirty="0" smtClean="0">
                <a:latin typeface="Arial Black" panose="020B0A04020102020204" pitchFamily="34" charset="0"/>
              </a:rPr>
              <a:t>01.03.2022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45986" y="1904530"/>
            <a:ext cx="2289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ДЕЙСТВИЯ ПОО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13416" y="2004580"/>
            <a:ext cx="4019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Рабочие материалы для ПОО</a:t>
            </a:r>
            <a:endParaRPr lang="ru-RU" dirty="0"/>
          </a:p>
        </p:txBody>
      </p:sp>
      <p:sp>
        <p:nvSpPr>
          <p:cNvPr id="5" name="Правая фигурная скобка 4"/>
          <p:cNvSpPr/>
          <p:nvPr/>
        </p:nvSpPr>
        <p:spPr>
          <a:xfrm rot="5400000">
            <a:off x="5975667" y="587836"/>
            <a:ext cx="552460" cy="9002335"/>
          </a:xfrm>
          <a:prstGeom prst="rightBrace">
            <a:avLst>
              <a:gd name="adj1" fmla="val 8333"/>
              <a:gd name="adj2" fmla="val 49714"/>
            </a:avLst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73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14249" y="713655"/>
            <a:ext cx="25330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РАЗНОЕ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90973" y="2009375"/>
            <a:ext cx="11415988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промежуточные итоги работы онлайн школы для специалистов методических служб образовательных организаций, реализующих программы среднего профессионального образования (модули 1 и 2)</a:t>
            </a:r>
          </a:p>
          <a:p>
            <a:pPr marL="342900" indent="-342900" algn="just">
              <a:buFontTx/>
              <a:buChar char="-"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обучение управленческих команд ПОО по программе «Технология построения внутренней системы оценки качества образования в ПОО»</a:t>
            </a:r>
          </a:p>
          <a:p>
            <a:pPr marL="342900" indent="-342900" algn="just">
              <a:buFontTx/>
              <a:buChar char="-"/>
            </a:pPr>
            <a:endParaRPr lang="ru-RU" sz="14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подготовка к проведению к Дню </a:t>
            </a:r>
            <a:r>
              <a:rPr lang="ru-RU" sz="2400" dirty="0" err="1" smtClean="0">
                <a:solidFill>
                  <a:schemeClr val="bg1"/>
                </a:solidFill>
              </a:rPr>
              <a:t>профтехобразования</a:t>
            </a:r>
            <a:r>
              <a:rPr lang="ru-RU" sz="2400" dirty="0" smtClean="0">
                <a:solidFill>
                  <a:schemeClr val="bg1"/>
                </a:solidFill>
              </a:rPr>
              <a:t> 2022 г. областного конкурса технического творчества и ярмарки продукции, выполненной студентами колледжей и техникумов, в том числе в сфере креативных индустрий</a:t>
            </a:r>
          </a:p>
          <a:p>
            <a:pPr marL="342900" indent="-342900" algn="just">
              <a:buFontTx/>
              <a:buChar char="-"/>
            </a:pPr>
            <a:endParaRPr lang="ru-RU" sz="800" dirty="0" smtClean="0">
              <a:solidFill>
                <a:schemeClr val="bg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ru-RU" sz="2400" dirty="0" smtClean="0">
                <a:solidFill>
                  <a:schemeClr val="bg1"/>
                </a:solidFill>
              </a:rPr>
              <a:t>повышение квалификации 2022 г.</a:t>
            </a:r>
          </a:p>
          <a:p>
            <a:pPr marL="342900" indent="-342900" algn="just">
              <a:buFontTx/>
              <a:buChar char="-"/>
            </a:pPr>
            <a:endParaRPr lang="ru-RU" sz="2400" dirty="0" smtClean="0">
              <a:solidFill>
                <a:schemeClr val="bg1"/>
              </a:solidFill>
            </a:endParaRPr>
          </a:p>
          <a:p>
            <a:pPr marL="514350" indent="-514350" algn="just">
              <a:buAutoNum type="arabicPeriod"/>
            </a:pPr>
            <a:endParaRPr lang="ru-RU" sz="1100" dirty="0">
              <a:solidFill>
                <a:schemeClr val="bg1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6910459" y="990940"/>
            <a:ext cx="2939081" cy="646549"/>
            <a:chOff x="5335327" y="403181"/>
            <a:chExt cx="3448909" cy="680766"/>
          </a:xfrm>
        </p:grpSpPr>
        <p:cxnSp>
          <p:nvCxnSpPr>
            <p:cNvPr id="3" name="Прямая соединительная линия 2"/>
            <p:cNvCxnSpPr/>
            <p:nvPr/>
          </p:nvCxnSpPr>
          <p:spPr>
            <a:xfrm>
              <a:off x="6640643" y="50966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единительная линия 6"/>
            <p:cNvCxnSpPr/>
            <p:nvPr/>
          </p:nvCxnSpPr>
          <p:spPr>
            <a:xfrm>
              <a:off x="5987985" y="44970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5335327" y="403181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Прямоугольник 1"/>
          <p:cNvSpPr/>
          <p:nvPr/>
        </p:nvSpPr>
        <p:spPr>
          <a:xfrm>
            <a:off x="390973" y="221709"/>
            <a:ext cx="86837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Совещание с управленческими командами профессиональных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образовательных организаций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28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73938"/>
            <a:ext cx="1180721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5</a:t>
            </a:r>
            <a:r>
              <a:rPr lang="ru-RU" sz="2600" dirty="0">
                <a:solidFill>
                  <a:schemeClr val="bg1"/>
                </a:solidFill>
                <a:latin typeface="Arial Black" panose="020B0A04020102020204" pitchFamily="34" charset="0"/>
              </a:rPr>
              <a:t>. Подготовка к проведению в ПОО Самарской области тематического аудита </a:t>
            </a:r>
            <a:endParaRPr lang="ru-RU" sz="26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r"/>
            <a:r>
              <a:rPr lang="ru-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</a:t>
            </a:r>
            <a:r>
              <a:rPr lang="ru-RU" sz="2600" dirty="0">
                <a:solidFill>
                  <a:schemeClr val="bg1"/>
                </a:solidFill>
                <a:latin typeface="Arial Black" panose="020B0A04020102020204" pitchFamily="34" charset="0"/>
              </a:rPr>
              <a:t>Оценка соответствия содержания ООП требованиям ФГОС СПО, ПС, запросам предприятий/ организаций, ДЭ, WSR»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43866" y="4129750"/>
            <a:ext cx="3409908" cy="169277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необходимые</a:t>
            </a:r>
          </a:p>
          <a:p>
            <a:r>
              <a:rPr lang="ru-RU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ДЕЙСТВИЯ</a:t>
            </a:r>
          </a:p>
          <a:p>
            <a:pPr algn="ctr"/>
            <a:r>
              <a:rPr lang="ru-RU" sz="4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ПОО</a:t>
            </a:r>
            <a:endParaRPr lang="ru-RU" sz="4000" dirty="0"/>
          </a:p>
        </p:txBody>
      </p:sp>
      <p:grpSp>
        <p:nvGrpSpPr>
          <p:cNvPr id="16" name="Google Shape;4394;p129"/>
          <p:cNvGrpSpPr/>
          <p:nvPr/>
        </p:nvGrpSpPr>
        <p:grpSpPr>
          <a:xfrm>
            <a:off x="1140131" y="2271925"/>
            <a:ext cx="1966804" cy="1822532"/>
            <a:chOff x="2805832" y="1733550"/>
            <a:chExt cx="1512742" cy="1490258"/>
          </a:xfrm>
        </p:grpSpPr>
        <p:sp>
          <p:nvSpPr>
            <p:cNvPr id="17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rgbClr val="89B759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4" name="Google Shape;4418;p129"/>
          <p:cNvGrpSpPr/>
          <p:nvPr/>
        </p:nvGrpSpPr>
        <p:grpSpPr>
          <a:xfrm>
            <a:off x="1692669" y="2863477"/>
            <a:ext cx="868836" cy="651116"/>
            <a:chOff x="3127784" y="2153121"/>
            <a:chExt cx="868836" cy="651116"/>
          </a:xfrm>
        </p:grpSpPr>
        <p:sp>
          <p:nvSpPr>
            <p:cNvPr id="25" name="Google Shape;4419;p129"/>
            <p:cNvSpPr/>
            <p:nvPr/>
          </p:nvSpPr>
          <p:spPr>
            <a:xfrm>
              <a:off x="3127784" y="2153121"/>
              <a:ext cx="712303" cy="651116"/>
            </a:xfrm>
            <a:custGeom>
              <a:avLst/>
              <a:gdLst/>
              <a:ahLst/>
              <a:cxnLst/>
              <a:rect l="l" t="t" r="r" b="b"/>
              <a:pathLst>
                <a:path w="2793" h="2555" extrusionOk="0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4420;p129"/>
            <p:cNvSpPr/>
            <p:nvPr/>
          </p:nvSpPr>
          <p:spPr>
            <a:xfrm>
              <a:off x="3868130" y="2403982"/>
              <a:ext cx="128490" cy="43850"/>
            </a:xfrm>
            <a:custGeom>
              <a:avLst/>
              <a:gdLst/>
              <a:ahLst/>
              <a:cxnLst/>
              <a:rect l="l" t="t" r="r" b="b"/>
              <a:pathLst>
                <a:path w="505" h="172" extrusionOk="0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421;p129"/>
            <p:cNvSpPr/>
            <p:nvPr/>
          </p:nvSpPr>
          <p:spPr>
            <a:xfrm>
              <a:off x="3858442" y="2296397"/>
              <a:ext cx="125431" cy="75972"/>
            </a:xfrm>
            <a:custGeom>
              <a:avLst/>
              <a:gdLst/>
              <a:ahLst/>
              <a:cxnLst/>
              <a:rect l="l" t="t" r="r" b="b"/>
              <a:pathLst>
                <a:path w="492" h="296" extrusionOk="0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4422;p129"/>
            <p:cNvSpPr/>
            <p:nvPr/>
          </p:nvSpPr>
          <p:spPr>
            <a:xfrm>
              <a:off x="3858442" y="2478934"/>
              <a:ext cx="125431" cy="75462"/>
            </a:xfrm>
            <a:custGeom>
              <a:avLst/>
              <a:gdLst/>
              <a:ahLst/>
              <a:cxnLst/>
              <a:rect l="l" t="t" r="r" b="b"/>
              <a:pathLst>
                <a:path w="493" h="297" extrusionOk="0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899001" y="2583074"/>
            <a:ext cx="7962047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Изучить</a:t>
            </a:r>
            <a:r>
              <a:rPr lang="ru-RU" sz="2400" dirty="0" smtClean="0">
                <a:solidFill>
                  <a:schemeClr val="bg1"/>
                </a:solidFill>
              </a:rPr>
              <a:t> содержание модуля 1 и модуля 2 онлайн школы 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899001" y="3220505"/>
            <a:ext cx="7962047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Провести</a:t>
            </a:r>
            <a:r>
              <a:rPr lang="ru-RU" sz="2400" dirty="0" smtClean="0">
                <a:solidFill>
                  <a:schemeClr val="bg1"/>
                </a:solidFill>
              </a:rPr>
              <a:t> пробный аудит по 1 ППСЗ</a:t>
            </a:r>
            <a:r>
              <a:rPr lang="en-US" sz="2400" dirty="0" smtClean="0">
                <a:solidFill>
                  <a:schemeClr val="bg1"/>
                </a:solidFill>
              </a:rPr>
              <a:t>/1</a:t>
            </a:r>
            <a:r>
              <a:rPr lang="ru-RU" sz="2400" dirty="0" smtClean="0">
                <a:solidFill>
                  <a:schemeClr val="bg1"/>
                </a:solidFill>
              </a:rPr>
              <a:t> ППКРС по чек-листу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899000" y="4252861"/>
            <a:ext cx="7962047" cy="230832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Направить</a:t>
            </a:r>
            <a:r>
              <a:rPr lang="ru-RU" sz="2400" dirty="0" smtClean="0">
                <a:solidFill>
                  <a:schemeClr val="bg1"/>
                </a:solidFill>
              </a:rPr>
              <a:t> документы, подтверждающие сопоставление требований ФГОС СПО (отчет о результатах согласования требований ФГОС СПО и рынка труда, рабочая программа профессионального модуля)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до 1 апреля 2022 г. </a:t>
            </a:r>
            <a:r>
              <a:rPr lang="ru-RU" sz="2400" dirty="0" smtClean="0">
                <a:solidFill>
                  <a:schemeClr val="bg1"/>
                </a:solidFill>
              </a:rPr>
              <a:t>в ЦПО для анализа на уровне УМО по УГС на почту: </a:t>
            </a:r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</a:rPr>
              <a:t>vyushkova@cposo.ru</a:t>
            </a:r>
            <a:endParaRPr lang="ru-RU" sz="2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42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73938"/>
            <a:ext cx="118072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6. РАЗНОЕ</a:t>
            </a:r>
            <a:endParaRPr lang="ru-RU" sz="2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80963" y="5115741"/>
            <a:ext cx="32018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необходимые</a:t>
            </a:r>
          </a:p>
          <a:p>
            <a:r>
              <a:rPr lang="ru-RU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ДЕЙСТВИЯ</a:t>
            </a:r>
            <a:endParaRPr lang="ru-RU" sz="3600" dirty="0"/>
          </a:p>
        </p:txBody>
      </p:sp>
      <p:grpSp>
        <p:nvGrpSpPr>
          <p:cNvPr id="16" name="Google Shape;4394;p129"/>
          <p:cNvGrpSpPr/>
          <p:nvPr/>
        </p:nvGrpSpPr>
        <p:grpSpPr>
          <a:xfrm>
            <a:off x="474802" y="2589314"/>
            <a:ext cx="2639019" cy="2387988"/>
            <a:chOff x="2805832" y="1733550"/>
            <a:chExt cx="1512742" cy="1490258"/>
          </a:xfrm>
        </p:grpSpPr>
        <p:sp>
          <p:nvSpPr>
            <p:cNvPr id="17" name="Google Shape;4395;p129"/>
            <p:cNvSpPr/>
            <p:nvPr/>
          </p:nvSpPr>
          <p:spPr>
            <a:xfrm>
              <a:off x="2949810" y="1874799"/>
              <a:ext cx="1280990" cy="127963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 cap="flat" cmpd="sng">
              <a:solidFill>
                <a:srgbClr val="FFD9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FFD9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FFD9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FFD9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FFD9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FFD9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FFD9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4" name="Google Shape;4418;p129"/>
          <p:cNvGrpSpPr/>
          <p:nvPr/>
        </p:nvGrpSpPr>
        <p:grpSpPr>
          <a:xfrm>
            <a:off x="1189223" y="3208928"/>
            <a:ext cx="1316708" cy="1084299"/>
            <a:chOff x="3127784" y="2153121"/>
            <a:chExt cx="868836" cy="651116"/>
          </a:xfrm>
        </p:grpSpPr>
        <p:sp>
          <p:nvSpPr>
            <p:cNvPr id="25" name="Google Shape;4419;p129"/>
            <p:cNvSpPr/>
            <p:nvPr/>
          </p:nvSpPr>
          <p:spPr>
            <a:xfrm>
              <a:off x="3127784" y="2153121"/>
              <a:ext cx="712303" cy="651116"/>
            </a:xfrm>
            <a:custGeom>
              <a:avLst/>
              <a:gdLst/>
              <a:ahLst/>
              <a:cxnLst/>
              <a:rect l="l" t="t" r="r" b="b"/>
              <a:pathLst>
                <a:path w="2793" h="2555" extrusionOk="0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4420;p129"/>
            <p:cNvSpPr/>
            <p:nvPr/>
          </p:nvSpPr>
          <p:spPr>
            <a:xfrm>
              <a:off x="3868130" y="2403982"/>
              <a:ext cx="128490" cy="43850"/>
            </a:xfrm>
            <a:custGeom>
              <a:avLst/>
              <a:gdLst/>
              <a:ahLst/>
              <a:cxnLst/>
              <a:rect l="l" t="t" r="r" b="b"/>
              <a:pathLst>
                <a:path w="505" h="172" extrusionOk="0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421;p129"/>
            <p:cNvSpPr/>
            <p:nvPr/>
          </p:nvSpPr>
          <p:spPr>
            <a:xfrm>
              <a:off x="3858442" y="2296397"/>
              <a:ext cx="125431" cy="75972"/>
            </a:xfrm>
            <a:custGeom>
              <a:avLst/>
              <a:gdLst/>
              <a:ahLst/>
              <a:cxnLst/>
              <a:rect l="l" t="t" r="r" b="b"/>
              <a:pathLst>
                <a:path w="492" h="296" extrusionOk="0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4422;p129"/>
            <p:cNvSpPr/>
            <p:nvPr/>
          </p:nvSpPr>
          <p:spPr>
            <a:xfrm>
              <a:off x="3858442" y="2478934"/>
              <a:ext cx="125431" cy="75462"/>
            </a:xfrm>
            <a:custGeom>
              <a:avLst/>
              <a:gdLst/>
              <a:ahLst/>
              <a:cxnLst/>
              <a:rect l="l" t="t" r="r" b="b"/>
              <a:pathLst>
                <a:path w="493" h="297" extrusionOk="0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853652" y="2439530"/>
            <a:ext cx="8146361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Форма обучения: 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очная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836825" y="4893670"/>
            <a:ext cx="8177259" cy="14465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Сроки обучения, состав групп: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– 18 марта 2022 г</a:t>
            </a:r>
            <a:r>
              <a:rPr lang="ru-RU" sz="2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– Западное </a:t>
            </a: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Юго-Западное ТУ;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 – 08 апреля 2022 г. – Южное, Юго-Восточное, Северное, Северо-Восточное, Северо-Западное ТУ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08242" y="666381"/>
            <a:ext cx="11892287" cy="156966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Обучение </a:t>
            </a:r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управленческих команд ПОО </a:t>
            </a:r>
            <a:endParaRPr lang="ru-RU" sz="2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 </a:t>
            </a:r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программе </a:t>
            </a:r>
            <a:endParaRPr lang="ru-RU" sz="2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«</a:t>
            </a:r>
            <a:r>
              <a:rPr lang="ru-RU" sz="2400" dirty="0">
                <a:solidFill>
                  <a:schemeClr val="bg1"/>
                </a:solidFill>
                <a:latin typeface="Arial Black" panose="020B0A04020102020204" pitchFamily="34" charset="0"/>
              </a:rPr>
              <a:t>Технология построения внутренней системы оценки качества образования в ПОО»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850896" y="3092338"/>
            <a:ext cx="8163188" cy="156966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Категория слушателей: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правленческие команды от ПОО (директор, зам. директора, ответственный за развитие ВСОКО);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редставители ТУ МОиН (1 чел. 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 территории)</a:t>
            </a:r>
          </a:p>
        </p:txBody>
      </p:sp>
    </p:spTree>
    <p:extLst>
      <p:ext uri="{BB962C8B-B14F-4D97-AF65-F5344CB8AC3E}">
        <p14:creationId xmlns:p14="http://schemas.microsoft.com/office/powerpoint/2010/main" val="247712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73938"/>
            <a:ext cx="118072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6. РАЗНОЕ</a:t>
            </a:r>
            <a:endParaRPr lang="ru-RU" sz="2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Google Shape;4394;p129"/>
          <p:cNvGrpSpPr/>
          <p:nvPr/>
        </p:nvGrpSpPr>
        <p:grpSpPr>
          <a:xfrm>
            <a:off x="300506" y="2505872"/>
            <a:ext cx="2121404" cy="2001733"/>
            <a:chOff x="2805832" y="1733550"/>
            <a:chExt cx="1512742" cy="1490258"/>
          </a:xfrm>
        </p:grpSpPr>
        <p:sp>
          <p:nvSpPr>
            <p:cNvPr id="17" name="Google Shape;4395;p129"/>
            <p:cNvSpPr/>
            <p:nvPr/>
          </p:nvSpPr>
          <p:spPr>
            <a:xfrm>
              <a:off x="2917692" y="1926330"/>
              <a:ext cx="1280990" cy="1279632"/>
            </a:xfrm>
            <a:prstGeom prst="ellipse">
              <a:avLst/>
            </a:prstGeom>
            <a:solidFill>
              <a:srgbClr val="13A1D7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4" name="Google Shape;4418;p129"/>
          <p:cNvGrpSpPr/>
          <p:nvPr/>
        </p:nvGrpSpPr>
        <p:grpSpPr>
          <a:xfrm>
            <a:off x="791680" y="3016702"/>
            <a:ext cx="1202345" cy="1084299"/>
            <a:chOff x="3127784" y="2153121"/>
            <a:chExt cx="868836" cy="651116"/>
          </a:xfrm>
        </p:grpSpPr>
        <p:sp>
          <p:nvSpPr>
            <p:cNvPr id="25" name="Google Shape;4419;p129"/>
            <p:cNvSpPr/>
            <p:nvPr/>
          </p:nvSpPr>
          <p:spPr>
            <a:xfrm>
              <a:off x="3127784" y="2153121"/>
              <a:ext cx="712303" cy="651116"/>
            </a:xfrm>
            <a:custGeom>
              <a:avLst/>
              <a:gdLst/>
              <a:ahLst/>
              <a:cxnLst/>
              <a:rect l="l" t="t" r="r" b="b"/>
              <a:pathLst>
                <a:path w="2793" h="2555" extrusionOk="0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4420;p129"/>
            <p:cNvSpPr/>
            <p:nvPr/>
          </p:nvSpPr>
          <p:spPr>
            <a:xfrm>
              <a:off x="3868130" y="2403982"/>
              <a:ext cx="128490" cy="43850"/>
            </a:xfrm>
            <a:custGeom>
              <a:avLst/>
              <a:gdLst/>
              <a:ahLst/>
              <a:cxnLst/>
              <a:rect l="l" t="t" r="r" b="b"/>
              <a:pathLst>
                <a:path w="505" h="172" extrusionOk="0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421;p129"/>
            <p:cNvSpPr/>
            <p:nvPr/>
          </p:nvSpPr>
          <p:spPr>
            <a:xfrm>
              <a:off x="3858442" y="2296397"/>
              <a:ext cx="125431" cy="75972"/>
            </a:xfrm>
            <a:custGeom>
              <a:avLst/>
              <a:gdLst/>
              <a:ahLst/>
              <a:cxnLst/>
              <a:rect l="l" t="t" r="r" b="b"/>
              <a:pathLst>
                <a:path w="492" h="296" extrusionOk="0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4422;p129"/>
            <p:cNvSpPr/>
            <p:nvPr/>
          </p:nvSpPr>
          <p:spPr>
            <a:xfrm>
              <a:off x="3858442" y="2478934"/>
              <a:ext cx="125431" cy="75462"/>
            </a:xfrm>
            <a:custGeom>
              <a:avLst/>
              <a:gdLst/>
              <a:ahLst/>
              <a:cxnLst/>
              <a:rect l="l" t="t" r="r" b="b"/>
              <a:pathLst>
                <a:path w="493" h="297" extrusionOk="0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2807504" y="2227486"/>
            <a:ext cx="70319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Сроки проведения:</a:t>
            </a:r>
            <a:r>
              <a:rPr lang="ru-RU" sz="2400" dirty="0" smtClean="0">
                <a:solidFill>
                  <a:schemeClr val="bg1"/>
                </a:solidFill>
              </a:rPr>
              <a:t> октябрь-ноябрь 2022 года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2994049" y="4075590"/>
            <a:ext cx="4048405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А</a:t>
            </a:r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ктуальные </a:t>
            </a:r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инженерные и научно-технические </a:t>
            </a:r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решения</a:t>
            </a:r>
            <a:endParaRPr lang="ru-RU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94049" y="4780144"/>
            <a:ext cx="4048405" cy="141577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Главное требование: 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конкурсный материал должен содержать изделие, которое </a:t>
            </a:r>
            <a:r>
              <a:rPr lang="ru-RU" dirty="0">
                <a:solidFill>
                  <a:schemeClr val="bg1"/>
                </a:solidFill>
              </a:rPr>
              <a:t>было создано или технологически усовершенствованно своими руками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8042" y="706974"/>
            <a:ext cx="119773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Подготовка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к проведению к Дню </a:t>
            </a:r>
            <a:r>
              <a:rPr lang="ru-RU" sz="2000" dirty="0" err="1">
                <a:solidFill>
                  <a:schemeClr val="bg1"/>
                </a:solidFill>
                <a:latin typeface="Arial Black" panose="020B0A04020102020204" pitchFamily="34" charset="0"/>
              </a:rPr>
              <a:t>профтехобразования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            в 2022 </a:t>
            </a:r>
            <a:r>
              <a:rPr lang="ru-RU" sz="2000" dirty="0">
                <a:solidFill>
                  <a:schemeClr val="bg1"/>
                </a:solidFill>
                <a:latin typeface="Arial Black" panose="020B0A04020102020204" pitchFamily="34" charset="0"/>
              </a:rPr>
              <a:t>г. областного конкурса технического творчества и ярмарки продукции, выполненной студентами колледжей и техникумов, в том числе в сфере креативных индустрий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994049" y="3270370"/>
            <a:ext cx="3565400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КОНКУРС</a:t>
            </a:r>
            <a:r>
              <a:rPr lang="ru-RU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ru-RU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технического </a:t>
            </a:r>
            <a:r>
              <a:rPr lang="ru-RU" dirty="0">
                <a:solidFill>
                  <a:srgbClr val="FFFF00"/>
                </a:solidFill>
                <a:latin typeface="Arial Black" panose="020B0A04020102020204" pitchFamily="34" charset="0"/>
              </a:rPr>
              <a:t>творчества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8867128" y="3318557"/>
            <a:ext cx="1661032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ЯРМАРКА</a:t>
            </a:r>
            <a:r>
              <a:rPr lang="ru-RU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 </a:t>
            </a:r>
          </a:p>
          <a:p>
            <a:r>
              <a:rPr lang="ru-RU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продукции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807504" y="2680594"/>
            <a:ext cx="92967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Положение </a:t>
            </a:r>
            <a:r>
              <a:rPr lang="ru-RU" sz="2400" dirty="0" smtClean="0">
                <a:solidFill>
                  <a:schemeClr val="bg1"/>
                </a:solidFill>
              </a:rPr>
              <a:t>будет разработано: апрель 2022 года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628404" y="4062469"/>
            <a:ext cx="4138480" cy="52322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Изделия собственного производства, выполненные студентами ПОО </a:t>
            </a:r>
            <a:endParaRPr lang="ru-RU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628404" y="4729806"/>
            <a:ext cx="4138480" cy="14773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</a:rPr>
              <a:t>Швейные</a:t>
            </a:r>
            <a:r>
              <a:rPr lang="ru-RU" dirty="0">
                <a:solidFill>
                  <a:schemeClr val="bg1"/>
                </a:solidFill>
              </a:rPr>
              <a:t>, текстильные, кулинарные изделия, мебель, предметы быта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сельскохозяйственная </a:t>
            </a:r>
            <a:r>
              <a:rPr lang="ru-RU" dirty="0">
                <a:solidFill>
                  <a:schemeClr val="bg1"/>
                </a:solidFill>
              </a:rPr>
              <a:t>продукция</a:t>
            </a:r>
            <a:r>
              <a:rPr lang="ru-RU" dirty="0" smtClean="0">
                <a:solidFill>
                  <a:schemeClr val="bg1"/>
                </a:solidFill>
              </a:rPr>
              <a:t>, творческие работы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80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73938"/>
            <a:ext cx="118072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600" dirty="0">
                <a:solidFill>
                  <a:schemeClr val="bg1"/>
                </a:solidFill>
                <a:latin typeface="Arial Black" panose="020B0A04020102020204" pitchFamily="34" charset="0"/>
              </a:rPr>
              <a:t>6. РАЗНОЕ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73106" y="706974"/>
            <a:ext cx="11892287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Подготовка к проведению к Дню </a:t>
            </a:r>
            <a:r>
              <a:rPr lang="ru-RU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профтехобразования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2022 г. областного конкурса технического творчества и ярмарки продукции, выполненной студентами колледжей и техникумов, в том числе в сфере креативных индустрий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20636B7E-F2D3-479D-9BA3-E5464E010E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18" y="1872534"/>
            <a:ext cx="3276834" cy="32768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852286" y="1817190"/>
            <a:ext cx="81280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>
                <a:solidFill>
                  <a:schemeClr val="bg1"/>
                </a:solidFill>
                <a:latin typeface="Arial Black" panose="020B0A04020102020204" pitchFamily="34" charset="0"/>
              </a:rPr>
              <a:t>ПОРТАЛ</a:t>
            </a: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сопровождению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научно-технического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творчества 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научно-исследовательской работы обучающихся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5277" y="5237709"/>
            <a:ext cx="33135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bg1"/>
                </a:solidFill>
                <a:latin typeface="Arial Black" panose="020B0A04020102020204" pitchFamily="34" charset="0"/>
              </a:rPr>
              <a:t>https://ntt.asurso.ru/index.php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71087" y="3599712"/>
            <a:ext cx="40382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sz="4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</a:t>
            </a:r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ОЗМОЖНОСТЬ</a:t>
            </a:r>
            <a:endParaRPr lang="ru-RU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67696" y="6305561"/>
            <a:ext cx="83359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ТРЕБОВАНИЯ к </a:t>
            </a: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материалам: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https://ntt.asurso.ru/index.php/metmat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88777" y="4222046"/>
            <a:ext cx="809154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размещения методических материалов 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научно-технического творчества 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научно-исследовательской работы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val="35134017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107" y="173938"/>
            <a:ext cx="1180721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6. РАЗНОЕ</a:t>
            </a:r>
            <a:endParaRPr lang="ru-RU" sz="2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50412" y="4702195"/>
            <a:ext cx="325922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Повышение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квалификации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2022</a:t>
            </a:r>
            <a:endParaRPr lang="ru-RU" sz="4000" dirty="0"/>
          </a:p>
        </p:txBody>
      </p:sp>
      <p:grpSp>
        <p:nvGrpSpPr>
          <p:cNvPr id="16" name="Google Shape;4394;p129"/>
          <p:cNvGrpSpPr/>
          <p:nvPr/>
        </p:nvGrpSpPr>
        <p:grpSpPr>
          <a:xfrm>
            <a:off x="1067521" y="2255239"/>
            <a:ext cx="2639019" cy="2387988"/>
            <a:chOff x="2805832" y="1733550"/>
            <a:chExt cx="1512742" cy="1490258"/>
          </a:xfrm>
        </p:grpSpPr>
        <p:sp>
          <p:nvSpPr>
            <p:cNvPr id="17" name="Google Shape;4395;p129"/>
            <p:cNvSpPr/>
            <p:nvPr/>
          </p:nvSpPr>
          <p:spPr>
            <a:xfrm>
              <a:off x="2973737" y="1891768"/>
              <a:ext cx="1280990" cy="1279632"/>
            </a:xfrm>
            <a:prstGeom prst="ellipse">
              <a:avLst/>
            </a:prstGeom>
            <a:solidFill>
              <a:srgbClr val="13A1D7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8" name="Google Shape;4396;p129"/>
            <p:cNvSpPr/>
            <p:nvPr/>
          </p:nvSpPr>
          <p:spPr>
            <a:xfrm>
              <a:off x="2862037" y="1821873"/>
              <a:ext cx="1456537" cy="1374635"/>
            </a:xfrm>
            <a:custGeom>
              <a:avLst/>
              <a:gdLst/>
              <a:ahLst/>
              <a:cxnLst/>
              <a:rect l="l" t="t" r="r" b="b"/>
              <a:pathLst>
                <a:path w="798" h="751" extrusionOk="0">
                  <a:moveTo>
                    <a:pt x="388" y="735"/>
                  </a:moveTo>
                  <a:cubicBezTo>
                    <a:pt x="363" y="735"/>
                    <a:pt x="338" y="732"/>
                    <a:pt x="313" y="727"/>
                  </a:cubicBezTo>
                  <a:cubicBezTo>
                    <a:pt x="265" y="717"/>
                    <a:pt x="218" y="697"/>
                    <a:pt x="177" y="668"/>
                  </a:cubicBezTo>
                  <a:cubicBezTo>
                    <a:pt x="199" y="682"/>
                    <a:pt x="221" y="694"/>
                    <a:pt x="245" y="702"/>
                  </a:cubicBezTo>
                  <a:cubicBezTo>
                    <a:pt x="279" y="716"/>
                    <a:pt x="315" y="726"/>
                    <a:pt x="352" y="730"/>
                  </a:cubicBezTo>
                  <a:cubicBezTo>
                    <a:pt x="367" y="731"/>
                    <a:pt x="382" y="732"/>
                    <a:pt x="398" y="732"/>
                  </a:cubicBezTo>
                  <a:cubicBezTo>
                    <a:pt x="419" y="732"/>
                    <a:pt x="441" y="731"/>
                    <a:pt x="462" y="727"/>
                  </a:cubicBezTo>
                  <a:cubicBezTo>
                    <a:pt x="438" y="732"/>
                    <a:pt x="413" y="735"/>
                    <a:pt x="388" y="735"/>
                  </a:cubicBezTo>
                  <a:moveTo>
                    <a:pt x="264" y="0"/>
                  </a:moveTo>
                  <a:cubicBezTo>
                    <a:pt x="257" y="0"/>
                    <a:pt x="245" y="3"/>
                    <a:pt x="231" y="9"/>
                  </a:cubicBezTo>
                  <a:cubicBezTo>
                    <a:pt x="166" y="38"/>
                    <a:pt x="109" y="85"/>
                    <a:pt x="69" y="143"/>
                  </a:cubicBezTo>
                  <a:cubicBezTo>
                    <a:pt x="29" y="202"/>
                    <a:pt x="5" y="272"/>
                    <a:pt x="2" y="344"/>
                  </a:cubicBezTo>
                  <a:cubicBezTo>
                    <a:pt x="0" y="388"/>
                    <a:pt x="6" y="434"/>
                    <a:pt x="19" y="476"/>
                  </a:cubicBezTo>
                  <a:cubicBezTo>
                    <a:pt x="32" y="519"/>
                    <a:pt x="52" y="560"/>
                    <a:pt x="79" y="595"/>
                  </a:cubicBezTo>
                  <a:cubicBezTo>
                    <a:pt x="106" y="631"/>
                    <a:pt x="138" y="662"/>
                    <a:pt x="175" y="687"/>
                  </a:cubicBezTo>
                  <a:cubicBezTo>
                    <a:pt x="212" y="711"/>
                    <a:pt x="253" y="729"/>
                    <a:pt x="295" y="740"/>
                  </a:cubicBezTo>
                  <a:cubicBezTo>
                    <a:pt x="325" y="747"/>
                    <a:pt x="356" y="751"/>
                    <a:pt x="386" y="751"/>
                  </a:cubicBezTo>
                  <a:cubicBezTo>
                    <a:pt x="443" y="751"/>
                    <a:pt x="499" y="738"/>
                    <a:pt x="549" y="713"/>
                  </a:cubicBezTo>
                  <a:cubicBezTo>
                    <a:pt x="588" y="695"/>
                    <a:pt x="623" y="669"/>
                    <a:pt x="652" y="639"/>
                  </a:cubicBezTo>
                  <a:cubicBezTo>
                    <a:pt x="682" y="609"/>
                    <a:pt x="705" y="574"/>
                    <a:pt x="722" y="536"/>
                  </a:cubicBezTo>
                  <a:cubicBezTo>
                    <a:pt x="726" y="529"/>
                    <a:pt x="727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6" y="523"/>
                    <a:pt x="726" y="523"/>
                    <a:pt x="726" y="523"/>
                  </a:cubicBezTo>
                  <a:cubicBezTo>
                    <a:pt x="724" y="523"/>
                    <a:pt x="720" y="529"/>
                    <a:pt x="717" y="536"/>
                  </a:cubicBezTo>
                  <a:cubicBezTo>
                    <a:pt x="719" y="533"/>
                    <a:pt x="719" y="533"/>
                    <a:pt x="719" y="533"/>
                  </a:cubicBezTo>
                  <a:cubicBezTo>
                    <a:pt x="698" y="571"/>
                    <a:pt x="671" y="606"/>
                    <a:pt x="638" y="636"/>
                  </a:cubicBezTo>
                  <a:cubicBezTo>
                    <a:pt x="605" y="666"/>
                    <a:pt x="567" y="692"/>
                    <a:pt x="525" y="708"/>
                  </a:cubicBezTo>
                  <a:cubicBezTo>
                    <a:pt x="495" y="716"/>
                    <a:pt x="462" y="722"/>
                    <a:pt x="427" y="724"/>
                  </a:cubicBezTo>
                  <a:cubicBezTo>
                    <a:pt x="461" y="720"/>
                    <a:pt x="494" y="711"/>
                    <a:pt x="525" y="698"/>
                  </a:cubicBezTo>
                  <a:cubicBezTo>
                    <a:pt x="570" y="679"/>
                    <a:pt x="607" y="650"/>
                    <a:pt x="637" y="617"/>
                  </a:cubicBezTo>
                  <a:cubicBezTo>
                    <a:pt x="667" y="584"/>
                    <a:pt x="689" y="546"/>
                    <a:pt x="703" y="505"/>
                  </a:cubicBezTo>
                  <a:cubicBezTo>
                    <a:pt x="703" y="504"/>
                    <a:pt x="703" y="504"/>
                    <a:pt x="702" y="504"/>
                  </a:cubicBezTo>
                  <a:cubicBezTo>
                    <a:pt x="702" y="504"/>
                    <a:pt x="701" y="504"/>
                    <a:pt x="701" y="504"/>
                  </a:cubicBezTo>
                  <a:cubicBezTo>
                    <a:pt x="702" y="502"/>
                    <a:pt x="702" y="501"/>
                    <a:pt x="701" y="501"/>
                  </a:cubicBezTo>
                  <a:cubicBezTo>
                    <a:pt x="701" y="501"/>
                    <a:pt x="700" y="501"/>
                    <a:pt x="700" y="502"/>
                  </a:cubicBezTo>
                  <a:cubicBezTo>
                    <a:pt x="698" y="504"/>
                    <a:pt x="696" y="509"/>
                    <a:pt x="695" y="512"/>
                  </a:cubicBezTo>
                  <a:cubicBezTo>
                    <a:pt x="671" y="564"/>
                    <a:pt x="633" y="610"/>
                    <a:pt x="585" y="644"/>
                  </a:cubicBezTo>
                  <a:cubicBezTo>
                    <a:pt x="538" y="679"/>
                    <a:pt x="482" y="700"/>
                    <a:pt x="424" y="707"/>
                  </a:cubicBezTo>
                  <a:cubicBezTo>
                    <a:pt x="411" y="708"/>
                    <a:pt x="398" y="709"/>
                    <a:pt x="385" y="709"/>
                  </a:cubicBezTo>
                  <a:cubicBezTo>
                    <a:pt x="339" y="709"/>
                    <a:pt x="293" y="700"/>
                    <a:pt x="251" y="682"/>
                  </a:cubicBezTo>
                  <a:cubicBezTo>
                    <a:pt x="196" y="659"/>
                    <a:pt x="147" y="622"/>
                    <a:pt x="110" y="574"/>
                  </a:cubicBezTo>
                  <a:cubicBezTo>
                    <a:pt x="110" y="573"/>
                    <a:pt x="109" y="573"/>
                    <a:pt x="108" y="572"/>
                  </a:cubicBezTo>
                  <a:cubicBezTo>
                    <a:pt x="80" y="532"/>
                    <a:pt x="59" y="487"/>
                    <a:pt x="49" y="440"/>
                  </a:cubicBezTo>
                  <a:cubicBezTo>
                    <a:pt x="47" y="432"/>
                    <a:pt x="45" y="425"/>
                    <a:pt x="43" y="425"/>
                  </a:cubicBezTo>
                  <a:cubicBezTo>
                    <a:pt x="43" y="425"/>
                    <a:pt x="43" y="425"/>
                    <a:pt x="43" y="425"/>
                  </a:cubicBezTo>
                  <a:cubicBezTo>
                    <a:pt x="43" y="425"/>
                    <a:pt x="42" y="426"/>
                    <a:pt x="42" y="427"/>
                  </a:cubicBezTo>
                  <a:cubicBezTo>
                    <a:pt x="38" y="408"/>
                    <a:pt x="36" y="388"/>
                    <a:pt x="35" y="369"/>
                  </a:cubicBezTo>
                  <a:cubicBezTo>
                    <a:pt x="35" y="360"/>
                    <a:pt x="35" y="353"/>
                    <a:pt x="34" y="349"/>
                  </a:cubicBezTo>
                  <a:cubicBezTo>
                    <a:pt x="37" y="307"/>
                    <a:pt x="49" y="268"/>
                    <a:pt x="66" y="233"/>
                  </a:cubicBezTo>
                  <a:cubicBezTo>
                    <a:pt x="61" y="245"/>
                    <a:pt x="56" y="258"/>
                    <a:pt x="53" y="272"/>
                  </a:cubicBezTo>
                  <a:cubicBezTo>
                    <a:pt x="38" y="326"/>
                    <a:pt x="38" y="383"/>
                    <a:pt x="50" y="435"/>
                  </a:cubicBezTo>
                  <a:cubicBezTo>
                    <a:pt x="63" y="488"/>
                    <a:pt x="88" y="536"/>
                    <a:pt x="122" y="575"/>
                  </a:cubicBezTo>
                  <a:cubicBezTo>
                    <a:pt x="156" y="613"/>
                    <a:pt x="198" y="642"/>
                    <a:pt x="242" y="660"/>
                  </a:cubicBezTo>
                  <a:cubicBezTo>
                    <a:pt x="279" y="675"/>
                    <a:pt x="317" y="682"/>
                    <a:pt x="354" y="682"/>
                  </a:cubicBezTo>
                  <a:cubicBezTo>
                    <a:pt x="361" y="682"/>
                    <a:pt x="368" y="682"/>
                    <a:pt x="374" y="681"/>
                  </a:cubicBezTo>
                  <a:cubicBezTo>
                    <a:pt x="377" y="681"/>
                    <a:pt x="378" y="680"/>
                    <a:pt x="376" y="679"/>
                  </a:cubicBezTo>
                  <a:cubicBezTo>
                    <a:pt x="374" y="679"/>
                    <a:pt x="372" y="678"/>
                    <a:pt x="369" y="678"/>
                  </a:cubicBezTo>
                  <a:cubicBezTo>
                    <a:pt x="368" y="678"/>
                    <a:pt x="368" y="678"/>
                    <a:pt x="367" y="678"/>
                  </a:cubicBezTo>
                  <a:cubicBezTo>
                    <a:pt x="366" y="678"/>
                    <a:pt x="364" y="678"/>
                    <a:pt x="362" y="678"/>
                  </a:cubicBezTo>
                  <a:cubicBezTo>
                    <a:pt x="323" y="678"/>
                    <a:pt x="283" y="670"/>
                    <a:pt x="245" y="654"/>
                  </a:cubicBezTo>
                  <a:cubicBezTo>
                    <a:pt x="205" y="637"/>
                    <a:pt x="168" y="611"/>
                    <a:pt x="137" y="578"/>
                  </a:cubicBezTo>
                  <a:cubicBezTo>
                    <a:pt x="107" y="545"/>
                    <a:pt x="83" y="504"/>
                    <a:pt x="68" y="460"/>
                  </a:cubicBezTo>
                  <a:cubicBezTo>
                    <a:pt x="54" y="416"/>
                    <a:pt x="49" y="367"/>
                    <a:pt x="55" y="319"/>
                  </a:cubicBezTo>
                  <a:cubicBezTo>
                    <a:pt x="65" y="283"/>
                    <a:pt x="79" y="243"/>
                    <a:pt x="100" y="206"/>
                  </a:cubicBezTo>
                  <a:cubicBezTo>
                    <a:pt x="122" y="169"/>
                    <a:pt x="151" y="136"/>
                    <a:pt x="183" y="110"/>
                  </a:cubicBezTo>
                  <a:cubicBezTo>
                    <a:pt x="190" y="104"/>
                    <a:pt x="196" y="98"/>
                    <a:pt x="196" y="96"/>
                  </a:cubicBezTo>
                  <a:cubicBezTo>
                    <a:pt x="196" y="96"/>
                    <a:pt x="195" y="95"/>
                    <a:pt x="195" y="95"/>
                  </a:cubicBezTo>
                  <a:cubicBezTo>
                    <a:pt x="192" y="95"/>
                    <a:pt x="187" y="98"/>
                    <a:pt x="181" y="103"/>
                  </a:cubicBezTo>
                  <a:cubicBezTo>
                    <a:pt x="156" y="121"/>
                    <a:pt x="134" y="143"/>
                    <a:pt x="115" y="169"/>
                  </a:cubicBezTo>
                  <a:cubicBezTo>
                    <a:pt x="138" y="137"/>
                    <a:pt x="167" y="109"/>
                    <a:pt x="201" y="88"/>
                  </a:cubicBezTo>
                  <a:cubicBezTo>
                    <a:pt x="219" y="77"/>
                    <a:pt x="238" y="68"/>
                    <a:pt x="258" y="61"/>
                  </a:cubicBezTo>
                  <a:cubicBezTo>
                    <a:pt x="265" y="59"/>
                    <a:pt x="273" y="55"/>
                    <a:pt x="276" y="52"/>
                  </a:cubicBezTo>
                  <a:cubicBezTo>
                    <a:pt x="276" y="51"/>
                    <a:pt x="277" y="51"/>
                    <a:pt x="276" y="51"/>
                  </a:cubicBezTo>
                  <a:cubicBezTo>
                    <a:pt x="312" y="38"/>
                    <a:pt x="350" y="32"/>
                    <a:pt x="388" y="32"/>
                  </a:cubicBezTo>
                  <a:cubicBezTo>
                    <a:pt x="397" y="32"/>
                    <a:pt x="407" y="33"/>
                    <a:pt x="416" y="33"/>
                  </a:cubicBezTo>
                  <a:cubicBezTo>
                    <a:pt x="462" y="37"/>
                    <a:pt x="508" y="50"/>
                    <a:pt x="549" y="71"/>
                  </a:cubicBezTo>
                  <a:cubicBezTo>
                    <a:pt x="589" y="93"/>
                    <a:pt x="626" y="122"/>
                    <a:pt x="656" y="156"/>
                  </a:cubicBezTo>
                  <a:cubicBezTo>
                    <a:pt x="686" y="191"/>
                    <a:pt x="709" y="232"/>
                    <a:pt x="724" y="275"/>
                  </a:cubicBezTo>
                  <a:cubicBezTo>
                    <a:pt x="727" y="286"/>
                    <a:pt x="731" y="294"/>
                    <a:pt x="733" y="294"/>
                  </a:cubicBezTo>
                  <a:cubicBezTo>
                    <a:pt x="734" y="294"/>
                    <a:pt x="734" y="294"/>
                    <a:pt x="734" y="293"/>
                  </a:cubicBezTo>
                  <a:cubicBezTo>
                    <a:pt x="736" y="290"/>
                    <a:pt x="735" y="277"/>
                    <a:pt x="731" y="264"/>
                  </a:cubicBezTo>
                  <a:cubicBezTo>
                    <a:pt x="715" y="212"/>
                    <a:pt x="685" y="165"/>
                    <a:pt x="648" y="127"/>
                  </a:cubicBezTo>
                  <a:cubicBezTo>
                    <a:pt x="610" y="90"/>
                    <a:pt x="564" y="61"/>
                    <a:pt x="514" y="42"/>
                  </a:cubicBezTo>
                  <a:cubicBezTo>
                    <a:pt x="473" y="27"/>
                    <a:pt x="430" y="20"/>
                    <a:pt x="388" y="20"/>
                  </a:cubicBezTo>
                  <a:cubicBezTo>
                    <a:pt x="362" y="20"/>
                    <a:pt x="336" y="22"/>
                    <a:pt x="311" y="28"/>
                  </a:cubicBezTo>
                  <a:cubicBezTo>
                    <a:pt x="244" y="43"/>
                    <a:pt x="181" y="77"/>
                    <a:pt x="133" y="128"/>
                  </a:cubicBezTo>
                  <a:cubicBezTo>
                    <a:pt x="107" y="153"/>
                    <a:pt x="84" y="182"/>
                    <a:pt x="66" y="215"/>
                  </a:cubicBezTo>
                  <a:cubicBezTo>
                    <a:pt x="71" y="204"/>
                    <a:pt x="76" y="194"/>
                    <a:pt x="82" y="185"/>
                  </a:cubicBezTo>
                  <a:cubicBezTo>
                    <a:pt x="127" y="112"/>
                    <a:pt x="195" y="59"/>
                    <a:pt x="272" y="32"/>
                  </a:cubicBezTo>
                  <a:cubicBezTo>
                    <a:pt x="310" y="18"/>
                    <a:pt x="350" y="11"/>
                    <a:pt x="391" y="10"/>
                  </a:cubicBezTo>
                  <a:cubicBezTo>
                    <a:pt x="395" y="10"/>
                    <a:pt x="398" y="10"/>
                    <a:pt x="402" y="10"/>
                  </a:cubicBezTo>
                  <a:cubicBezTo>
                    <a:pt x="440" y="10"/>
                    <a:pt x="477" y="15"/>
                    <a:pt x="514" y="26"/>
                  </a:cubicBezTo>
                  <a:cubicBezTo>
                    <a:pt x="591" y="48"/>
                    <a:pt x="656" y="92"/>
                    <a:pt x="704" y="149"/>
                  </a:cubicBezTo>
                  <a:cubicBezTo>
                    <a:pt x="752" y="206"/>
                    <a:pt x="785" y="279"/>
                    <a:pt x="793" y="359"/>
                  </a:cubicBezTo>
                  <a:cubicBezTo>
                    <a:pt x="793" y="363"/>
                    <a:pt x="793" y="366"/>
                    <a:pt x="794" y="367"/>
                  </a:cubicBezTo>
                  <a:cubicBezTo>
                    <a:pt x="794" y="367"/>
                    <a:pt x="795" y="368"/>
                    <a:pt x="795" y="368"/>
                  </a:cubicBezTo>
                  <a:cubicBezTo>
                    <a:pt x="795" y="368"/>
                    <a:pt x="796" y="367"/>
                    <a:pt x="796" y="367"/>
                  </a:cubicBezTo>
                  <a:cubicBezTo>
                    <a:pt x="797" y="364"/>
                    <a:pt x="798" y="356"/>
                    <a:pt x="797" y="348"/>
                  </a:cubicBezTo>
                  <a:cubicBezTo>
                    <a:pt x="792" y="306"/>
                    <a:pt x="781" y="267"/>
                    <a:pt x="765" y="232"/>
                  </a:cubicBezTo>
                  <a:cubicBezTo>
                    <a:pt x="749" y="197"/>
                    <a:pt x="728" y="166"/>
                    <a:pt x="703" y="138"/>
                  </a:cubicBezTo>
                  <a:cubicBezTo>
                    <a:pt x="678" y="111"/>
                    <a:pt x="650" y="86"/>
                    <a:pt x="618" y="66"/>
                  </a:cubicBezTo>
                  <a:cubicBezTo>
                    <a:pt x="585" y="45"/>
                    <a:pt x="549" y="28"/>
                    <a:pt x="509" y="17"/>
                  </a:cubicBezTo>
                  <a:cubicBezTo>
                    <a:pt x="472" y="6"/>
                    <a:pt x="434" y="1"/>
                    <a:pt x="397" y="1"/>
                  </a:cubicBezTo>
                  <a:cubicBezTo>
                    <a:pt x="393" y="1"/>
                    <a:pt x="388" y="1"/>
                    <a:pt x="384" y="1"/>
                  </a:cubicBezTo>
                  <a:cubicBezTo>
                    <a:pt x="343" y="2"/>
                    <a:pt x="302" y="10"/>
                    <a:pt x="264" y="24"/>
                  </a:cubicBezTo>
                  <a:cubicBezTo>
                    <a:pt x="187" y="52"/>
                    <a:pt x="119" y="105"/>
                    <a:pt x="74" y="177"/>
                  </a:cubicBezTo>
                  <a:cubicBezTo>
                    <a:pt x="56" y="208"/>
                    <a:pt x="42" y="241"/>
                    <a:pt x="34" y="275"/>
                  </a:cubicBezTo>
                  <a:cubicBezTo>
                    <a:pt x="25" y="309"/>
                    <a:pt x="22" y="343"/>
                    <a:pt x="23" y="378"/>
                  </a:cubicBezTo>
                  <a:cubicBezTo>
                    <a:pt x="23" y="423"/>
                    <a:pt x="31" y="468"/>
                    <a:pt x="48" y="511"/>
                  </a:cubicBezTo>
                  <a:cubicBezTo>
                    <a:pt x="25" y="457"/>
                    <a:pt x="15" y="398"/>
                    <a:pt x="18" y="339"/>
                  </a:cubicBezTo>
                  <a:cubicBezTo>
                    <a:pt x="22" y="271"/>
                    <a:pt x="45" y="206"/>
                    <a:pt x="83" y="150"/>
                  </a:cubicBezTo>
                  <a:cubicBezTo>
                    <a:pt x="121" y="95"/>
                    <a:pt x="174" y="50"/>
                    <a:pt x="236" y="22"/>
                  </a:cubicBezTo>
                  <a:cubicBezTo>
                    <a:pt x="254" y="13"/>
                    <a:pt x="269" y="5"/>
                    <a:pt x="269" y="2"/>
                  </a:cubicBezTo>
                  <a:cubicBezTo>
                    <a:pt x="268" y="0"/>
                    <a:pt x="267" y="0"/>
                    <a:pt x="26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4397;p129"/>
            <p:cNvSpPr/>
            <p:nvPr/>
          </p:nvSpPr>
          <p:spPr>
            <a:xfrm>
              <a:off x="3194455" y="3119425"/>
              <a:ext cx="327600" cy="104383"/>
            </a:xfrm>
            <a:custGeom>
              <a:avLst/>
              <a:gdLst/>
              <a:ahLst/>
              <a:cxnLst/>
              <a:rect l="l" t="t" r="r" b="b"/>
              <a:pathLst>
                <a:path w="179" h="57" extrusionOk="0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4" y="4"/>
                    <a:pt x="7" y="5"/>
                  </a:cubicBezTo>
                  <a:cubicBezTo>
                    <a:pt x="31" y="17"/>
                    <a:pt x="58" y="28"/>
                    <a:pt x="86" y="37"/>
                  </a:cubicBezTo>
                  <a:cubicBezTo>
                    <a:pt x="114" y="46"/>
                    <a:pt x="143" y="53"/>
                    <a:pt x="172" y="56"/>
                  </a:cubicBezTo>
                  <a:cubicBezTo>
                    <a:pt x="173" y="57"/>
                    <a:pt x="174" y="57"/>
                    <a:pt x="176" y="57"/>
                  </a:cubicBezTo>
                  <a:cubicBezTo>
                    <a:pt x="177" y="57"/>
                    <a:pt x="178" y="56"/>
                    <a:pt x="179" y="56"/>
                  </a:cubicBezTo>
                  <a:cubicBezTo>
                    <a:pt x="179" y="56"/>
                    <a:pt x="177" y="55"/>
                    <a:pt x="174" y="55"/>
                  </a:cubicBezTo>
                  <a:cubicBezTo>
                    <a:pt x="144" y="51"/>
                    <a:pt x="114" y="44"/>
                    <a:pt x="85" y="35"/>
                  </a:cubicBezTo>
                  <a:cubicBezTo>
                    <a:pt x="56" y="26"/>
                    <a:pt x="29" y="14"/>
                    <a:pt x="3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0" name="Google Shape;4398;p129"/>
            <p:cNvSpPr/>
            <p:nvPr/>
          </p:nvSpPr>
          <p:spPr>
            <a:xfrm>
              <a:off x="2805832" y="1733550"/>
              <a:ext cx="1191565" cy="1363394"/>
            </a:xfrm>
            <a:custGeom>
              <a:avLst/>
              <a:gdLst/>
              <a:ahLst/>
              <a:cxnLst/>
              <a:rect l="l" t="t" r="r" b="b"/>
              <a:pathLst>
                <a:path w="653" h="745" extrusionOk="0">
                  <a:moveTo>
                    <a:pt x="424" y="0"/>
                  </a:moveTo>
                  <a:cubicBezTo>
                    <a:pt x="392" y="0"/>
                    <a:pt x="359" y="3"/>
                    <a:pt x="327" y="10"/>
                  </a:cubicBezTo>
                  <a:cubicBezTo>
                    <a:pt x="273" y="23"/>
                    <a:pt x="222" y="45"/>
                    <a:pt x="177" y="78"/>
                  </a:cubicBezTo>
                  <a:cubicBezTo>
                    <a:pt x="131" y="110"/>
                    <a:pt x="92" y="151"/>
                    <a:pt x="64" y="198"/>
                  </a:cubicBezTo>
                  <a:cubicBezTo>
                    <a:pt x="36" y="243"/>
                    <a:pt x="17" y="294"/>
                    <a:pt x="9" y="346"/>
                  </a:cubicBezTo>
                  <a:cubicBezTo>
                    <a:pt x="0" y="399"/>
                    <a:pt x="2" y="452"/>
                    <a:pt x="14" y="503"/>
                  </a:cubicBezTo>
                  <a:cubicBezTo>
                    <a:pt x="25" y="554"/>
                    <a:pt x="47" y="602"/>
                    <a:pt x="77" y="643"/>
                  </a:cubicBezTo>
                  <a:cubicBezTo>
                    <a:pt x="106" y="684"/>
                    <a:pt x="143" y="718"/>
                    <a:pt x="183" y="743"/>
                  </a:cubicBezTo>
                  <a:cubicBezTo>
                    <a:pt x="185" y="744"/>
                    <a:pt x="186" y="745"/>
                    <a:pt x="186" y="745"/>
                  </a:cubicBezTo>
                  <a:cubicBezTo>
                    <a:pt x="187" y="745"/>
                    <a:pt x="187" y="745"/>
                    <a:pt x="186" y="744"/>
                  </a:cubicBezTo>
                  <a:cubicBezTo>
                    <a:pt x="185" y="743"/>
                    <a:pt x="183" y="740"/>
                    <a:pt x="180" y="739"/>
                  </a:cubicBezTo>
                  <a:cubicBezTo>
                    <a:pt x="141" y="713"/>
                    <a:pt x="105" y="679"/>
                    <a:pt x="76" y="639"/>
                  </a:cubicBezTo>
                  <a:cubicBezTo>
                    <a:pt x="48" y="598"/>
                    <a:pt x="27" y="551"/>
                    <a:pt x="15" y="501"/>
                  </a:cubicBezTo>
                  <a:cubicBezTo>
                    <a:pt x="4" y="451"/>
                    <a:pt x="2" y="399"/>
                    <a:pt x="11" y="347"/>
                  </a:cubicBezTo>
                  <a:cubicBezTo>
                    <a:pt x="19" y="296"/>
                    <a:pt x="38" y="245"/>
                    <a:pt x="66" y="201"/>
                  </a:cubicBezTo>
                  <a:cubicBezTo>
                    <a:pt x="111" y="128"/>
                    <a:pt x="177" y="73"/>
                    <a:pt x="252" y="40"/>
                  </a:cubicBezTo>
                  <a:cubicBezTo>
                    <a:pt x="290" y="23"/>
                    <a:pt x="330" y="12"/>
                    <a:pt x="371" y="7"/>
                  </a:cubicBezTo>
                  <a:cubicBezTo>
                    <a:pt x="389" y="5"/>
                    <a:pt x="407" y="4"/>
                    <a:pt x="426" y="4"/>
                  </a:cubicBezTo>
                  <a:cubicBezTo>
                    <a:pt x="449" y="4"/>
                    <a:pt x="472" y="6"/>
                    <a:pt x="495" y="9"/>
                  </a:cubicBezTo>
                  <a:cubicBezTo>
                    <a:pt x="550" y="18"/>
                    <a:pt x="602" y="38"/>
                    <a:pt x="647" y="62"/>
                  </a:cubicBezTo>
                  <a:cubicBezTo>
                    <a:pt x="650" y="63"/>
                    <a:pt x="652" y="64"/>
                    <a:pt x="652" y="64"/>
                  </a:cubicBezTo>
                  <a:cubicBezTo>
                    <a:pt x="653" y="64"/>
                    <a:pt x="653" y="63"/>
                    <a:pt x="653" y="63"/>
                  </a:cubicBezTo>
                  <a:cubicBezTo>
                    <a:pt x="652" y="61"/>
                    <a:pt x="648" y="58"/>
                    <a:pt x="643" y="56"/>
                  </a:cubicBezTo>
                  <a:cubicBezTo>
                    <a:pt x="596" y="30"/>
                    <a:pt x="544" y="12"/>
                    <a:pt x="490" y="4"/>
                  </a:cubicBezTo>
                  <a:cubicBezTo>
                    <a:pt x="468" y="1"/>
                    <a:pt x="446" y="0"/>
                    <a:pt x="4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1" name="Google Shape;4399;p129"/>
            <p:cNvSpPr/>
            <p:nvPr/>
          </p:nvSpPr>
          <p:spPr>
            <a:xfrm>
              <a:off x="2821891" y="1760849"/>
              <a:ext cx="595783" cy="1180323"/>
            </a:xfrm>
            <a:custGeom>
              <a:avLst/>
              <a:gdLst/>
              <a:ahLst/>
              <a:cxnLst/>
              <a:rect l="l" t="t" r="r" b="b"/>
              <a:pathLst>
                <a:path w="326" h="645" extrusionOk="0">
                  <a:moveTo>
                    <a:pt x="324" y="0"/>
                  </a:moveTo>
                  <a:cubicBezTo>
                    <a:pt x="323" y="0"/>
                    <a:pt x="321" y="1"/>
                    <a:pt x="319" y="1"/>
                  </a:cubicBezTo>
                  <a:cubicBezTo>
                    <a:pt x="262" y="16"/>
                    <a:pt x="208" y="43"/>
                    <a:pt x="162" y="79"/>
                  </a:cubicBezTo>
                  <a:cubicBezTo>
                    <a:pt x="116" y="116"/>
                    <a:pt x="77" y="162"/>
                    <a:pt x="47" y="215"/>
                  </a:cubicBezTo>
                  <a:cubicBezTo>
                    <a:pt x="16" y="272"/>
                    <a:pt x="0" y="337"/>
                    <a:pt x="3" y="404"/>
                  </a:cubicBezTo>
                  <a:cubicBezTo>
                    <a:pt x="6" y="449"/>
                    <a:pt x="15" y="491"/>
                    <a:pt x="30" y="530"/>
                  </a:cubicBezTo>
                  <a:cubicBezTo>
                    <a:pt x="45" y="568"/>
                    <a:pt x="65" y="605"/>
                    <a:pt x="90" y="641"/>
                  </a:cubicBezTo>
                  <a:cubicBezTo>
                    <a:pt x="92" y="643"/>
                    <a:pt x="94" y="645"/>
                    <a:pt x="95" y="645"/>
                  </a:cubicBezTo>
                  <a:cubicBezTo>
                    <a:pt x="96" y="645"/>
                    <a:pt x="95" y="643"/>
                    <a:pt x="93" y="641"/>
                  </a:cubicBezTo>
                  <a:cubicBezTo>
                    <a:pt x="65" y="602"/>
                    <a:pt x="44" y="561"/>
                    <a:pt x="29" y="518"/>
                  </a:cubicBezTo>
                  <a:cubicBezTo>
                    <a:pt x="15" y="474"/>
                    <a:pt x="7" y="428"/>
                    <a:pt x="8" y="380"/>
                  </a:cubicBezTo>
                  <a:cubicBezTo>
                    <a:pt x="9" y="336"/>
                    <a:pt x="18" y="292"/>
                    <a:pt x="34" y="251"/>
                  </a:cubicBezTo>
                  <a:cubicBezTo>
                    <a:pt x="51" y="210"/>
                    <a:pt x="74" y="172"/>
                    <a:pt x="102" y="139"/>
                  </a:cubicBezTo>
                  <a:cubicBezTo>
                    <a:pt x="159" y="73"/>
                    <a:pt x="235" y="26"/>
                    <a:pt x="320" y="3"/>
                  </a:cubicBezTo>
                  <a:cubicBezTo>
                    <a:pt x="324" y="2"/>
                    <a:pt x="326" y="1"/>
                    <a:pt x="326" y="1"/>
                  </a:cubicBezTo>
                  <a:cubicBezTo>
                    <a:pt x="326" y="0"/>
                    <a:pt x="325" y="0"/>
                    <a:pt x="324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2" name="Google Shape;4400;p129"/>
            <p:cNvSpPr/>
            <p:nvPr/>
          </p:nvSpPr>
          <p:spPr>
            <a:xfrm>
              <a:off x="2974449" y="2420867"/>
              <a:ext cx="234459" cy="520306"/>
            </a:xfrm>
            <a:custGeom>
              <a:avLst/>
              <a:gdLst/>
              <a:ahLst/>
              <a:cxnLst/>
              <a:rect l="l" t="t" r="r" b="b"/>
              <a:pathLst>
                <a:path w="129" h="285" extrusionOk="0">
                  <a:moveTo>
                    <a:pt x="6" y="0"/>
                  </a:moveTo>
                  <a:cubicBezTo>
                    <a:pt x="5" y="0"/>
                    <a:pt x="4" y="3"/>
                    <a:pt x="4" y="8"/>
                  </a:cubicBezTo>
                  <a:cubicBezTo>
                    <a:pt x="0" y="35"/>
                    <a:pt x="1" y="63"/>
                    <a:pt x="5" y="90"/>
                  </a:cubicBezTo>
                  <a:cubicBezTo>
                    <a:pt x="9" y="117"/>
                    <a:pt x="17" y="144"/>
                    <a:pt x="28" y="169"/>
                  </a:cubicBezTo>
                  <a:cubicBezTo>
                    <a:pt x="40" y="194"/>
                    <a:pt x="54" y="217"/>
                    <a:pt x="71" y="236"/>
                  </a:cubicBezTo>
                  <a:cubicBezTo>
                    <a:pt x="88" y="256"/>
                    <a:pt x="107" y="272"/>
                    <a:pt x="127" y="284"/>
                  </a:cubicBezTo>
                  <a:cubicBezTo>
                    <a:pt x="128" y="285"/>
                    <a:pt x="128" y="285"/>
                    <a:pt x="129" y="285"/>
                  </a:cubicBezTo>
                  <a:cubicBezTo>
                    <a:pt x="129" y="285"/>
                    <a:pt x="129" y="285"/>
                    <a:pt x="129" y="284"/>
                  </a:cubicBezTo>
                  <a:cubicBezTo>
                    <a:pt x="128" y="283"/>
                    <a:pt x="125" y="280"/>
                    <a:pt x="123" y="279"/>
                  </a:cubicBezTo>
                  <a:cubicBezTo>
                    <a:pt x="104" y="266"/>
                    <a:pt x="86" y="250"/>
                    <a:pt x="70" y="231"/>
                  </a:cubicBezTo>
                  <a:cubicBezTo>
                    <a:pt x="54" y="211"/>
                    <a:pt x="41" y="189"/>
                    <a:pt x="30" y="165"/>
                  </a:cubicBezTo>
                  <a:cubicBezTo>
                    <a:pt x="20" y="141"/>
                    <a:pt x="12" y="115"/>
                    <a:pt x="9" y="89"/>
                  </a:cubicBezTo>
                  <a:cubicBezTo>
                    <a:pt x="5" y="62"/>
                    <a:pt x="5" y="36"/>
                    <a:pt x="7" y="10"/>
                  </a:cubicBezTo>
                  <a:cubicBezTo>
                    <a:pt x="8" y="5"/>
                    <a:pt x="8" y="1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3" name="Google Shape;4401;p129"/>
            <p:cNvSpPr/>
            <p:nvPr/>
          </p:nvSpPr>
          <p:spPr>
            <a:xfrm>
              <a:off x="2839555" y="2218526"/>
              <a:ext cx="1437265" cy="997253"/>
            </a:xfrm>
            <a:custGeom>
              <a:avLst/>
              <a:gdLst/>
              <a:ahLst/>
              <a:cxnLst/>
              <a:rect l="l" t="t" r="r" b="b"/>
              <a:pathLst>
                <a:path w="788" h="545" extrusionOk="0">
                  <a:moveTo>
                    <a:pt x="32" y="0"/>
                  </a:moveTo>
                  <a:cubicBezTo>
                    <a:pt x="31" y="0"/>
                    <a:pt x="29" y="4"/>
                    <a:pt x="27" y="9"/>
                  </a:cubicBezTo>
                  <a:cubicBezTo>
                    <a:pt x="8" y="59"/>
                    <a:pt x="0" y="114"/>
                    <a:pt x="3" y="167"/>
                  </a:cubicBezTo>
                  <a:cubicBezTo>
                    <a:pt x="6" y="220"/>
                    <a:pt x="19" y="273"/>
                    <a:pt x="43" y="320"/>
                  </a:cubicBezTo>
                  <a:cubicBezTo>
                    <a:pt x="44" y="324"/>
                    <a:pt x="46" y="328"/>
                    <a:pt x="49" y="332"/>
                  </a:cubicBezTo>
                  <a:cubicBezTo>
                    <a:pt x="91" y="411"/>
                    <a:pt x="158" y="473"/>
                    <a:pt x="240" y="508"/>
                  </a:cubicBezTo>
                  <a:cubicBezTo>
                    <a:pt x="294" y="532"/>
                    <a:pt x="352" y="545"/>
                    <a:pt x="410" y="545"/>
                  </a:cubicBezTo>
                  <a:cubicBezTo>
                    <a:pt x="414" y="545"/>
                    <a:pt x="418" y="544"/>
                    <a:pt x="422" y="544"/>
                  </a:cubicBezTo>
                  <a:cubicBezTo>
                    <a:pt x="484" y="543"/>
                    <a:pt x="545" y="526"/>
                    <a:pt x="600" y="495"/>
                  </a:cubicBezTo>
                  <a:cubicBezTo>
                    <a:pt x="643" y="471"/>
                    <a:pt x="679" y="437"/>
                    <a:pt x="710" y="398"/>
                  </a:cubicBezTo>
                  <a:cubicBezTo>
                    <a:pt x="737" y="366"/>
                    <a:pt x="760" y="328"/>
                    <a:pt x="771" y="292"/>
                  </a:cubicBezTo>
                  <a:cubicBezTo>
                    <a:pt x="786" y="242"/>
                    <a:pt x="788" y="194"/>
                    <a:pt x="782" y="151"/>
                  </a:cubicBezTo>
                  <a:cubicBezTo>
                    <a:pt x="782" y="149"/>
                    <a:pt x="782" y="148"/>
                    <a:pt x="781" y="148"/>
                  </a:cubicBezTo>
                  <a:cubicBezTo>
                    <a:pt x="781" y="148"/>
                    <a:pt x="781" y="149"/>
                    <a:pt x="781" y="150"/>
                  </a:cubicBezTo>
                  <a:cubicBezTo>
                    <a:pt x="780" y="151"/>
                    <a:pt x="780" y="155"/>
                    <a:pt x="781" y="157"/>
                  </a:cubicBezTo>
                  <a:cubicBezTo>
                    <a:pt x="783" y="179"/>
                    <a:pt x="783" y="202"/>
                    <a:pt x="781" y="226"/>
                  </a:cubicBezTo>
                  <a:cubicBezTo>
                    <a:pt x="779" y="249"/>
                    <a:pt x="774" y="273"/>
                    <a:pt x="768" y="295"/>
                  </a:cubicBezTo>
                  <a:cubicBezTo>
                    <a:pt x="735" y="379"/>
                    <a:pt x="673" y="449"/>
                    <a:pt x="597" y="495"/>
                  </a:cubicBezTo>
                  <a:cubicBezTo>
                    <a:pt x="566" y="511"/>
                    <a:pt x="533" y="521"/>
                    <a:pt x="501" y="528"/>
                  </a:cubicBezTo>
                  <a:cubicBezTo>
                    <a:pt x="470" y="534"/>
                    <a:pt x="438" y="537"/>
                    <a:pt x="405" y="537"/>
                  </a:cubicBezTo>
                  <a:cubicBezTo>
                    <a:pt x="403" y="537"/>
                    <a:pt x="401" y="537"/>
                    <a:pt x="399" y="537"/>
                  </a:cubicBezTo>
                  <a:cubicBezTo>
                    <a:pt x="339" y="536"/>
                    <a:pt x="279" y="521"/>
                    <a:pt x="226" y="493"/>
                  </a:cubicBezTo>
                  <a:cubicBezTo>
                    <a:pt x="173" y="466"/>
                    <a:pt x="126" y="426"/>
                    <a:pt x="90" y="380"/>
                  </a:cubicBezTo>
                  <a:cubicBezTo>
                    <a:pt x="57" y="334"/>
                    <a:pt x="34" y="281"/>
                    <a:pt x="22" y="226"/>
                  </a:cubicBezTo>
                  <a:cubicBezTo>
                    <a:pt x="21" y="218"/>
                    <a:pt x="19" y="211"/>
                    <a:pt x="17" y="211"/>
                  </a:cubicBezTo>
                  <a:cubicBezTo>
                    <a:pt x="17" y="211"/>
                    <a:pt x="17" y="211"/>
                    <a:pt x="17" y="211"/>
                  </a:cubicBezTo>
                  <a:cubicBezTo>
                    <a:pt x="16" y="212"/>
                    <a:pt x="16" y="218"/>
                    <a:pt x="17" y="227"/>
                  </a:cubicBezTo>
                  <a:cubicBezTo>
                    <a:pt x="23" y="255"/>
                    <a:pt x="31" y="283"/>
                    <a:pt x="43" y="309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1" y="309"/>
                    <a:pt x="41" y="309"/>
                    <a:pt x="41" y="309"/>
                  </a:cubicBezTo>
                  <a:cubicBezTo>
                    <a:pt x="20" y="263"/>
                    <a:pt x="8" y="212"/>
                    <a:pt x="6" y="161"/>
                  </a:cubicBezTo>
                  <a:cubicBezTo>
                    <a:pt x="4" y="110"/>
                    <a:pt x="12" y="58"/>
                    <a:pt x="30" y="10"/>
                  </a:cubicBezTo>
                  <a:cubicBezTo>
                    <a:pt x="32" y="5"/>
                    <a:pt x="33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</a:path>
              </a:pathLst>
            </a:custGeom>
            <a:solidFill>
              <a:srgbClr val="717171"/>
            </a:solidFill>
            <a:ln w="9525" cap="flat" cmpd="sng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24" name="Google Shape;4418;p129"/>
          <p:cNvGrpSpPr/>
          <p:nvPr/>
        </p:nvGrpSpPr>
        <p:grpSpPr>
          <a:xfrm>
            <a:off x="1807933" y="2929651"/>
            <a:ext cx="1316708" cy="1084299"/>
            <a:chOff x="3127784" y="2153121"/>
            <a:chExt cx="868836" cy="651116"/>
          </a:xfrm>
        </p:grpSpPr>
        <p:sp>
          <p:nvSpPr>
            <p:cNvPr id="25" name="Google Shape;4419;p129"/>
            <p:cNvSpPr/>
            <p:nvPr/>
          </p:nvSpPr>
          <p:spPr>
            <a:xfrm>
              <a:off x="3127784" y="2153121"/>
              <a:ext cx="712303" cy="651116"/>
            </a:xfrm>
            <a:custGeom>
              <a:avLst/>
              <a:gdLst/>
              <a:ahLst/>
              <a:cxnLst/>
              <a:rect l="l" t="t" r="r" b="b"/>
              <a:pathLst>
                <a:path w="2793" h="2555" extrusionOk="0">
                  <a:moveTo>
                    <a:pt x="2499" y="878"/>
                  </a:moveTo>
                  <a:lnTo>
                    <a:pt x="2499" y="1261"/>
                  </a:lnTo>
                  <a:lnTo>
                    <a:pt x="2530" y="1244"/>
                  </a:lnTo>
                  <a:lnTo>
                    <a:pt x="2556" y="1224"/>
                  </a:lnTo>
                  <a:lnTo>
                    <a:pt x="2579" y="1199"/>
                  </a:lnTo>
                  <a:lnTo>
                    <a:pt x="2598" y="1170"/>
                  </a:lnTo>
                  <a:lnTo>
                    <a:pt x="2612" y="1139"/>
                  </a:lnTo>
                  <a:lnTo>
                    <a:pt x="2621" y="1105"/>
                  </a:lnTo>
                  <a:lnTo>
                    <a:pt x="2624" y="1070"/>
                  </a:lnTo>
                  <a:lnTo>
                    <a:pt x="2621" y="1034"/>
                  </a:lnTo>
                  <a:lnTo>
                    <a:pt x="2612" y="1000"/>
                  </a:lnTo>
                  <a:lnTo>
                    <a:pt x="2598" y="969"/>
                  </a:lnTo>
                  <a:lnTo>
                    <a:pt x="2579" y="940"/>
                  </a:lnTo>
                  <a:lnTo>
                    <a:pt x="2556" y="915"/>
                  </a:lnTo>
                  <a:lnTo>
                    <a:pt x="2530" y="894"/>
                  </a:lnTo>
                  <a:lnTo>
                    <a:pt x="2499" y="878"/>
                  </a:lnTo>
                  <a:close/>
                  <a:moveTo>
                    <a:pt x="487" y="662"/>
                  </a:moveTo>
                  <a:lnTo>
                    <a:pt x="444" y="665"/>
                  </a:lnTo>
                  <a:lnTo>
                    <a:pt x="403" y="673"/>
                  </a:lnTo>
                  <a:lnTo>
                    <a:pt x="364" y="687"/>
                  </a:lnTo>
                  <a:lnTo>
                    <a:pt x="328" y="705"/>
                  </a:lnTo>
                  <a:lnTo>
                    <a:pt x="293" y="728"/>
                  </a:lnTo>
                  <a:lnTo>
                    <a:pt x="264" y="755"/>
                  </a:lnTo>
                  <a:lnTo>
                    <a:pt x="237" y="785"/>
                  </a:lnTo>
                  <a:lnTo>
                    <a:pt x="214" y="819"/>
                  </a:lnTo>
                  <a:lnTo>
                    <a:pt x="195" y="855"/>
                  </a:lnTo>
                  <a:lnTo>
                    <a:pt x="182" y="894"/>
                  </a:lnTo>
                  <a:lnTo>
                    <a:pt x="174" y="936"/>
                  </a:lnTo>
                  <a:lnTo>
                    <a:pt x="171" y="979"/>
                  </a:lnTo>
                  <a:lnTo>
                    <a:pt x="171" y="1160"/>
                  </a:lnTo>
                  <a:lnTo>
                    <a:pt x="174" y="1202"/>
                  </a:lnTo>
                  <a:lnTo>
                    <a:pt x="182" y="1243"/>
                  </a:lnTo>
                  <a:lnTo>
                    <a:pt x="195" y="1283"/>
                  </a:lnTo>
                  <a:lnTo>
                    <a:pt x="214" y="1319"/>
                  </a:lnTo>
                  <a:lnTo>
                    <a:pt x="237" y="1353"/>
                  </a:lnTo>
                  <a:lnTo>
                    <a:pt x="264" y="1383"/>
                  </a:lnTo>
                  <a:lnTo>
                    <a:pt x="293" y="1410"/>
                  </a:lnTo>
                  <a:lnTo>
                    <a:pt x="328" y="1432"/>
                  </a:lnTo>
                  <a:lnTo>
                    <a:pt x="364" y="1451"/>
                  </a:lnTo>
                  <a:lnTo>
                    <a:pt x="403" y="1464"/>
                  </a:lnTo>
                  <a:lnTo>
                    <a:pt x="444" y="1473"/>
                  </a:lnTo>
                  <a:lnTo>
                    <a:pt x="487" y="1476"/>
                  </a:lnTo>
                  <a:lnTo>
                    <a:pt x="785" y="1476"/>
                  </a:lnTo>
                  <a:lnTo>
                    <a:pt x="785" y="662"/>
                  </a:lnTo>
                  <a:lnTo>
                    <a:pt x="487" y="662"/>
                  </a:lnTo>
                  <a:close/>
                  <a:moveTo>
                    <a:pt x="2328" y="245"/>
                  </a:moveTo>
                  <a:lnTo>
                    <a:pt x="2244" y="297"/>
                  </a:lnTo>
                  <a:lnTo>
                    <a:pt x="2164" y="346"/>
                  </a:lnTo>
                  <a:lnTo>
                    <a:pt x="2086" y="389"/>
                  </a:lnTo>
                  <a:lnTo>
                    <a:pt x="2012" y="430"/>
                  </a:lnTo>
                  <a:lnTo>
                    <a:pt x="1941" y="465"/>
                  </a:lnTo>
                  <a:lnTo>
                    <a:pt x="1871" y="497"/>
                  </a:lnTo>
                  <a:lnTo>
                    <a:pt x="1805" y="526"/>
                  </a:lnTo>
                  <a:lnTo>
                    <a:pt x="1742" y="550"/>
                  </a:lnTo>
                  <a:lnTo>
                    <a:pt x="1682" y="572"/>
                  </a:lnTo>
                  <a:lnTo>
                    <a:pt x="1624" y="591"/>
                  </a:lnTo>
                  <a:lnTo>
                    <a:pt x="1569" y="607"/>
                  </a:lnTo>
                  <a:lnTo>
                    <a:pt x="1516" y="621"/>
                  </a:lnTo>
                  <a:lnTo>
                    <a:pt x="1464" y="632"/>
                  </a:lnTo>
                  <a:lnTo>
                    <a:pt x="1416" y="641"/>
                  </a:lnTo>
                  <a:lnTo>
                    <a:pt x="1369" y="648"/>
                  </a:lnTo>
                  <a:lnTo>
                    <a:pt x="1325" y="654"/>
                  </a:lnTo>
                  <a:lnTo>
                    <a:pt x="1282" y="658"/>
                  </a:lnTo>
                  <a:lnTo>
                    <a:pt x="1241" y="660"/>
                  </a:lnTo>
                  <a:lnTo>
                    <a:pt x="1203" y="662"/>
                  </a:lnTo>
                  <a:lnTo>
                    <a:pt x="1165" y="662"/>
                  </a:lnTo>
                  <a:lnTo>
                    <a:pt x="955" y="662"/>
                  </a:lnTo>
                  <a:lnTo>
                    <a:pt x="955" y="1476"/>
                  </a:lnTo>
                  <a:lnTo>
                    <a:pt x="1165" y="1476"/>
                  </a:lnTo>
                  <a:lnTo>
                    <a:pt x="1259" y="1478"/>
                  </a:lnTo>
                  <a:lnTo>
                    <a:pt x="1347" y="1483"/>
                  </a:lnTo>
                  <a:lnTo>
                    <a:pt x="1433" y="1491"/>
                  </a:lnTo>
                  <a:lnTo>
                    <a:pt x="1515" y="1502"/>
                  </a:lnTo>
                  <a:lnTo>
                    <a:pt x="1593" y="1516"/>
                  </a:lnTo>
                  <a:lnTo>
                    <a:pt x="1669" y="1531"/>
                  </a:lnTo>
                  <a:lnTo>
                    <a:pt x="1739" y="1550"/>
                  </a:lnTo>
                  <a:lnTo>
                    <a:pt x="1807" y="1571"/>
                  </a:lnTo>
                  <a:lnTo>
                    <a:pt x="1871" y="1592"/>
                  </a:lnTo>
                  <a:lnTo>
                    <a:pt x="1931" y="1615"/>
                  </a:lnTo>
                  <a:lnTo>
                    <a:pt x="1989" y="1640"/>
                  </a:lnTo>
                  <a:lnTo>
                    <a:pt x="2043" y="1666"/>
                  </a:lnTo>
                  <a:lnTo>
                    <a:pt x="2094" y="1691"/>
                  </a:lnTo>
                  <a:lnTo>
                    <a:pt x="2140" y="1718"/>
                  </a:lnTo>
                  <a:lnTo>
                    <a:pt x="2184" y="1744"/>
                  </a:lnTo>
                  <a:lnTo>
                    <a:pt x="2225" y="1771"/>
                  </a:lnTo>
                  <a:lnTo>
                    <a:pt x="2263" y="1798"/>
                  </a:lnTo>
                  <a:lnTo>
                    <a:pt x="2297" y="1824"/>
                  </a:lnTo>
                  <a:lnTo>
                    <a:pt x="2328" y="1848"/>
                  </a:lnTo>
                  <a:lnTo>
                    <a:pt x="2328" y="245"/>
                  </a:lnTo>
                  <a:close/>
                  <a:moveTo>
                    <a:pt x="2418" y="0"/>
                  </a:moveTo>
                  <a:lnTo>
                    <a:pt x="2436" y="3"/>
                  </a:lnTo>
                  <a:lnTo>
                    <a:pt x="2453" y="9"/>
                  </a:lnTo>
                  <a:lnTo>
                    <a:pt x="2469" y="20"/>
                  </a:lnTo>
                  <a:lnTo>
                    <a:pt x="2482" y="33"/>
                  </a:lnTo>
                  <a:lnTo>
                    <a:pt x="2491" y="49"/>
                  </a:lnTo>
                  <a:lnTo>
                    <a:pt x="2497" y="66"/>
                  </a:lnTo>
                  <a:lnTo>
                    <a:pt x="2499" y="85"/>
                  </a:lnTo>
                  <a:lnTo>
                    <a:pt x="2499" y="699"/>
                  </a:lnTo>
                  <a:lnTo>
                    <a:pt x="2544" y="713"/>
                  </a:lnTo>
                  <a:lnTo>
                    <a:pt x="2586" y="730"/>
                  </a:lnTo>
                  <a:lnTo>
                    <a:pt x="2626" y="754"/>
                  </a:lnTo>
                  <a:lnTo>
                    <a:pt x="2663" y="782"/>
                  </a:lnTo>
                  <a:lnTo>
                    <a:pt x="2695" y="814"/>
                  </a:lnTo>
                  <a:lnTo>
                    <a:pt x="2724" y="849"/>
                  </a:lnTo>
                  <a:lnTo>
                    <a:pt x="2749" y="888"/>
                  </a:lnTo>
                  <a:lnTo>
                    <a:pt x="2767" y="929"/>
                  </a:lnTo>
                  <a:lnTo>
                    <a:pt x="2782" y="975"/>
                  </a:lnTo>
                  <a:lnTo>
                    <a:pt x="2791" y="1021"/>
                  </a:lnTo>
                  <a:lnTo>
                    <a:pt x="2793" y="1070"/>
                  </a:lnTo>
                  <a:lnTo>
                    <a:pt x="2790" y="1118"/>
                  </a:lnTo>
                  <a:lnTo>
                    <a:pt x="2782" y="1165"/>
                  </a:lnTo>
                  <a:lnTo>
                    <a:pt x="2767" y="1209"/>
                  </a:lnTo>
                  <a:lnTo>
                    <a:pt x="2748" y="1251"/>
                  </a:lnTo>
                  <a:lnTo>
                    <a:pt x="2723" y="1290"/>
                  </a:lnTo>
                  <a:lnTo>
                    <a:pt x="2695" y="1326"/>
                  </a:lnTo>
                  <a:lnTo>
                    <a:pt x="2662" y="1357"/>
                  </a:lnTo>
                  <a:lnTo>
                    <a:pt x="2626" y="1385"/>
                  </a:lnTo>
                  <a:lnTo>
                    <a:pt x="2585" y="1408"/>
                  </a:lnTo>
                  <a:lnTo>
                    <a:pt x="2543" y="1427"/>
                  </a:lnTo>
                  <a:lnTo>
                    <a:pt x="2499" y="1441"/>
                  </a:lnTo>
                  <a:lnTo>
                    <a:pt x="2499" y="2054"/>
                  </a:lnTo>
                  <a:lnTo>
                    <a:pt x="2496" y="2075"/>
                  </a:lnTo>
                  <a:lnTo>
                    <a:pt x="2488" y="2094"/>
                  </a:lnTo>
                  <a:lnTo>
                    <a:pt x="2476" y="2112"/>
                  </a:lnTo>
                  <a:lnTo>
                    <a:pt x="2459" y="2125"/>
                  </a:lnTo>
                  <a:lnTo>
                    <a:pt x="2440" y="2134"/>
                  </a:lnTo>
                  <a:lnTo>
                    <a:pt x="2427" y="2138"/>
                  </a:lnTo>
                  <a:lnTo>
                    <a:pt x="2414" y="2139"/>
                  </a:lnTo>
                  <a:lnTo>
                    <a:pt x="2394" y="2136"/>
                  </a:lnTo>
                  <a:lnTo>
                    <a:pt x="2376" y="2129"/>
                  </a:lnTo>
                  <a:lnTo>
                    <a:pt x="2359" y="2119"/>
                  </a:lnTo>
                  <a:lnTo>
                    <a:pt x="2346" y="2103"/>
                  </a:lnTo>
                  <a:lnTo>
                    <a:pt x="2343" y="2099"/>
                  </a:lnTo>
                  <a:lnTo>
                    <a:pt x="2336" y="2092"/>
                  </a:lnTo>
                  <a:lnTo>
                    <a:pt x="2327" y="2082"/>
                  </a:lnTo>
                  <a:lnTo>
                    <a:pt x="2315" y="2068"/>
                  </a:lnTo>
                  <a:lnTo>
                    <a:pt x="2299" y="2052"/>
                  </a:lnTo>
                  <a:lnTo>
                    <a:pt x="2281" y="2033"/>
                  </a:lnTo>
                  <a:lnTo>
                    <a:pt x="2260" y="2014"/>
                  </a:lnTo>
                  <a:lnTo>
                    <a:pt x="2234" y="1992"/>
                  </a:lnTo>
                  <a:lnTo>
                    <a:pt x="2206" y="1968"/>
                  </a:lnTo>
                  <a:lnTo>
                    <a:pt x="2175" y="1943"/>
                  </a:lnTo>
                  <a:lnTo>
                    <a:pt x="2140" y="1919"/>
                  </a:lnTo>
                  <a:lnTo>
                    <a:pt x="2102" y="1893"/>
                  </a:lnTo>
                  <a:lnTo>
                    <a:pt x="2059" y="1867"/>
                  </a:lnTo>
                  <a:lnTo>
                    <a:pt x="2014" y="1841"/>
                  </a:lnTo>
                  <a:lnTo>
                    <a:pt x="1964" y="1816"/>
                  </a:lnTo>
                  <a:lnTo>
                    <a:pt x="1912" y="1792"/>
                  </a:lnTo>
                  <a:lnTo>
                    <a:pt x="1855" y="1768"/>
                  </a:lnTo>
                  <a:lnTo>
                    <a:pt x="1794" y="1745"/>
                  </a:lnTo>
                  <a:lnTo>
                    <a:pt x="1730" y="1724"/>
                  </a:lnTo>
                  <a:lnTo>
                    <a:pt x="1662" y="1706"/>
                  </a:lnTo>
                  <a:lnTo>
                    <a:pt x="1589" y="1688"/>
                  </a:lnTo>
                  <a:lnTo>
                    <a:pt x="1513" y="1674"/>
                  </a:lnTo>
                  <a:lnTo>
                    <a:pt x="1432" y="1663"/>
                  </a:lnTo>
                  <a:lnTo>
                    <a:pt x="1347" y="1653"/>
                  </a:lnTo>
                  <a:lnTo>
                    <a:pt x="1259" y="1648"/>
                  </a:lnTo>
                  <a:lnTo>
                    <a:pt x="1165" y="1646"/>
                  </a:lnTo>
                  <a:lnTo>
                    <a:pt x="997" y="1646"/>
                  </a:lnTo>
                  <a:lnTo>
                    <a:pt x="1325" y="2437"/>
                  </a:lnTo>
                  <a:lnTo>
                    <a:pt x="1330" y="2457"/>
                  </a:lnTo>
                  <a:lnTo>
                    <a:pt x="1330" y="2475"/>
                  </a:lnTo>
                  <a:lnTo>
                    <a:pt x="1327" y="2494"/>
                  </a:lnTo>
                  <a:lnTo>
                    <a:pt x="1320" y="2511"/>
                  </a:lnTo>
                  <a:lnTo>
                    <a:pt x="1309" y="2527"/>
                  </a:lnTo>
                  <a:lnTo>
                    <a:pt x="1295" y="2539"/>
                  </a:lnTo>
                  <a:lnTo>
                    <a:pt x="1277" y="2549"/>
                  </a:lnTo>
                  <a:lnTo>
                    <a:pt x="1262" y="2554"/>
                  </a:lnTo>
                  <a:lnTo>
                    <a:pt x="1245" y="2555"/>
                  </a:lnTo>
                  <a:lnTo>
                    <a:pt x="1226" y="2553"/>
                  </a:lnTo>
                  <a:lnTo>
                    <a:pt x="1207" y="2545"/>
                  </a:lnTo>
                  <a:lnTo>
                    <a:pt x="1190" y="2535"/>
                  </a:lnTo>
                  <a:lnTo>
                    <a:pt x="1176" y="2521"/>
                  </a:lnTo>
                  <a:lnTo>
                    <a:pt x="1167" y="2502"/>
                  </a:lnTo>
                  <a:lnTo>
                    <a:pt x="813" y="1646"/>
                  </a:lnTo>
                  <a:lnTo>
                    <a:pt x="487" y="1646"/>
                  </a:lnTo>
                  <a:lnTo>
                    <a:pt x="431" y="1643"/>
                  </a:lnTo>
                  <a:lnTo>
                    <a:pt x="375" y="1634"/>
                  </a:lnTo>
                  <a:lnTo>
                    <a:pt x="323" y="1618"/>
                  </a:lnTo>
                  <a:lnTo>
                    <a:pt x="273" y="1596"/>
                  </a:lnTo>
                  <a:lnTo>
                    <a:pt x="226" y="1571"/>
                  </a:lnTo>
                  <a:lnTo>
                    <a:pt x="183" y="1539"/>
                  </a:lnTo>
                  <a:lnTo>
                    <a:pt x="143" y="1503"/>
                  </a:lnTo>
                  <a:lnTo>
                    <a:pt x="107" y="1463"/>
                  </a:lnTo>
                  <a:lnTo>
                    <a:pt x="75" y="1420"/>
                  </a:lnTo>
                  <a:lnTo>
                    <a:pt x="50" y="1373"/>
                  </a:lnTo>
                  <a:lnTo>
                    <a:pt x="29" y="1323"/>
                  </a:lnTo>
                  <a:lnTo>
                    <a:pt x="12" y="1271"/>
                  </a:lnTo>
                  <a:lnTo>
                    <a:pt x="3" y="1216"/>
                  </a:lnTo>
                  <a:lnTo>
                    <a:pt x="0" y="1160"/>
                  </a:lnTo>
                  <a:lnTo>
                    <a:pt x="0" y="979"/>
                  </a:lnTo>
                  <a:lnTo>
                    <a:pt x="3" y="922"/>
                  </a:lnTo>
                  <a:lnTo>
                    <a:pt x="12" y="867"/>
                  </a:lnTo>
                  <a:lnTo>
                    <a:pt x="29" y="815"/>
                  </a:lnTo>
                  <a:lnTo>
                    <a:pt x="50" y="764"/>
                  </a:lnTo>
                  <a:lnTo>
                    <a:pt x="75" y="718"/>
                  </a:lnTo>
                  <a:lnTo>
                    <a:pt x="107" y="674"/>
                  </a:lnTo>
                  <a:lnTo>
                    <a:pt x="143" y="634"/>
                  </a:lnTo>
                  <a:lnTo>
                    <a:pt x="183" y="599"/>
                  </a:lnTo>
                  <a:lnTo>
                    <a:pt x="226" y="568"/>
                  </a:lnTo>
                  <a:lnTo>
                    <a:pt x="273" y="541"/>
                  </a:lnTo>
                  <a:lnTo>
                    <a:pt x="323" y="520"/>
                  </a:lnTo>
                  <a:lnTo>
                    <a:pt x="375" y="505"/>
                  </a:lnTo>
                  <a:lnTo>
                    <a:pt x="431" y="495"/>
                  </a:lnTo>
                  <a:lnTo>
                    <a:pt x="487" y="492"/>
                  </a:lnTo>
                  <a:lnTo>
                    <a:pt x="1166" y="492"/>
                  </a:lnTo>
                  <a:lnTo>
                    <a:pt x="1199" y="492"/>
                  </a:lnTo>
                  <a:lnTo>
                    <a:pt x="1234" y="490"/>
                  </a:lnTo>
                  <a:lnTo>
                    <a:pt x="1269" y="487"/>
                  </a:lnTo>
                  <a:lnTo>
                    <a:pt x="1307" y="484"/>
                  </a:lnTo>
                  <a:lnTo>
                    <a:pt x="1346" y="479"/>
                  </a:lnTo>
                  <a:lnTo>
                    <a:pt x="1388" y="473"/>
                  </a:lnTo>
                  <a:lnTo>
                    <a:pt x="1431" y="465"/>
                  </a:lnTo>
                  <a:lnTo>
                    <a:pt x="1477" y="455"/>
                  </a:lnTo>
                  <a:lnTo>
                    <a:pt x="1524" y="443"/>
                  </a:lnTo>
                  <a:lnTo>
                    <a:pt x="1574" y="429"/>
                  </a:lnTo>
                  <a:lnTo>
                    <a:pt x="1625" y="412"/>
                  </a:lnTo>
                  <a:lnTo>
                    <a:pt x="1679" y="392"/>
                  </a:lnTo>
                  <a:lnTo>
                    <a:pt x="1735" y="370"/>
                  </a:lnTo>
                  <a:lnTo>
                    <a:pt x="1794" y="345"/>
                  </a:lnTo>
                  <a:lnTo>
                    <a:pt x="1856" y="317"/>
                  </a:lnTo>
                  <a:lnTo>
                    <a:pt x="1920" y="285"/>
                  </a:lnTo>
                  <a:lnTo>
                    <a:pt x="1987" y="250"/>
                  </a:lnTo>
                  <a:lnTo>
                    <a:pt x="2056" y="211"/>
                  </a:lnTo>
                  <a:lnTo>
                    <a:pt x="2129" y="168"/>
                  </a:lnTo>
                  <a:lnTo>
                    <a:pt x="2204" y="122"/>
                  </a:lnTo>
                  <a:lnTo>
                    <a:pt x="2283" y="70"/>
                  </a:lnTo>
                  <a:lnTo>
                    <a:pt x="2364" y="15"/>
                  </a:lnTo>
                  <a:lnTo>
                    <a:pt x="2382" y="6"/>
                  </a:lnTo>
                  <a:lnTo>
                    <a:pt x="2399" y="1"/>
                  </a:lnTo>
                  <a:lnTo>
                    <a:pt x="2418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6" name="Google Shape;4420;p129"/>
            <p:cNvSpPr/>
            <p:nvPr/>
          </p:nvSpPr>
          <p:spPr>
            <a:xfrm>
              <a:off x="3868130" y="2403982"/>
              <a:ext cx="128490" cy="43850"/>
            </a:xfrm>
            <a:custGeom>
              <a:avLst/>
              <a:gdLst/>
              <a:ahLst/>
              <a:cxnLst/>
              <a:rect l="l" t="t" r="r" b="b"/>
              <a:pathLst>
                <a:path w="505" h="172" extrusionOk="0">
                  <a:moveTo>
                    <a:pt x="85" y="0"/>
                  </a:moveTo>
                  <a:lnTo>
                    <a:pt x="419" y="0"/>
                  </a:lnTo>
                  <a:lnTo>
                    <a:pt x="442" y="3"/>
                  </a:lnTo>
                  <a:lnTo>
                    <a:pt x="463" y="11"/>
                  </a:lnTo>
                  <a:lnTo>
                    <a:pt x="479" y="25"/>
                  </a:lnTo>
                  <a:lnTo>
                    <a:pt x="493" y="42"/>
                  </a:lnTo>
                  <a:lnTo>
                    <a:pt x="502" y="62"/>
                  </a:lnTo>
                  <a:lnTo>
                    <a:pt x="505" y="86"/>
                  </a:lnTo>
                  <a:lnTo>
                    <a:pt x="502" y="109"/>
                  </a:lnTo>
                  <a:lnTo>
                    <a:pt x="493" y="129"/>
                  </a:lnTo>
                  <a:lnTo>
                    <a:pt x="479" y="146"/>
                  </a:lnTo>
                  <a:lnTo>
                    <a:pt x="463" y="159"/>
                  </a:lnTo>
                  <a:lnTo>
                    <a:pt x="442" y="168"/>
                  </a:lnTo>
                  <a:lnTo>
                    <a:pt x="419" y="172"/>
                  </a:lnTo>
                  <a:lnTo>
                    <a:pt x="85" y="172"/>
                  </a:lnTo>
                  <a:lnTo>
                    <a:pt x="63" y="168"/>
                  </a:lnTo>
                  <a:lnTo>
                    <a:pt x="42" y="159"/>
                  </a:lnTo>
                  <a:lnTo>
                    <a:pt x="26" y="146"/>
                  </a:lnTo>
                  <a:lnTo>
                    <a:pt x="12" y="129"/>
                  </a:lnTo>
                  <a:lnTo>
                    <a:pt x="3" y="109"/>
                  </a:lnTo>
                  <a:lnTo>
                    <a:pt x="0" y="86"/>
                  </a:lnTo>
                  <a:lnTo>
                    <a:pt x="3" y="63"/>
                  </a:lnTo>
                  <a:lnTo>
                    <a:pt x="12" y="42"/>
                  </a:lnTo>
                  <a:lnTo>
                    <a:pt x="26" y="25"/>
                  </a:lnTo>
                  <a:lnTo>
                    <a:pt x="42" y="11"/>
                  </a:lnTo>
                  <a:lnTo>
                    <a:pt x="63" y="3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7" name="Google Shape;4421;p129"/>
            <p:cNvSpPr/>
            <p:nvPr/>
          </p:nvSpPr>
          <p:spPr>
            <a:xfrm>
              <a:off x="3858442" y="2296397"/>
              <a:ext cx="125431" cy="75972"/>
            </a:xfrm>
            <a:custGeom>
              <a:avLst/>
              <a:gdLst/>
              <a:ahLst/>
              <a:cxnLst/>
              <a:rect l="l" t="t" r="r" b="b"/>
              <a:pathLst>
                <a:path w="492" h="296" extrusionOk="0">
                  <a:moveTo>
                    <a:pt x="415" y="0"/>
                  </a:moveTo>
                  <a:lnTo>
                    <a:pt x="432" y="3"/>
                  </a:lnTo>
                  <a:lnTo>
                    <a:pt x="450" y="10"/>
                  </a:lnTo>
                  <a:lnTo>
                    <a:pt x="465" y="21"/>
                  </a:lnTo>
                  <a:lnTo>
                    <a:pt x="478" y="36"/>
                  </a:lnTo>
                  <a:lnTo>
                    <a:pt x="487" y="53"/>
                  </a:lnTo>
                  <a:lnTo>
                    <a:pt x="492" y="72"/>
                  </a:lnTo>
                  <a:lnTo>
                    <a:pt x="492" y="92"/>
                  </a:lnTo>
                  <a:lnTo>
                    <a:pt x="489" y="109"/>
                  </a:lnTo>
                  <a:lnTo>
                    <a:pt x="482" y="127"/>
                  </a:lnTo>
                  <a:lnTo>
                    <a:pt x="471" y="142"/>
                  </a:lnTo>
                  <a:lnTo>
                    <a:pt x="456" y="155"/>
                  </a:lnTo>
                  <a:lnTo>
                    <a:pt x="439" y="164"/>
                  </a:lnTo>
                  <a:lnTo>
                    <a:pt x="116" y="290"/>
                  </a:lnTo>
                  <a:lnTo>
                    <a:pt x="101" y="294"/>
                  </a:lnTo>
                  <a:lnTo>
                    <a:pt x="85" y="296"/>
                  </a:lnTo>
                  <a:lnTo>
                    <a:pt x="65" y="293"/>
                  </a:lnTo>
                  <a:lnTo>
                    <a:pt x="46" y="287"/>
                  </a:lnTo>
                  <a:lnTo>
                    <a:pt x="29" y="275"/>
                  </a:lnTo>
                  <a:lnTo>
                    <a:pt x="15" y="260"/>
                  </a:lnTo>
                  <a:lnTo>
                    <a:pt x="6" y="241"/>
                  </a:lnTo>
                  <a:lnTo>
                    <a:pt x="0" y="223"/>
                  </a:lnTo>
                  <a:lnTo>
                    <a:pt x="0" y="203"/>
                  </a:lnTo>
                  <a:lnTo>
                    <a:pt x="4" y="186"/>
                  </a:lnTo>
                  <a:lnTo>
                    <a:pt x="11" y="168"/>
                  </a:lnTo>
                  <a:lnTo>
                    <a:pt x="22" y="154"/>
                  </a:lnTo>
                  <a:lnTo>
                    <a:pt x="37" y="141"/>
                  </a:lnTo>
                  <a:lnTo>
                    <a:pt x="53" y="132"/>
                  </a:lnTo>
                  <a:lnTo>
                    <a:pt x="377" y="5"/>
                  </a:lnTo>
                  <a:lnTo>
                    <a:pt x="39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28" name="Google Shape;4422;p129"/>
            <p:cNvSpPr/>
            <p:nvPr/>
          </p:nvSpPr>
          <p:spPr>
            <a:xfrm>
              <a:off x="3858442" y="2478934"/>
              <a:ext cx="125431" cy="75462"/>
            </a:xfrm>
            <a:custGeom>
              <a:avLst/>
              <a:gdLst/>
              <a:ahLst/>
              <a:cxnLst/>
              <a:rect l="l" t="t" r="r" b="b"/>
              <a:pathLst>
                <a:path w="493" h="297" extrusionOk="0">
                  <a:moveTo>
                    <a:pt x="79" y="0"/>
                  </a:moveTo>
                  <a:lnTo>
                    <a:pt x="98" y="1"/>
                  </a:lnTo>
                  <a:lnTo>
                    <a:pt x="117" y="7"/>
                  </a:lnTo>
                  <a:lnTo>
                    <a:pt x="440" y="133"/>
                  </a:lnTo>
                  <a:lnTo>
                    <a:pt x="457" y="142"/>
                  </a:lnTo>
                  <a:lnTo>
                    <a:pt x="472" y="155"/>
                  </a:lnTo>
                  <a:lnTo>
                    <a:pt x="483" y="170"/>
                  </a:lnTo>
                  <a:lnTo>
                    <a:pt x="490" y="187"/>
                  </a:lnTo>
                  <a:lnTo>
                    <a:pt x="493" y="205"/>
                  </a:lnTo>
                  <a:lnTo>
                    <a:pt x="493" y="224"/>
                  </a:lnTo>
                  <a:lnTo>
                    <a:pt x="488" y="243"/>
                  </a:lnTo>
                  <a:lnTo>
                    <a:pt x="478" y="262"/>
                  </a:lnTo>
                  <a:lnTo>
                    <a:pt x="464" y="276"/>
                  </a:lnTo>
                  <a:lnTo>
                    <a:pt x="448" y="287"/>
                  </a:lnTo>
                  <a:lnTo>
                    <a:pt x="428" y="295"/>
                  </a:lnTo>
                  <a:lnTo>
                    <a:pt x="409" y="297"/>
                  </a:lnTo>
                  <a:lnTo>
                    <a:pt x="393" y="296"/>
                  </a:lnTo>
                  <a:lnTo>
                    <a:pt x="378" y="292"/>
                  </a:lnTo>
                  <a:lnTo>
                    <a:pt x="54" y="165"/>
                  </a:lnTo>
                  <a:lnTo>
                    <a:pt x="37" y="155"/>
                  </a:lnTo>
                  <a:lnTo>
                    <a:pt x="22" y="143"/>
                  </a:lnTo>
                  <a:lnTo>
                    <a:pt x="12" y="128"/>
                  </a:lnTo>
                  <a:lnTo>
                    <a:pt x="5" y="111"/>
                  </a:lnTo>
                  <a:lnTo>
                    <a:pt x="0" y="92"/>
                  </a:lnTo>
                  <a:lnTo>
                    <a:pt x="1" y="74"/>
                  </a:lnTo>
                  <a:lnTo>
                    <a:pt x="7" y="54"/>
                  </a:lnTo>
                  <a:lnTo>
                    <a:pt x="16" y="38"/>
                  </a:lnTo>
                  <a:lnTo>
                    <a:pt x="28" y="23"/>
                  </a:lnTo>
                  <a:lnTo>
                    <a:pt x="44" y="12"/>
                  </a:lnTo>
                  <a:lnTo>
                    <a:pt x="60" y="5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4391983" y="3158382"/>
            <a:ext cx="7429494" cy="156966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 </a:t>
            </a: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смена  </a:t>
            </a:r>
            <a:r>
              <a:rPr lang="ru-RU" sz="2400" dirty="0" smtClean="0">
                <a:solidFill>
                  <a:schemeClr val="bg1"/>
                </a:solidFill>
              </a:rPr>
              <a:t>(31 июля по 6 августа 2022 г.) – смена                  для преподавателей циклов общеобразовательных дисциплин, ОГСЭ, ЕН, председателей ПЦМК общеобразовательных дисциплин, методистов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4391983" y="4898830"/>
            <a:ext cx="7429494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II </a:t>
            </a:r>
            <a:r>
              <a:rPr lang="ru-RU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смена  </a:t>
            </a:r>
            <a:r>
              <a:rPr lang="ru-RU" sz="2400" dirty="0" smtClean="0">
                <a:solidFill>
                  <a:schemeClr val="bg1"/>
                </a:solidFill>
              </a:rPr>
              <a:t>(</a:t>
            </a:r>
            <a:r>
              <a:rPr lang="en-US" sz="2400" dirty="0" smtClean="0">
                <a:solidFill>
                  <a:schemeClr val="bg1"/>
                </a:solidFill>
              </a:rPr>
              <a:t>7 </a:t>
            </a:r>
            <a:r>
              <a:rPr lang="ru-RU" sz="2400" dirty="0" smtClean="0">
                <a:solidFill>
                  <a:schemeClr val="bg1"/>
                </a:solidFill>
              </a:rPr>
              <a:t>августа по 13 августа </a:t>
            </a:r>
            <a:r>
              <a:rPr lang="ru-RU" sz="2400" dirty="0">
                <a:solidFill>
                  <a:schemeClr val="bg1"/>
                </a:solidFill>
              </a:rPr>
              <a:t>2022 г</a:t>
            </a:r>
            <a:r>
              <a:rPr lang="ru-RU" sz="2400" dirty="0" smtClean="0">
                <a:solidFill>
                  <a:schemeClr val="bg1"/>
                </a:solidFill>
              </a:rPr>
              <a:t>.) – </a:t>
            </a:r>
            <a:r>
              <a:rPr lang="ru-RU" sz="2400" dirty="0">
                <a:solidFill>
                  <a:schemeClr val="bg1"/>
                </a:solidFill>
              </a:rPr>
              <a:t>смена для </a:t>
            </a:r>
            <a:r>
              <a:rPr lang="ru-RU" sz="2400" dirty="0" smtClean="0">
                <a:solidFill>
                  <a:schemeClr val="bg1"/>
                </a:solidFill>
              </a:rPr>
              <a:t>классных руководителей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106" y="706974"/>
            <a:ext cx="11892287" cy="12926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Западное управление Министерства образования и науки Самарской области </a:t>
            </a:r>
          </a:p>
          <a:p>
            <a:r>
              <a:rPr lang="ru-RU" sz="2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ГБУ ДПО «Центр повышения квалификации»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391983" y="2334928"/>
            <a:ext cx="57727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Повышение квалификации в СПО региона</a:t>
            </a:r>
          </a:p>
          <a:p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с. </a:t>
            </a:r>
            <a:r>
              <a:rPr lang="ru-RU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Муранка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, </a:t>
            </a:r>
            <a:r>
              <a:rPr lang="ru-RU" dirty="0" err="1" smtClean="0">
                <a:solidFill>
                  <a:schemeClr val="bg1"/>
                </a:solidFill>
                <a:latin typeface="Arial Black" panose="020B0A04020102020204" pitchFamily="34" charset="0"/>
              </a:rPr>
              <a:t>Шигонский</a:t>
            </a:r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 район</a:t>
            </a:r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1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306" y="6273428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02.03.2022</a:t>
            </a:r>
            <a:endParaRPr lang="ru-RU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59860" y="2051023"/>
            <a:ext cx="10003059" cy="29238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Материалы совещания будут размещены:</a:t>
            </a:r>
          </a:p>
          <a:p>
            <a:endParaRPr lang="ru-RU" sz="32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457200" indent="-457200">
              <a:buFontTx/>
              <a:buChar char="-"/>
            </a:pPr>
            <a:r>
              <a:rPr lang="ru-RU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ЦПО Самарской области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(раздел Новости)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ЭМК УМО заместителей директоров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ЭМК Территориальных управлений</a:t>
            </a:r>
          </a:p>
          <a:p>
            <a:endParaRPr lang="ru-RU" sz="3200" dirty="0"/>
          </a:p>
        </p:txBody>
      </p:sp>
      <p:pic>
        <p:nvPicPr>
          <p:cNvPr id="10" name="Рисунок 9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9715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/>
        </p:blipFill>
        <p:spPr bwMode="auto">
          <a:xfrm>
            <a:off x="8248454" y="370746"/>
            <a:ext cx="3652506" cy="1278944"/>
          </a:xfrm>
          <a:prstGeom prst="rect">
            <a:avLst/>
          </a:prstGeom>
          <a:noFill/>
          <a:effectLst>
            <a:glow rad="127000">
              <a:schemeClr val="bg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50954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3431" y="242551"/>
            <a:ext cx="113864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1. Реализация </a:t>
            </a:r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общеобразовательной подготовки </a:t>
            </a:r>
          </a:p>
          <a:p>
            <a:pPr algn="r"/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в системе среднего профессионального образования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52282" y="1825750"/>
            <a:ext cx="10713111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1.1 Анализ результатов всероссийских проверочных работ </a:t>
            </a:r>
          </a:p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в СПО в 2021 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52281" y="2923599"/>
            <a:ext cx="10713111" cy="181588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1.2 Внедрение Методики преподавания </a:t>
            </a:r>
          </a:p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по общеобразовательным (обязательным) дисциплинам </a:t>
            </a:r>
          </a:p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с учетом профессиональной направленности </a:t>
            </a:r>
          </a:p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программ среднего профессионального образования</a:t>
            </a:r>
          </a:p>
        </p:txBody>
      </p:sp>
      <p:grpSp>
        <p:nvGrpSpPr>
          <p:cNvPr id="11" name="Группа 10"/>
          <p:cNvGrpSpPr/>
          <p:nvPr/>
        </p:nvGrpSpPr>
        <p:grpSpPr>
          <a:xfrm rot="20706896">
            <a:off x="297490" y="1151162"/>
            <a:ext cx="3448909" cy="680766"/>
            <a:chOff x="5335327" y="403181"/>
            <a:chExt cx="3448909" cy="680766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6640643" y="50966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987985" y="44970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335327" y="403181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Прямоугольник 14"/>
          <p:cNvSpPr/>
          <p:nvPr/>
        </p:nvSpPr>
        <p:spPr>
          <a:xfrm>
            <a:off x="1352280" y="4891919"/>
            <a:ext cx="10713111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</a:rPr>
              <a:t>1.3 Формирование функциональной грамотности в структуре и содержании основной образовательной программы СПО</a:t>
            </a:r>
          </a:p>
        </p:txBody>
      </p:sp>
    </p:spTree>
    <p:extLst>
      <p:ext uri="{BB962C8B-B14F-4D97-AF65-F5344CB8AC3E}">
        <p14:creationId xmlns:p14="http://schemas.microsoft.com/office/powerpoint/2010/main" val="29764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3431" y="211020"/>
            <a:ext cx="113864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Реализация общеобразовательной подготовки </a:t>
            </a:r>
          </a:p>
          <a:p>
            <a:pPr algn="r"/>
            <a:r>
              <a:rPr lang="ru-RU" sz="2800" dirty="0">
                <a:solidFill>
                  <a:schemeClr val="bg1"/>
                </a:solidFill>
                <a:latin typeface="Arial Black" panose="020B0A04020102020204" pitchFamily="34" charset="0"/>
              </a:rPr>
              <a:t>в системе среднего профессионального образования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-133816"/>
            <a:ext cx="12192000" cy="699181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34701" y="1436107"/>
            <a:ext cx="11115865" cy="501675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Всероссийские проверочные работы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(ВПР) – </a:t>
            </a:r>
            <a:endParaRPr lang="ru-RU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комплексный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области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оценки качества образования, направленный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единого образовательного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пространства в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введения ФГОС;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единых ориентиров в оценке результатов обучения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единых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стандартизированных подходов к оцениванию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 достижений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Участники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 от Самарской области -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32 393 чел.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 </a:t>
            </a:r>
            <a:r>
              <a:rPr lang="ru-RU" sz="20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курсов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образовательным программам СПО, поступившие на базе основного общего образования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(очная форма обучения) – 16 661 чел.;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обучающиеся по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образовательным программам СПО на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базе основного общего образования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завершившие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предыдущем году освоение общеобразовательных предметов (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очная форма обучения) – 15 732 чел.</a:t>
            </a:r>
          </a:p>
          <a:p>
            <a:pPr algn="just"/>
            <a:endParaRPr lang="ru-RU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Всего проведено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57 894 проверочные работы (из них 1 085 – в форме компьютерного тестирования). Проверяли работы 125 экспертов.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 rot="20715383">
            <a:off x="664549" y="738693"/>
            <a:ext cx="3448909" cy="680766"/>
            <a:chOff x="5335327" y="403181"/>
            <a:chExt cx="3448909" cy="680766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6640643" y="50966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>
              <a:off x="5987985" y="44970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5335327" y="403181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473431" y="211020"/>
            <a:ext cx="11277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1.1 Анализ результатов ВПР в СПО в 2021 году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324" y="0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9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mc:AlternateContent xmlns:mc="http://schemas.openxmlformats.org/markup-compatibility/2006">
        <mc:Choice xmlns="" xmlns:cx1="http://schemas.microsoft.com/office/drawing/2015/9/8/chartex" Requires="cx1">
          <p:graphicFrame>
            <p:nvGraphicFramePr>
              <p:cNvPr id="12" name="Объект 11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715569399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12" name="Объект 11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0" y="1825625"/>
                <a:ext cx="10515600" cy="4351338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Рисунок 4" title="Участники ВПР в 2021 году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250" y="0"/>
            <a:ext cx="12205250" cy="6870787"/>
          </a:xfrm>
          <a:prstGeom prst="rect">
            <a:avLst/>
          </a:prstGeom>
        </p:spPr>
      </p:pic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1400495682"/>
              </p:ext>
            </p:extLst>
          </p:nvPr>
        </p:nvGraphicFramePr>
        <p:xfrm>
          <a:off x="630992" y="1337090"/>
          <a:ext cx="11278048" cy="5328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73431" y="211020"/>
            <a:ext cx="11277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Анализ результатов ВПР в СПО в 2021 году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0992" y="841335"/>
            <a:ext cx="3523793" cy="27434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20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191968823"/>
              </p:ext>
            </p:extLst>
          </p:nvPr>
        </p:nvGraphicFramePr>
        <p:xfrm>
          <a:off x="880946" y="1256159"/>
          <a:ext cx="10850050" cy="5245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3884161" y="6191038"/>
            <a:ext cx="79249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*Наибольшее количество выборов - предметы </a:t>
            </a:r>
            <a:r>
              <a:rPr lang="ru-R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технической направленности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3431" y="211020"/>
            <a:ext cx="11277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Анализ результатов ВПР в СПО в 2021 году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98" y="981815"/>
            <a:ext cx="3523793" cy="27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7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8041" y="98809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99048" y="314714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1676586"/>
            <a:ext cx="1118467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результатам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 в 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соответствии с распоряжением министерства образования и науки Самарской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 от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03.09.2021 №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790-р подготовлены:</a:t>
            </a:r>
          </a:p>
          <a:p>
            <a:pPr algn="just"/>
            <a:endParaRPr lang="ru-RU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нформационная справка и результаты ВПР – РЦМО;</a:t>
            </a:r>
          </a:p>
          <a:p>
            <a:pPr algn="just"/>
            <a:endParaRPr lang="ru-RU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налитический отчет с адресными рекомендациями ОО – ЦПО Самарской области.</a:t>
            </a:r>
          </a:p>
          <a:p>
            <a:pPr algn="just"/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Направлен в ОО письмом ЦПО Самарской области от 14.02.2022 № 109.</a:t>
            </a:r>
          </a:p>
          <a:p>
            <a:pPr algn="just"/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аналитическом отчете:</a:t>
            </a:r>
          </a:p>
          <a:p>
            <a:pPr algn="just"/>
            <a:endParaRPr lang="ru-RU" sz="800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показатели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достижения результатов на уровне региона соотнесены со средними показателями по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ыстроены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рейтинги образовательных организаций по доле обучающихся, получивших максимальный балл за выполнение конкретных заданий в рамках 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формулированы </a:t>
            </a: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в адрес образовательных организаций.</a:t>
            </a: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3431" y="211020"/>
            <a:ext cx="11277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Анализ результатов ВПР в СПО в 2021 году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 rot="20689243">
            <a:off x="502393" y="775511"/>
            <a:ext cx="3448909" cy="680766"/>
            <a:chOff x="5335327" y="403181"/>
            <a:chExt cx="3448909" cy="680766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6640643" y="50966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987985" y="44970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335327" y="403181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447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4919" y="159874"/>
            <a:ext cx="11977352" cy="660686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 rot="20689243">
            <a:off x="879143" y="1054279"/>
            <a:ext cx="3448909" cy="680766"/>
            <a:chOff x="5335327" y="403181"/>
            <a:chExt cx="3448909" cy="680766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>
              <a:off x="6640643" y="50966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987985" y="449706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5335327" y="403181"/>
              <a:ext cx="2143593" cy="574281"/>
            </a:xfrm>
            <a:prstGeom prst="line">
              <a:avLst/>
            </a:prstGeom>
            <a:ln w="254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802885" y="1191003"/>
            <a:ext cx="10950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ЧТО ДЕЛАТЬ?</a:t>
            </a:r>
          </a:p>
          <a:p>
            <a:pPr algn="ctr"/>
            <a:endParaRPr lang="ru-R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567" y="390704"/>
            <a:ext cx="11277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1.1 Анализ результатов ВПР в СПО в 2021 году</a:t>
            </a:r>
            <a:endParaRPr lang="ru-RU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4919" y="1875400"/>
            <a:ext cx="11977352" cy="120032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 31 марта 2022 года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предметно-цикловыми (методическими) комиссиями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непосредственном участии заместителей директора по учебной и методической работе, методистов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детально обсудить результаты ВПР, определить меры по устранению образовательных дефицитов обучающихся 1 курса (дорожная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 заседания ПЦМК).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0085" y="3353589"/>
            <a:ext cx="11977352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2.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Рекомендовать предметно-цикловым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методическим)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комиссиями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ОО, не принимавшим участие в ВПР,  ознакомиться с аналитическим отчетом по результатам ВПР 2021 г., провести обсуждение и определить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меры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подготовке обучающихся к прохождению данной процедуры.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7743" y="4593873"/>
            <a:ext cx="11977352" cy="175432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3.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привлечения дополнительных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устранения образовательных дефицитов в общеобразовательной подготовке обучающихся: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цифровых,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включая ресурсы Российской электронной школы (РЭШ);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сетевых – кадровых, учебно-методических ресурсов партнеров из числа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школ, имеющих более высокие результаты ВПР по итогам основного общего образования;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иных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1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3291</Words>
  <Application>Microsoft Office PowerPoint</Application>
  <PresentationFormat>Широкоэкранный</PresentationFormat>
  <Paragraphs>547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4" baseType="lpstr">
      <vt:lpstr>Arial</vt:lpstr>
      <vt:lpstr>Arial Black</vt:lpstr>
      <vt:lpstr>Calibri</vt:lpstr>
      <vt:lpstr>Calibri Light</vt:lpstr>
      <vt:lpstr>Open Sans Condensed</vt:lpstr>
      <vt:lpstr>Roboto</vt:lpstr>
      <vt:lpstr>Times New Roman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4. ПРОВЕДЕНИИ КОМПЛЕКСНОГО МЕТОДИЧЕСКОГО АУДИТА ПОО, ЗАНИМАЮЩИХ ПОСЛЕДНИЕ ПОЗИЦИИ В РЕЙТИНГЕ ОО СПО РЕГИОНА</vt:lpstr>
      <vt:lpstr>Презентация PowerPoint</vt:lpstr>
      <vt:lpstr>5. Подготовка к проведению в ПОО Самарской области первого тематического аудита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Учетная запись Майкрософт</cp:lastModifiedBy>
  <cp:revision>223</cp:revision>
  <cp:lastPrinted>2022-03-02T05:13:46Z</cp:lastPrinted>
  <dcterms:created xsi:type="dcterms:W3CDTF">2022-02-22T05:50:06Z</dcterms:created>
  <dcterms:modified xsi:type="dcterms:W3CDTF">2022-03-03T05:34:56Z</dcterms:modified>
</cp:coreProperties>
</file>