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64" r:id="rId3"/>
    <p:sldId id="259" r:id="rId4"/>
    <p:sldId id="260" r:id="rId5"/>
    <p:sldId id="263" r:id="rId6"/>
    <p:sldId id="268" r:id="rId7"/>
    <p:sldId id="269" r:id="rId8"/>
    <p:sldId id="265" r:id="rId9"/>
    <p:sldId id="266" r:id="rId10"/>
    <p:sldId id="262" r:id="rId11"/>
    <p:sldId id="267" r:id="rId12"/>
    <p:sldId id="26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32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111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36C68-DDAB-4D09-8E72-8E937BD7768C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8289E-2F4B-4BDB-9E3D-307BE649A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57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D39DD2-5951-46DC-8AD5-E9E763EB81E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006A-6BE7-43E8-8AD6-C09FC266B36F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84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85EE-4AB9-42CD-8126-E74FE77A9ED8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73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16C-83BE-4CC1-8A21-D05CD30C43DB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180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200150"/>
            <a:ext cx="9142413" cy="2232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838200" y="6356350"/>
            <a:ext cx="27416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 smtClean="0"/>
              <a:t>9.4.18</a:t>
            </a: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4038600" y="6356350"/>
            <a:ext cx="4113213" cy="363538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1613" cy="363538"/>
          </a:xfrm>
        </p:spPr>
        <p:txBody>
          <a:bodyPr/>
          <a:lstStyle>
            <a:lvl1pPr>
              <a:defRPr/>
            </a:lvl1pPr>
          </a:lstStyle>
          <a:p>
            <a:fld id="{E7691C9C-DDF2-460A-8EC8-E59C5961AA83}" type="slidenum">
              <a:rPr lang="ru-RU" altLang="ru-RU"/>
              <a:pPr/>
              <a:t>‹#›</a:t>
            </a:fld>
            <a:fld id="{8808FA9B-BDDF-4EFA-99B5-F671606269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28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3183-B2A1-4784-80CE-65A33D52CB0B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8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388E9-D2C3-4436-BFEE-5F0C2E0896FE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74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5BC7-66CE-44BA-84C4-ADF5D358A8E5}" type="datetime1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50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F641-8A7B-48BB-9924-29525D09D843}" type="datetime1">
              <a:rPr lang="ru-RU" smtClean="0"/>
              <a:t>01.02.2022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41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CC1A-CDB1-4CBC-83A8-3EB958439194}" type="datetime1">
              <a:rPr lang="ru-RU" smtClean="0"/>
              <a:t>01.02.2022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1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C5F1-78C0-4305-B0EC-8CEF047F6C93}" type="datetime1">
              <a:rPr lang="ru-RU" smtClean="0"/>
              <a:t>01.02.2022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14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70FB-17C0-4434-90C8-A4668EF13565}" type="datetime1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4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D1FD-3FC4-47EA-B2EB-FF46800F6009}" type="datetime1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2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9404-ED28-47FE-9DC5-C6BCEA110D1D}" type="datetime1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56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3"/>
            <a:ext cx="12192000" cy="68545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21667" y="2794592"/>
            <a:ext cx="4837881" cy="138499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Мероприятия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кафедры педагогики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2021-2022 </a:t>
            </a:r>
            <a:r>
              <a:rPr lang="ru-RU" sz="2800" b="1" dirty="0" err="1" smtClean="0">
                <a:solidFill>
                  <a:schemeClr val="bg1"/>
                </a:solidFill>
                <a:latin typeface="Elektra Text Pro" panose="02000503030000020004" pitchFamily="50" charset="-52"/>
              </a:rPr>
              <a:t>уч.г</a:t>
            </a:r>
            <a:r>
              <a:rPr lang="ru-RU" sz="2800" b="1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.</a:t>
            </a:r>
            <a:endParaRPr lang="ru-RU" sz="2800" b="1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67061" y="6093317"/>
            <a:ext cx="3846286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Самара, </a:t>
            </a:r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2022 </a:t>
            </a:r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г.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824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4005"/>
            <a:ext cx="10515600" cy="6256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ПСИХОЛОГО-ПЕДАГОГИЧЕСКОЕ ОБРАЗОВАНИЕ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924987"/>
              </p:ext>
            </p:extLst>
          </p:nvPr>
        </p:nvGraphicFramePr>
        <p:xfrm>
          <a:off x="587142" y="779647"/>
          <a:ext cx="11223056" cy="5498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9122">
                  <a:extLst>
                    <a:ext uri="{9D8B030D-6E8A-4147-A177-3AD203B41FA5}">
                      <a16:colId xmlns:a16="http://schemas.microsoft.com/office/drawing/2014/main" val="3418611990"/>
                    </a:ext>
                  </a:extLst>
                </a:gridCol>
                <a:gridCol w="3693934">
                  <a:extLst>
                    <a:ext uri="{9D8B030D-6E8A-4147-A177-3AD203B41FA5}">
                      <a16:colId xmlns:a16="http://schemas.microsoft.com/office/drawing/2014/main" val="235336220"/>
                    </a:ext>
                  </a:extLst>
                </a:gridCol>
              </a:tblGrid>
              <a:tr h="107724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Психолого-педагогическое </a:t>
                      </a:r>
                      <a:r>
                        <a:rPr lang="ru-RU" sz="2800" dirty="0" smtClean="0"/>
                        <a:t>сопровождение образовательного процесса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ЗАОЧНАЯ ФОРМА ОБУЧЕНИЯ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790964"/>
                  </a:ext>
                </a:extLst>
              </a:tr>
              <a:tr h="568671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Количество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бюджетных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 мест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763590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Начало приема документов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 </a:t>
                      </a:r>
                      <a:r>
                        <a:rPr lang="ru-RU" sz="2800" dirty="0" smtClean="0"/>
                        <a:t>июня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130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документов от лиц, поступающих по результатам вступительных испытаний вуза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8 </a:t>
                      </a:r>
                      <a:r>
                        <a:rPr lang="ru-RU" sz="2800" dirty="0" smtClean="0"/>
                        <a:t>августа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036866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вступительных испытаний, проводимых университетом самостоятельно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16 </a:t>
                      </a:r>
                      <a:r>
                        <a:rPr lang="ru-RU" sz="2800" dirty="0" smtClean="0"/>
                        <a:t>августа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96739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заявлений о согласии на зачисление 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17 </a:t>
                      </a:r>
                      <a:r>
                        <a:rPr lang="ru-RU" sz="2800" dirty="0" smtClean="0"/>
                        <a:t>августа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09794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991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4005"/>
            <a:ext cx="10515600" cy="6256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ПСИХОЛОГО-ПЕДАГОГИЧЕСКОЕ ОБРАЗОВАНИЕ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296881"/>
              </p:ext>
            </p:extLst>
          </p:nvPr>
        </p:nvGraphicFramePr>
        <p:xfrm>
          <a:off x="587142" y="779647"/>
          <a:ext cx="11223056" cy="5874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9122">
                  <a:extLst>
                    <a:ext uri="{9D8B030D-6E8A-4147-A177-3AD203B41FA5}">
                      <a16:colId xmlns:a16="http://schemas.microsoft.com/office/drawing/2014/main" val="3418611990"/>
                    </a:ext>
                  </a:extLst>
                </a:gridCol>
                <a:gridCol w="3693934">
                  <a:extLst>
                    <a:ext uri="{9D8B030D-6E8A-4147-A177-3AD203B41FA5}">
                      <a16:colId xmlns:a16="http://schemas.microsoft.com/office/drawing/2014/main" val="235336220"/>
                    </a:ext>
                  </a:extLst>
                </a:gridCol>
              </a:tblGrid>
              <a:tr h="107724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Психолого-педагогическое </a:t>
                      </a:r>
                      <a:r>
                        <a:rPr lang="ru-RU" sz="2800" dirty="0" smtClean="0"/>
                        <a:t>сопровождение образовательного процесса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ЗАОЧНАЯ ФОРМА ОБУЧЕНИЯ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790964"/>
                  </a:ext>
                </a:extLst>
              </a:tr>
              <a:tr h="56867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 мест </a:t>
                      </a:r>
                      <a:r>
                        <a:rPr lang="ru-RU" sz="2800" b="1" dirty="0" smtClean="0"/>
                        <a:t>с полной компенсацией затрат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763590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Начало приема документов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 </a:t>
                      </a:r>
                      <a:r>
                        <a:rPr lang="ru-RU" sz="2800" dirty="0" smtClean="0"/>
                        <a:t>июня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130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документов от лиц, поступающих по результатам вступительных испытаний вуза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8 </a:t>
                      </a:r>
                      <a:r>
                        <a:rPr lang="ru-RU" sz="2800" dirty="0" smtClean="0"/>
                        <a:t>сентября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036866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вступительных испытаний, проводимых университетом самостоятельно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16 </a:t>
                      </a:r>
                      <a:r>
                        <a:rPr lang="ru-RU" sz="2800" dirty="0" smtClean="0"/>
                        <a:t>сентября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96739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заявлений о согласии на зачисление 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 </a:t>
                      </a:r>
                      <a:r>
                        <a:rPr lang="ru-RU" sz="2800" dirty="0" smtClean="0"/>
                        <a:t>сентября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09794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649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12192000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627813" y="2613025"/>
            <a:ext cx="3832225" cy="9657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15367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19939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24511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29083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 algn="ctr" hangingPunct="1">
              <a:lnSpc>
                <a:spcPct val="112000"/>
              </a:lnSpc>
              <a:buClrTx/>
              <a:buFontTx/>
              <a:buNone/>
            </a:pPr>
            <a:r>
              <a:rPr lang="ru-RU" altLang="ru-RU" sz="2400" b="1" dirty="0" smtClean="0">
                <a:solidFill>
                  <a:srgbClr val="FFFFFF"/>
                </a:solidFill>
                <a:latin typeface="Elektra Text Pro" pitchFamily="48" charset="0"/>
              </a:rPr>
              <a:t>БЛАГОДАРИМ </a:t>
            </a:r>
            <a:endParaRPr lang="ru-RU" altLang="ru-RU" sz="2400" b="1" dirty="0">
              <a:solidFill>
                <a:srgbClr val="FFFFFF"/>
              </a:solidFill>
              <a:latin typeface="Elektra Text Pro" pitchFamily="48" charset="0"/>
            </a:endParaRPr>
          </a:p>
          <a:p>
            <a:pPr algn="ctr" hangingPunct="1">
              <a:lnSpc>
                <a:spcPct val="112000"/>
              </a:lnSpc>
              <a:buClrTx/>
              <a:buFontTx/>
              <a:buNone/>
            </a:pPr>
            <a:r>
              <a:rPr lang="ru-RU" altLang="ru-RU" sz="2400" b="1" dirty="0">
                <a:solidFill>
                  <a:srgbClr val="FFFFFF"/>
                </a:solidFill>
                <a:latin typeface="Elektra Text Pro" pitchFamily="48" charset="0"/>
              </a:rPr>
              <a:t>ЗА ВНИМАНИЕ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495925" y="4171148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Кафедра педагогики Самарского университета</a:t>
            </a:r>
          </a:p>
          <a:p>
            <a:pPr algn="ctr"/>
            <a:endParaRPr lang="ru-RU" sz="2000" b="1" dirty="0">
              <a:solidFill>
                <a:schemeClr val="bg1"/>
              </a:solidFill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ул. Академика Павлова 1, корпус 22, </a:t>
            </a:r>
            <a:r>
              <a:rPr lang="ru-RU" sz="2000" b="1" dirty="0" err="1">
                <a:solidFill>
                  <a:schemeClr val="bg1"/>
                </a:solidFill>
              </a:rPr>
              <a:t>каб</a:t>
            </a:r>
            <a:r>
              <a:rPr lang="ru-RU" sz="2000" b="1" dirty="0">
                <a:solidFill>
                  <a:schemeClr val="bg1"/>
                </a:solidFill>
              </a:rPr>
              <a:t>. 404а м/м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Самара, 443011 Россия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Тел. (846) 337-99-69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https://ssau.ru/info/struct/op/deps/ped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http://vk.com/club8099432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pedagogika_ssu@mail.ru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1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 algn="ctr">
              <a:buNone/>
            </a:pPr>
            <a:r>
              <a:rPr lang="ru-RU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Февраль</a:t>
            </a:r>
            <a:endParaRPr lang="ru-RU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950" lvl="0" indent="0" algn="just"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февраля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2022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года -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научно-практический турнир для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учащихся колледжей, лицеев,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техникумов «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 педагогике и психологии просто»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2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9500" y="179388"/>
            <a:ext cx="10260013" cy="4893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15367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19939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24511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29083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Ближайшие мероприятия</a:t>
            </a:r>
            <a:endParaRPr lang="ru-RU" altLang="ru-RU" sz="2400" b="1" dirty="0">
              <a:solidFill>
                <a:schemeClr val="bg1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74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392" y="1268760"/>
            <a:ext cx="10971213" cy="4524375"/>
          </a:xfrm>
        </p:spPr>
        <p:txBody>
          <a:bodyPr/>
          <a:lstStyle/>
          <a:p>
            <a:pPr marL="107950" indent="0" algn="ctr">
              <a:buNone/>
            </a:pPr>
            <a:r>
              <a:rPr lang="ru-RU" sz="40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Март</a:t>
            </a:r>
          </a:p>
          <a:p>
            <a:pPr marL="107950" lvl="0" indent="0" algn="just">
              <a:buNone/>
            </a:pP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1-2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марта 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2022 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года 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Интернет-олимпиада по педагогике и психологии «Педагогика и психология: наследие и современность» для обучающихся по программам подготовки специалистов среднего звена в образовательных учреждениях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г.о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. Самара, Самарской области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79500" y="179388"/>
            <a:ext cx="10260013" cy="4893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15367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19939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24511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29083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Ближайшие мероприятия</a:t>
            </a:r>
            <a:endParaRPr lang="ru-RU" altLang="ru-RU" sz="2400" b="1" dirty="0">
              <a:solidFill>
                <a:schemeClr val="bg1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18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764704"/>
            <a:ext cx="10971213" cy="5364635"/>
          </a:xfrm>
        </p:spPr>
        <p:txBody>
          <a:bodyPr/>
          <a:lstStyle/>
          <a:p>
            <a:pPr marL="107950" indent="0" algn="ctr">
              <a:buNone/>
            </a:pPr>
            <a:r>
              <a:rPr lang="ru-RU" sz="40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Апрель</a:t>
            </a:r>
          </a:p>
          <a:p>
            <a:pPr marL="107950" lvl="0" indent="0" algn="just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марта -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апреля 20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года –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XX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заочная олимпиада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 педагогике и психологии «Педагогика и психология: путь к себе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» для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обучающихся по программам подготовки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специалистов среднего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звена в образовательных учреждениях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г.о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Самара</a:t>
            </a:r>
          </a:p>
          <a:p>
            <a:pPr marL="107950" lvl="0" indent="0" algn="just">
              <a:buNone/>
            </a:pP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950" lvl="0" indent="0" algn="just"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24 марта - 2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апреля 20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года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VI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заочная научно-практическая конференция «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Актуальные вопросы психологии и педагогики глазами учащихся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lang="ru-RU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для учащихся школ, студентов техникумов и колледжей</a:t>
            </a:r>
            <a:endParaRPr lang="ru-RU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79500" y="179388"/>
            <a:ext cx="10260013" cy="4893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15367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19939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24511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2908300" indent="-215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Ближайшие мероприятия</a:t>
            </a:r>
            <a:endParaRPr lang="ru-RU" altLang="ru-RU" sz="2400" b="1" dirty="0">
              <a:solidFill>
                <a:schemeClr val="bg1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40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75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Перечень </a:t>
            </a:r>
            <a:r>
              <a:rPr lang="ru-RU" b="1" dirty="0">
                <a:solidFill>
                  <a:schemeClr val="bg1"/>
                </a:solidFill>
              </a:rPr>
              <a:t>вступительных испытаний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505095"/>
              </p:ext>
            </p:extLst>
          </p:nvPr>
        </p:nvGraphicFramePr>
        <p:xfrm>
          <a:off x="664143" y="1825625"/>
          <a:ext cx="11020925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231">
                  <a:extLst>
                    <a:ext uri="{9D8B030D-6E8A-4147-A177-3AD203B41FA5}">
                      <a16:colId xmlns:a16="http://schemas.microsoft.com/office/drawing/2014/main" val="3690612155"/>
                    </a:ext>
                  </a:extLst>
                </a:gridCol>
                <a:gridCol w="2525002">
                  <a:extLst>
                    <a:ext uri="{9D8B030D-6E8A-4147-A177-3AD203B41FA5}">
                      <a16:colId xmlns:a16="http://schemas.microsoft.com/office/drawing/2014/main" val="1648084461"/>
                    </a:ext>
                  </a:extLst>
                </a:gridCol>
                <a:gridCol w="3061051">
                  <a:extLst>
                    <a:ext uri="{9D8B030D-6E8A-4147-A177-3AD203B41FA5}">
                      <a16:colId xmlns:a16="http://schemas.microsoft.com/office/drawing/2014/main" val="1023111448"/>
                    </a:ext>
                  </a:extLst>
                </a:gridCol>
                <a:gridCol w="2679641">
                  <a:extLst>
                    <a:ext uri="{9D8B030D-6E8A-4147-A177-3AD203B41FA5}">
                      <a16:colId xmlns:a16="http://schemas.microsoft.com/office/drawing/2014/main" val="31150554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Наименование направления подготовки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Профильный предмет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Предмет по выбору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Обязательный предмет</a:t>
                      </a:r>
                      <a:endParaRPr lang="ru-R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2192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44.03.02 Психолого-педагогическое образование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Биология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Обществознание</a:t>
                      </a:r>
                      <a:r>
                        <a:rPr lang="en-US" sz="2800" dirty="0" smtClean="0"/>
                        <a:t>/</a:t>
                      </a:r>
                      <a:r>
                        <a:rPr lang="ru-RU" sz="2800" dirty="0" smtClean="0"/>
                        <a:t> математика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Русский язык</a:t>
                      </a:r>
                      <a:endParaRPr lang="ru-R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44094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76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4005"/>
            <a:ext cx="10515600" cy="6256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ПСИХОЛОГО-ПЕДАГОГИЧЕСКОЕ ОБРАЗОВАНИЕ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806068"/>
              </p:ext>
            </p:extLst>
          </p:nvPr>
        </p:nvGraphicFramePr>
        <p:xfrm>
          <a:off x="587142" y="779647"/>
          <a:ext cx="11223056" cy="579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9122">
                  <a:extLst>
                    <a:ext uri="{9D8B030D-6E8A-4147-A177-3AD203B41FA5}">
                      <a16:colId xmlns:a16="http://schemas.microsoft.com/office/drawing/2014/main" val="3418611990"/>
                    </a:ext>
                  </a:extLst>
                </a:gridCol>
                <a:gridCol w="3693934">
                  <a:extLst>
                    <a:ext uri="{9D8B030D-6E8A-4147-A177-3AD203B41FA5}">
                      <a16:colId xmlns:a16="http://schemas.microsoft.com/office/drawing/2014/main" val="235336220"/>
                    </a:ext>
                  </a:extLst>
                </a:gridCol>
              </a:tblGrid>
              <a:tr h="107724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44.03.02 Психолого-педагогическое образование (профиль «Психолого-педагогическое образование»)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ОЧНАЯ </a:t>
                      </a:r>
                      <a:r>
                        <a:rPr lang="ru-RU" sz="2800" dirty="0" smtClean="0"/>
                        <a:t>ФОРМА </a:t>
                      </a:r>
                      <a:r>
                        <a:rPr lang="ru-RU" sz="2800" dirty="0" smtClean="0"/>
                        <a:t>ОБУЧЕНИЯ</a:t>
                      </a:r>
                    </a:p>
                    <a:p>
                      <a:pPr algn="ctr"/>
                      <a:r>
                        <a:rPr lang="ru-RU" sz="2800" dirty="0" smtClean="0"/>
                        <a:t>БЮДЖЕТ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790964"/>
                  </a:ext>
                </a:extLst>
              </a:tr>
              <a:tr h="568671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Количество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бюджетных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 мест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763590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Начало приема документов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 </a:t>
                      </a:r>
                      <a:r>
                        <a:rPr lang="ru-RU" sz="2800" dirty="0" smtClean="0"/>
                        <a:t>июня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130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документов от лиц, поступающих по результатам вступительных испытаний вуза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11 июля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036866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вступительных испытаний, проводимых университетом самостоятельно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25 июля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96739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заявлений о согласии на зачисление 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 </a:t>
                      </a:r>
                      <a:r>
                        <a:rPr lang="ru-RU" sz="2800" dirty="0" smtClean="0"/>
                        <a:t>августа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09794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646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4005"/>
            <a:ext cx="10515600" cy="6256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ПСИХОЛОГО-ПЕДАГОГИЧЕСКОЕ ОБРАЗОВАНИЕ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748099"/>
              </p:ext>
            </p:extLst>
          </p:nvPr>
        </p:nvGraphicFramePr>
        <p:xfrm>
          <a:off x="587142" y="779647"/>
          <a:ext cx="11223056" cy="579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9122">
                  <a:extLst>
                    <a:ext uri="{9D8B030D-6E8A-4147-A177-3AD203B41FA5}">
                      <a16:colId xmlns:a16="http://schemas.microsoft.com/office/drawing/2014/main" val="3418611990"/>
                    </a:ext>
                  </a:extLst>
                </a:gridCol>
                <a:gridCol w="3693934">
                  <a:extLst>
                    <a:ext uri="{9D8B030D-6E8A-4147-A177-3AD203B41FA5}">
                      <a16:colId xmlns:a16="http://schemas.microsoft.com/office/drawing/2014/main" val="235336220"/>
                    </a:ext>
                  </a:extLst>
                </a:gridCol>
              </a:tblGrid>
              <a:tr h="107724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44.03.02 Психолого-педагогическое образование (профиль «Психолого-педагогическое образование»)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ЗАОЧНАЯ </a:t>
                      </a:r>
                      <a:r>
                        <a:rPr lang="ru-RU" sz="2800" dirty="0" smtClean="0"/>
                        <a:t>ФОРМА </a:t>
                      </a:r>
                      <a:r>
                        <a:rPr lang="ru-RU" sz="2800" dirty="0" smtClean="0"/>
                        <a:t>ОБУЧЕНИЯ</a:t>
                      </a:r>
                    </a:p>
                    <a:p>
                      <a:pPr algn="ctr"/>
                      <a:r>
                        <a:rPr lang="ru-RU" sz="2800" dirty="0" smtClean="0"/>
                        <a:t>БЮДЖЕТ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790964"/>
                  </a:ext>
                </a:extLst>
              </a:tr>
              <a:tr h="568671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Количество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бюджетных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 мест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763590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Начало приема документов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 </a:t>
                      </a:r>
                      <a:r>
                        <a:rPr lang="ru-RU" sz="2800" dirty="0" smtClean="0"/>
                        <a:t>июня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130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документов от лиц, поступающих по результатам вступительных испытаний вуза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11 июля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036866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вступительных испытаний, проводимых университетом самостоятельно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25 июля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96739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заявлений о согласии на зачисление 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 </a:t>
                      </a:r>
                      <a:r>
                        <a:rPr lang="ru-RU" sz="2800" dirty="0" smtClean="0"/>
                        <a:t>августа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09794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13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75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Перечень </a:t>
            </a:r>
            <a:r>
              <a:rPr lang="ru-RU" b="1" dirty="0">
                <a:solidFill>
                  <a:schemeClr val="bg1"/>
                </a:solidFill>
              </a:rPr>
              <a:t>вступительных испытаний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593788"/>
              </p:ext>
            </p:extLst>
          </p:nvPr>
        </p:nvGraphicFramePr>
        <p:xfrm>
          <a:off x="587141" y="871365"/>
          <a:ext cx="11152914" cy="5003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7107">
                  <a:extLst>
                    <a:ext uri="{9D8B030D-6E8A-4147-A177-3AD203B41FA5}">
                      <a16:colId xmlns:a16="http://schemas.microsoft.com/office/drawing/2014/main" val="3690612155"/>
                    </a:ext>
                  </a:extLst>
                </a:gridCol>
                <a:gridCol w="3394842">
                  <a:extLst>
                    <a:ext uri="{9D8B030D-6E8A-4147-A177-3AD203B41FA5}">
                      <a16:colId xmlns:a16="http://schemas.microsoft.com/office/drawing/2014/main" val="1648084461"/>
                    </a:ext>
                  </a:extLst>
                </a:gridCol>
                <a:gridCol w="3520965">
                  <a:extLst>
                    <a:ext uri="{9D8B030D-6E8A-4147-A177-3AD203B41FA5}">
                      <a16:colId xmlns:a16="http://schemas.microsoft.com/office/drawing/2014/main" val="1023111448"/>
                    </a:ext>
                  </a:extLst>
                </a:gridCol>
              </a:tblGrid>
              <a:tr h="97449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Наименование направления подготовки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ОЧНАЯ ФОРМА ОБУЧЕНИЯ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ЗАОЧНАЯ ФОРМА ОБУЧЕНИЯ</a:t>
                      </a:r>
                      <a:endParaRPr lang="ru-R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2192183"/>
                  </a:ext>
                </a:extLst>
              </a:tr>
              <a:tr h="2014711"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44.04.02 Психолого-педагогическое образование</a:t>
                      </a:r>
                    </a:p>
                    <a:p>
                      <a:r>
                        <a:rPr lang="ru-RU" sz="2800" dirty="0" smtClean="0"/>
                        <a:t>«Психолого-педагогическое сопровождение образовательного процесса»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Психология и педагогика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Психология и педагогика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440946"/>
                  </a:ext>
                </a:extLst>
              </a:tr>
              <a:tr h="2014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Собеседование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Собеседование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7079792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48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4005"/>
            <a:ext cx="10515600" cy="6256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ПСИХОЛОГО-ПЕДАГОГИЧЕСКОЕ ОБРАЗОВАНИЕ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695919"/>
              </p:ext>
            </p:extLst>
          </p:nvPr>
        </p:nvGraphicFramePr>
        <p:xfrm>
          <a:off x="587142" y="779647"/>
          <a:ext cx="11223056" cy="5498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9122">
                  <a:extLst>
                    <a:ext uri="{9D8B030D-6E8A-4147-A177-3AD203B41FA5}">
                      <a16:colId xmlns:a16="http://schemas.microsoft.com/office/drawing/2014/main" val="3418611990"/>
                    </a:ext>
                  </a:extLst>
                </a:gridCol>
                <a:gridCol w="3693934">
                  <a:extLst>
                    <a:ext uri="{9D8B030D-6E8A-4147-A177-3AD203B41FA5}">
                      <a16:colId xmlns:a16="http://schemas.microsoft.com/office/drawing/2014/main" val="235336220"/>
                    </a:ext>
                  </a:extLst>
                </a:gridCol>
              </a:tblGrid>
              <a:tr h="107724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Психолого-педагогическое </a:t>
                      </a:r>
                      <a:r>
                        <a:rPr lang="ru-RU" sz="2800" dirty="0" smtClean="0"/>
                        <a:t>сопровождение образовательного процесса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ОЧНАЯ ФОРМА ОБУЧЕНИЯ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790964"/>
                  </a:ext>
                </a:extLst>
              </a:tr>
              <a:tr h="568671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Количество </a:t>
                      </a:r>
                      <a:r>
                        <a:rPr lang="ru-RU" sz="2800" b="1" i="0" dirty="0" smtClean="0">
                          <a:solidFill>
                            <a:schemeClr val="tx1"/>
                          </a:solidFill>
                        </a:rPr>
                        <a:t>бюджетных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 мест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0763590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Начало приема документов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 </a:t>
                      </a:r>
                      <a:r>
                        <a:rPr lang="ru-RU" sz="2800" dirty="0" smtClean="0"/>
                        <a:t>июня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130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документов от лиц, поступающих по результатам вступительных испытаний вуза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8 </a:t>
                      </a:r>
                      <a:r>
                        <a:rPr lang="ru-RU" sz="2800" dirty="0" smtClean="0"/>
                        <a:t>августа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036866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вступительных испытаний, проводимых университетом самостоятельно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16 </a:t>
                      </a:r>
                      <a:r>
                        <a:rPr lang="ru-RU" sz="2800" dirty="0" smtClean="0"/>
                        <a:t>августа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967393"/>
                  </a:ext>
                </a:extLst>
              </a:tr>
              <a:tr h="5907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Завершение приема заявлений о согласии на зачисление 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17 </a:t>
                      </a:r>
                      <a:r>
                        <a:rPr lang="ru-RU" sz="2800" dirty="0" smtClean="0"/>
                        <a:t>августа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09794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924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860</TotalTime>
  <Words>514</Words>
  <Application>Microsoft Office PowerPoint</Application>
  <PresentationFormat>Широкоэкранный</PresentationFormat>
  <Paragraphs>120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MS Gothic</vt:lpstr>
      <vt:lpstr>Arial</vt:lpstr>
      <vt:lpstr>Calibri</vt:lpstr>
      <vt:lpstr>Calibri Light</vt:lpstr>
      <vt:lpstr>Elektra Text Pro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вступительных испытаний</vt:lpstr>
      <vt:lpstr>ПСИХОЛОГО-ПЕДАГОГИЧЕСКОЕ ОБРАЗОВАНИЕ</vt:lpstr>
      <vt:lpstr>ПСИХОЛОГО-ПЕДАГОГИЧЕСКОЕ ОБРАЗОВАНИЕ</vt:lpstr>
      <vt:lpstr>Перечень вступительных испытаний</vt:lpstr>
      <vt:lpstr>ПСИХОЛОГО-ПЕДАГОГИЧЕСКОЕ ОБРАЗОВАНИЕ</vt:lpstr>
      <vt:lpstr>ПСИХОЛОГО-ПЕДАГОГИЧЕСКОЕ ОБРАЗОВАНИЕ</vt:lpstr>
      <vt:lpstr>ПСИХОЛОГО-ПЕДАГОГИЧЕСКОЕ ОБРАЗОВАНИЕ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Степанов</dc:creator>
  <cp:lastModifiedBy>luckyhamster</cp:lastModifiedBy>
  <cp:revision>87</cp:revision>
  <dcterms:created xsi:type="dcterms:W3CDTF">2016-03-09T10:31:39Z</dcterms:created>
  <dcterms:modified xsi:type="dcterms:W3CDTF">2022-02-01T05:41:49Z</dcterms:modified>
</cp:coreProperties>
</file>