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9" r:id="rId4"/>
    <p:sldMasterId id="2147483712" r:id="rId5"/>
  </p:sldMasterIdLst>
  <p:notesMasterIdLst>
    <p:notesMasterId r:id="rId18"/>
  </p:notesMasterIdLst>
  <p:sldIdLst>
    <p:sldId id="256" r:id="rId6"/>
    <p:sldId id="266" r:id="rId7"/>
    <p:sldId id="262" r:id="rId8"/>
    <p:sldId id="268" r:id="rId9"/>
    <p:sldId id="269" r:id="rId10"/>
    <p:sldId id="263" r:id="rId11"/>
    <p:sldId id="267" r:id="rId12"/>
    <p:sldId id="271" r:id="rId13"/>
    <p:sldId id="270" r:id="rId14"/>
    <p:sldId id="265" r:id="rId15"/>
    <p:sldId id="272" r:id="rId16"/>
    <p:sldId id="274" r:id="rId17"/>
  </p:sldIdLst>
  <p:sldSz cx="12190413" cy="6859588"/>
  <p:notesSz cx="6797675" cy="9929813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415" autoAdjust="0"/>
  </p:normalViewPr>
  <p:slideViewPr>
    <p:cSldViewPr>
      <p:cViewPr>
        <p:scale>
          <a:sx n="66" d="100"/>
          <a:sy n="66" d="100"/>
        </p:scale>
        <p:origin x="-1224" y="-226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9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88ECF16F-2557-49A5-BA41-27236207939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5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0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0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109895E7-E1C8-4027-A9FA-D0B480C34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3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95E7-E1C8-4027-A9FA-D0B480C34B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5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95E7-E1C8-4027-A9FA-D0B480C34B1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0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95E7-E1C8-4027-A9FA-D0B480C34B1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07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95E7-E1C8-4027-A9FA-D0B480C34B1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2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95E7-E1C8-4027-A9FA-D0B480C34B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95E7-E1C8-4027-A9FA-D0B480C34B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0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95E7-E1C8-4027-A9FA-D0B480C34B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95E7-E1C8-4027-A9FA-D0B480C34B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95E7-E1C8-4027-A9FA-D0B480C34B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8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5E4E-6C50-40E5-A473-11B2652C269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95E7-E1C8-4027-A9FA-D0B480C34B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8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0480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5E4E-6C50-40E5-A473-11B2652C269F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BA9-4DD1-4A82-AB8C-C5681190741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03FC-33C7-4307-81BE-711513E1A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6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BA9-4DD1-4A82-AB8C-C5681190741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03FC-33C7-4307-81BE-711513E1A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3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06422"/>
            <a:ext cx="2742843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06422"/>
            <a:ext cx="8025355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BA9-4DD1-4A82-AB8C-C5681190741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03FC-33C7-4307-81BE-711513E1A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3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2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78E2-D81D-4061-957D-6E74E6AB62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5982-DAEF-443C-A226-FEAA4244A8B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4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DBF-83A1-401F-998A-67668937ED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A96A-1257-4600-BE1A-02BDEAC2773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47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7BB2-44BB-4F5B-84C2-4BD983FF11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053D-B4AA-406E-A038-593C8718586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7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200431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200431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45C0-764C-43F3-BB4A-6328C17824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F247-B77D-4F4F-B6D0-974A957837F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8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8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2499-702D-4A68-9C3E-1F2AE3E330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A31B-06F8-4BD8-9C1F-877B4C81D17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3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B8E3-D91C-4F83-B995-181FBFDF74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07FF-088F-4427-966C-022B045C81A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07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2EDE-D6FC-4620-9008-E3284D2E7E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CF35-F0C7-46A2-B6AA-9BEEB4D3E6E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45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8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8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09C2-31F2-4456-94A5-D6A8DD94AF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6D1D-DF02-4DB8-8D79-CB87137D043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6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BA9-4DD1-4A82-AB8C-C5681190741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03FC-33C7-4307-81BE-711513E1A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73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1DD1-26C2-4078-A68D-956E770136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FEF9-F547-4093-A0A3-875EA6C09CC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19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F2F97-0C57-4168-AF5C-50E2CFA01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5E9F-A805-4C5C-B93F-DDD4350360C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5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06425"/>
            <a:ext cx="2742843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06425"/>
            <a:ext cx="8025355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7814-31D9-4C2B-9138-2A4AA59643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8B3A-BFB5-414B-B721-7C47A89020A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10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315" y="1557155"/>
            <a:ext cx="11327784" cy="338515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16" y="5806608"/>
            <a:ext cx="10271804" cy="720247"/>
          </a:xfrm>
        </p:spPr>
        <p:txBody>
          <a:bodyPr>
            <a:normAutofit/>
          </a:bodyPr>
          <a:lstStyle>
            <a:lvl1pPr marL="0" indent="0" algn="ctr">
              <a:buNone/>
              <a:defRPr sz="3700" baseline="0">
                <a:solidFill>
                  <a:schemeClr val="bg1">
                    <a:lumMod val="95000"/>
                  </a:schemeClr>
                </a:solidFill>
                <a:latin typeface="Cambria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506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2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78E2-D81D-4061-957D-6E74E6AB62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5982-DAEF-443C-A226-FEAA4244A8B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15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DBF-83A1-401F-998A-67668937ED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A96A-1257-4600-BE1A-02BDEAC2773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90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7BB2-44BB-4F5B-84C2-4BD983FF11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053D-B4AA-406E-A038-593C8718586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85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200431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200431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45C0-764C-43F3-BB4A-6328C17824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F247-B77D-4F4F-B6D0-974A957837F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07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8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8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2499-702D-4A68-9C3E-1F2AE3E330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A31B-06F8-4BD8-9C1F-877B4C81D17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29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B8E3-D91C-4F83-B995-181FBFDF74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07FF-088F-4427-966C-022B045C81A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6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BA9-4DD1-4A82-AB8C-C5681190741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03FC-33C7-4307-81BE-711513E1A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55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2EDE-D6FC-4620-9008-E3284D2E7E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CF35-F0C7-46A2-B6AA-9BEEB4D3E6E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29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8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8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09C2-31F2-4456-94A5-D6A8DD94AF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6D1D-DF02-4DB8-8D79-CB87137D043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72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1DD1-26C2-4078-A68D-956E770136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FEF9-F547-4093-A0A3-875EA6C09CC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F2F97-0C57-4168-AF5C-50E2CFA01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5E9F-A805-4C5C-B93F-DDD4350360C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42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06425"/>
            <a:ext cx="2742843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06425"/>
            <a:ext cx="8025355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7814-31D9-4C2B-9138-2A4AA59643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8B3A-BFB5-414B-B721-7C47A89020A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1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315" y="1557155"/>
            <a:ext cx="11327784" cy="338515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16" y="5806608"/>
            <a:ext cx="10271804" cy="720247"/>
          </a:xfrm>
        </p:spPr>
        <p:txBody>
          <a:bodyPr>
            <a:normAutofit/>
          </a:bodyPr>
          <a:lstStyle>
            <a:lvl1pPr marL="0" indent="0" algn="ctr">
              <a:buNone/>
              <a:defRPr sz="3700" baseline="0">
                <a:solidFill>
                  <a:schemeClr val="bg1">
                    <a:lumMod val="95000"/>
                  </a:schemeClr>
                </a:solidFill>
                <a:latin typeface="Cambria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212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2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78E2-D81D-4061-957D-6E74E6AB62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5982-DAEF-443C-A226-FEAA4244A8B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61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DBF-83A1-401F-998A-67668937ED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A96A-1257-4600-BE1A-02BDEAC2773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27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7BB2-44BB-4F5B-84C2-4BD983FF11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053D-B4AA-406E-A038-593C8718586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84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200431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200431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45C0-764C-43F3-BB4A-6328C17824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F247-B77D-4F4F-B6D0-974A957837F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6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BA9-4DD1-4A82-AB8C-C5681190741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03FC-33C7-4307-81BE-711513E1A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92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8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8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2499-702D-4A68-9C3E-1F2AE3E330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A31B-06F8-4BD8-9C1F-877B4C81D17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05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B8E3-D91C-4F83-B995-181FBFDF74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07FF-088F-4427-966C-022B045C81A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30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2EDE-D6FC-4620-9008-E3284D2E7E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CF35-F0C7-46A2-B6AA-9BEEB4D3E6E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38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8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8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09C2-31F2-4456-94A5-D6A8DD94AF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6D1D-DF02-4DB8-8D79-CB87137D043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98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1DD1-26C2-4078-A68D-956E770136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FEF9-F547-4093-A0A3-875EA6C09CC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92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F2F97-0C57-4168-AF5C-50E2CFA01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5E9F-A805-4C5C-B93F-DDD4350360C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37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06425"/>
            <a:ext cx="2742843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06425"/>
            <a:ext cx="8025355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7814-31D9-4C2B-9138-2A4AA59643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8B3A-BFB5-414B-B721-7C47A89020A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90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315" y="1557155"/>
            <a:ext cx="11327784" cy="338515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16" y="5806608"/>
            <a:ext cx="10271804" cy="720247"/>
          </a:xfrm>
        </p:spPr>
        <p:txBody>
          <a:bodyPr>
            <a:normAutofit/>
          </a:bodyPr>
          <a:lstStyle>
            <a:lvl1pPr marL="0" indent="0" algn="ctr">
              <a:buNone/>
              <a:defRPr sz="3700" baseline="0">
                <a:solidFill>
                  <a:schemeClr val="bg1">
                    <a:lumMod val="95000"/>
                  </a:schemeClr>
                </a:solidFill>
                <a:latin typeface="Cambria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063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F96-CA51-48A7-B522-F0DDD925F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EC65-BB0C-48E0-81DD-91874C282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2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F96-CA51-48A7-B522-F0DDD925F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EC65-BB0C-48E0-81DD-91874C282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7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BA9-4DD1-4A82-AB8C-C5681190741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03FC-33C7-4307-81BE-711513E1A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89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3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4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F96-CA51-48A7-B522-F0DDD925F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EC65-BB0C-48E0-81DD-91874C282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43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F96-CA51-48A7-B522-F0DDD925F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EC65-BB0C-48E0-81DD-91874C282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97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4" indent="0">
              <a:buNone/>
              <a:defRPr sz="2700" b="1"/>
            </a:lvl2pPr>
            <a:lvl3pPr marL="1219108" indent="0">
              <a:buNone/>
              <a:defRPr sz="2400" b="1"/>
            </a:lvl3pPr>
            <a:lvl4pPr marL="1828662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6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4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4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4" indent="0">
              <a:buNone/>
              <a:defRPr sz="2700" b="1"/>
            </a:lvl2pPr>
            <a:lvl3pPr marL="1219108" indent="0">
              <a:buNone/>
              <a:defRPr sz="2400" b="1"/>
            </a:lvl3pPr>
            <a:lvl4pPr marL="1828662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6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4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4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F96-CA51-48A7-B522-F0DDD925F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EC65-BB0C-48E0-81DD-91874C282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F96-CA51-48A7-B522-F0DDD925F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EC65-BB0C-48E0-81DD-91874C282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23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F96-CA51-48A7-B522-F0DDD925F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EC65-BB0C-48E0-81DD-91874C282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64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54" indent="0">
              <a:buNone/>
              <a:defRPr sz="1600"/>
            </a:lvl2pPr>
            <a:lvl3pPr marL="1219108" indent="0">
              <a:buNone/>
              <a:defRPr sz="1300"/>
            </a:lvl3pPr>
            <a:lvl4pPr marL="1828662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6" indent="0">
              <a:buNone/>
              <a:defRPr sz="1200"/>
            </a:lvl7pPr>
            <a:lvl8pPr marL="4266880" indent="0">
              <a:buNone/>
              <a:defRPr sz="1200"/>
            </a:lvl8pPr>
            <a:lvl9pPr marL="487643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F96-CA51-48A7-B522-F0DDD925F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EC65-BB0C-48E0-81DD-91874C282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37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54" indent="0">
              <a:buNone/>
              <a:defRPr sz="3700"/>
            </a:lvl2pPr>
            <a:lvl3pPr marL="1219108" indent="0">
              <a:buNone/>
              <a:defRPr sz="3200"/>
            </a:lvl3pPr>
            <a:lvl4pPr marL="1828662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6" indent="0">
              <a:buNone/>
              <a:defRPr sz="2700"/>
            </a:lvl7pPr>
            <a:lvl8pPr marL="4266880" indent="0">
              <a:buNone/>
              <a:defRPr sz="2700"/>
            </a:lvl8pPr>
            <a:lvl9pPr marL="4876434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54" indent="0">
              <a:buNone/>
              <a:defRPr sz="1600"/>
            </a:lvl2pPr>
            <a:lvl3pPr marL="1219108" indent="0">
              <a:buNone/>
              <a:defRPr sz="1300"/>
            </a:lvl3pPr>
            <a:lvl4pPr marL="1828662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6" indent="0">
              <a:buNone/>
              <a:defRPr sz="1200"/>
            </a:lvl7pPr>
            <a:lvl8pPr marL="4266880" indent="0">
              <a:buNone/>
              <a:defRPr sz="1200"/>
            </a:lvl8pPr>
            <a:lvl9pPr marL="487643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F96-CA51-48A7-B522-F0DDD925F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EC65-BB0C-48E0-81DD-91874C282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49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F96-CA51-48A7-B522-F0DDD925F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EC65-BB0C-48E0-81DD-91874C282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52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06422"/>
            <a:ext cx="2742843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06422"/>
            <a:ext cx="8025355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F96-CA51-48A7-B522-F0DDD925F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EC65-BB0C-48E0-81DD-91874C282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BA9-4DD1-4A82-AB8C-C5681190741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03FC-33C7-4307-81BE-711513E1A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6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BA9-4DD1-4A82-AB8C-C5681190741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03FC-33C7-4307-81BE-711513E1A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4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BA9-4DD1-4A82-AB8C-C5681190741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03FC-33C7-4307-81BE-711513E1A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9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BA9-4DD1-4A82-AB8C-C5681190741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03FC-33C7-4307-81BE-711513E1A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2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FBA9-4DD1-4A82-AB8C-C5681190741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03FC-33C7-4307-81BE-711513E1A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2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5230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571"/>
            <a:ext cx="10971372" cy="452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626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86D58B-E100-419B-94BA-3292F5EC97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626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626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3CC6C7-2B3C-4C97-9AF8-A671ACBBEEE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5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5230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571"/>
            <a:ext cx="10971372" cy="452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626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86D58B-E100-419B-94BA-3292F5EC97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626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626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3CC6C7-2B3C-4C97-9AF8-A671ACBBEEE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0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5230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571"/>
            <a:ext cx="10971372" cy="452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626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86D58B-E100-419B-94BA-3292F5EC97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626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626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3CC6C7-2B3C-4C97-9AF8-A671ACBBEEE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5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0" tIns="60956" rIns="121910" bIns="609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0" tIns="60956" rIns="121910" bIns="609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0" tIns="60956" rIns="121910" bIns="6095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08"/>
            <a:fld id="{26734F96-CA51-48A7-B522-F0DDD925F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08"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0" tIns="60956" rIns="121910" bIns="6095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0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0" tIns="60956" rIns="121910" bIns="6095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08"/>
            <a:fld id="{8B92EC65-BB0C-48E0-81DD-91874C282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0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1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121910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6" indent="-457166" algn="l" defTabSz="121910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0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6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8" algn="l" defTabSz="12191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8" algn="l" defTabSz="12191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2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6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png"/><Relationship Id="rId11" Type="http://schemas.openxmlformats.org/officeDocument/2006/relationships/image" Target="../media/image5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3.png"/><Relationship Id="rId5" Type="http://schemas.openxmlformats.org/officeDocument/2006/relationships/image" Target="../media/image5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SPK--1024x548.jp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23965"/>
          <a:stretch/>
        </p:blipFill>
        <p:spPr>
          <a:xfrm>
            <a:off x="-1" y="-242614"/>
            <a:ext cx="12190413" cy="49603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5239" y="5133172"/>
            <a:ext cx="5802615" cy="175300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Дьякова Оксана Ивановна</a:t>
            </a:r>
          </a:p>
          <a:p>
            <a:pPr algn="r"/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заместитель директора по учебной и научно-методической работе ГАПОУ ТСПК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4646" y="2853730"/>
            <a:ext cx="9649072" cy="2160240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ПРАКТИКА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ГАПОУ «ТОЛЬЯТТИНСКИЙ СОЦИАЛЬНО-ПЕДАГОГИЧЕСКИЙ КОЛЛЕДЖ»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ПРИ ВЫПОЛНЕНИИ ПОКАЗАТЕЛЕЙ НП «ОБРАЗОВАНИЕ» И ЕГО ФЕДЕРАЛЬНЫХ ПРОЕКТОВ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256974" y="836906"/>
            <a:ext cx="8622179" cy="7696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400" b="1" dirty="0">
                <a:solidFill>
                  <a:srgbClr val="13343D"/>
                </a:solidFill>
                <a:cs typeface="Arial" panose="020B0604020202020204" pitchFamily="34" charset="0"/>
              </a:rPr>
              <a:t>Формирование системы, в рамках которой работники смогут непрерывно обновлять свои профессиональные знания и приобретать новые профессиональные навыки, в том числе компетенции в области цифровой экономики</a:t>
            </a:r>
          </a:p>
        </p:txBody>
      </p:sp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240277" y="2773311"/>
            <a:ext cx="4126963" cy="3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Показатели программы развития колледжа</a:t>
            </a:r>
          </a:p>
        </p:txBody>
      </p:sp>
      <p:sp>
        <p:nvSpPr>
          <p:cNvPr id="16390" name="TextBox 16"/>
          <p:cNvSpPr txBox="1">
            <a:spLocks noChangeArrowheads="1"/>
          </p:cNvSpPr>
          <p:nvPr/>
        </p:nvSpPr>
        <p:spPr bwMode="auto">
          <a:xfrm>
            <a:off x="239913" y="1701202"/>
            <a:ext cx="4126963" cy="37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Показатели ФП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913" y="1912435"/>
            <a:ext cx="7775257" cy="74909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Количество граждан Самарской области, прошедших обучение по программам непрерывного образования (дополнительным образовательным программам и программам профессионального обучения) </a:t>
            </a:r>
            <a:r>
              <a:rPr lang="ru-RU" sz="1400" b="1" dirty="0">
                <a:solidFill>
                  <a:srgbClr val="7030A0"/>
                </a:solidFill>
                <a:cs typeface="Arial" charset="0"/>
              </a:rPr>
              <a:t>1300 чел </a:t>
            </a:r>
            <a:r>
              <a:rPr lang="ru-RU" sz="1400" b="1" dirty="0">
                <a:solidFill>
                  <a:srgbClr val="00B050"/>
                </a:solidFill>
                <a:cs typeface="Arial" charset="0"/>
              </a:rPr>
              <a:t>/1348 чел</a:t>
            </a:r>
            <a:endParaRPr lang="ru-RU" sz="11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6392" name="TextBox 21"/>
          <p:cNvSpPr txBox="1">
            <a:spLocks noChangeArrowheads="1"/>
          </p:cNvSpPr>
          <p:nvPr/>
        </p:nvSpPr>
        <p:spPr bwMode="auto">
          <a:xfrm>
            <a:off x="267954" y="3075039"/>
            <a:ext cx="4387280" cy="7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002060"/>
                </a:solidFill>
              </a:rPr>
              <a:t>Количество дополнительных образовательных программ, по которым в текущем году впервые произведен набор слушателей </a:t>
            </a:r>
            <a:r>
              <a:rPr lang="ru-RU" altLang="ru-RU" sz="1300" b="1" dirty="0">
                <a:solidFill>
                  <a:srgbClr val="7030A0"/>
                </a:solidFill>
              </a:rPr>
              <a:t>(10)</a:t>
            </a:r>
            <a:endParaRPr lang="ru-RU" altLang="ru-RU" sz="1300" b="1" dirty="0">
              <a:solidFill>
                <a:srgbClr val="00B050"/>
              </a:solidFill>
            </a:endParaRPr>
          </a:p>
        </p:txBody>
      </p:sp>
      <p:sp>
        <p:nvSpPr>
          <p:cNvPr id="16393" name="TextBox 16"/>
          <p:cNvSpPr txBox="1">
            <a:spLocks noChangeArrowheads="1"/>
          </p:cNvSpPr>
          <p:nvPr/>
        </p:nvSpPr>
        <p:spPr bwMode="auto">
          <a:xfrm>
            <a:off x="240277" y="3813925"/>
            <a:ext cx="4126963" cy="37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Показатели результативности работы</a:t>
            </a:r>
          </a:p>
        </p:txBody>
      </p:sp>
      <p:sp>
        <p:nvSpPr>
          <p:cNvPr id="16394" name="TextBox 24"/>
          <p:cNvSpPr txBox="1">
            <a:spLocks noChangeArrowheads="1"/>
          </p:cNvSpPr>
          <p:nvPr/>
        </p:nvSpPr>
        <p:spPr bwMode="auto">
          <a:xfrm>
            <a:off x="239319" y="4102024"/>
            <a:ext cx="4033842" cy="5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002060"/>
                </a:solidFill>
              </a:rPr>
              <a:t>Выполнение индивидуальной программы непрерывного профессионального роста </a:t>
            </a:r>
          </a:p>
        </p:txBody>
      </p:sp>
      <p:sp>
        <p:nvSpPr>
          <p:cNvPr id="16408" name="Прямоугольник 13"/>
          <p:cNvSpPr>
            <a:spLocks noChangeArrowheads="1"/>
          </p:cNvSpPr>
          <p:nvPr/>
        </p:nvSpPr>
        <p:spPr bwMode="auto">
          <a:xfrm>
            <a:off x="4363566" y="3061740"/>
            <a:ext cx="4495215" cy="94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002060"/>
                </a:solidFill>
              </a:rPr>
              <a:t>Численность педагогических работников, прошедших обучение по ДПП по вопросам подготовки кадров по наиболее перспективным и востребованным профессиям и специальностям </a:t>
            </a:r>
            <a:r>
              <a:rPr lang="ru-RU" altLang="ru-RU" sz="1300" b="1" dirty="0">
                <a:solidFill>
                  <a:srgbClr val="00B050"/>
                </a:solidFill>
              </a:rPr>
              <a:t> </a:t>
            </a:r>
            <a:r>
              <a:rPr lang="ru-RU" altLang="ru-RU" sz="1300" b="1" dirty="0">
                <a:solidFill>
                  <a:srgbClr val="7030A0"/>
                </a:solidFill>
              </a:rPr>
              <a:t>(60% )</a:t>
            </a:r>
            <a:endParaRPr lang="ru-RU" altLang="ru-RU" sz="1300" dirty="0">
              <a:solidFill>
                <a:srgbClr val="7030A0"/>
              </a:solidFill>
            </a:endParaRPr>
          </a:p>
        </p:txBody>
      </p:sp>
      <p:pic>
        <p:nvPicPr>
          <p:cNvPr id="40" name="Рисунок 39" descr="Выполнение-конкурсного-задания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6375" r="46850"/>
          <a:stretch>
            <a:fillRect/>
          </a:stretch>
        </p:blipFill>
        <p:spPr>
          <a:xfrm>
            <a:off x="9071150" y="9410"/>
            <a:ext cx="3263938" cy="6850178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335284" y="2757564"/>
            <a:ext cx="8543870" cy="0"/>
          </a:xfrm>
          <a:prstGeom prst="line">
            <a:avLst/>
          </a:prstGeom>
          <a:ln w="19050">
            <a:solidFill>
              <a:srgbClr val="133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0702393" y="6556836"/>
            <a:ext cx="960708" cy="32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B050"/>
                </a:solidFill>
              </a:rPr>
              <a:t>факт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0127130" y="6556835"/>
            <a:ext cx="671590" cy="3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7030A0"/>
                </a:solidFill>
              </a:rPr>
              <a:t>план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39154" y="429783"/>
            <a:ext cx="11616870" cy="49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ФП «НОВЫЕ ВОЗМОЖНОСТИ ДЛЯ КАЖДОГО»</a:t>
            </a:r>
            <a:endParaRPr lang="ru-RU" b="1" dirty="0">
              <a:solidFill>
                <a:srgbClr val="4BACC6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34390" y="357800"/>
            <a:ext cx="105608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ашивка 28"/>
          <p:cNvSpPr/>
          <p:nvPr/>
        </p:nvSpPr>
        <p:spPr>
          <a:xfrm>
            <a:off x="572243" y="5446018"/>
            <a:ext cx="2181892" cy="863764"/>
          </a:xfrm>
          <a:prstGeom prst="chevron">
            <a:avLst>
              <a:gd name="adj" fmla="val 27418"/>
            </a:avLst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УЧАСТИЕ В ФЕДЕРАЛЬНЫХ ПРОГРАММАХ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2617170" y="5446018"/>
            <a:ext cx="2181892" cy="863764"/>
          </a:xfrm>
          <a:prstGeom prst="chevron">
            <a:avLst>
              <a:gd name="adj" fmla="val 27418"/>
            </a:avLst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ОБУЧЕНИЕ ПО ИОЧ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4655046" y="5446018"/>
            <a:ext cx="2181892" cy="863764"/>
          </a:xfrm>
          <a:prstGeom prst="chevron">
            <a:avLst>
              <a:gd name="adj" fmla="val 27418"/>
            </a:avLst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РАЗРАБОТКА ПРОГРАММ ПОД ЗАКАЗ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6671270" y="5446018"/>
            <a:ext cx="2181892" cy="863764"/>
          </a:xfrm>
          <a:prstGeom prst="chevron">
            <a:avLst>
              <a:gd name="adj" fmla="val 27418"/>
            </a:avLst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РАЗРАБОТКА ПОД ИНДИВИДУАЛЬНЫЙ ЗАПРОС</a:t>
            </a: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39154" y="429783"/>
            <a:ext cx="11616870" cy="49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ФП «НОВЫЕ ВОЗМОЖНОСТИ ДЛЯ КАЖДОГО»</a:t>
            </a:r>
            <a:endParaRPr lang="ru-RU" b="1" dirty="0">
              <a:solidFill>
                <a:srgbClr val="4BACC6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34390" y="357800"/>
            <a:ext cx="105608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21" descr="Screenshot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97546"/>
            <a:ext cx="596822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059702" y="1086049"/>
            <a:ext cx="5289070" cy="4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cs typeface="Arial" charset="0"/>
              </a:rPr>
              <a:t>Площадка Академии</a:t>
            </a: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cs typeface="Arial" charset="0"/>
              </a:rPr>
              <a:t>Ворлдскиллс</a:t>
            </a:r>
            <a:r>
              <a:rPr lang="ru-RU" sz="20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cs typeface="Arial" charset="0"/>
              </a:rPr>
              <a:t>(с 2017 г.)</a:t>
            </a:r>
            <a:endParaRPr lang="ru-RU" sz="16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230813" y="1388956"/>
            <a:ext cx="4480401" cy="7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115249"/>
                </a:solidFill>
                <a:latin typeface="Proxima Nova Cond" panose="020B0604020202020204" pitchFamily="2" charset="0"/>
                <a:cs typeface="Arial" panose="020B0604020202020204" pitchFamily="34" charset="0"/>
              </a:rPr>
              <a:t>5000 мастеров</a:t>
            </a:r>
          </a:p>
          <a:p>
            <a:pPr>
              <a:defRPr/>
            </a:pPr>
            <a:r>
              <a:rPr lang="ru-RU" sz="1400" dirty="0">
                <a:solidFill>
                  <a:srgbClr val="115249"/>
                </a:solidFill>
                <a:latin typeface="Proxima Nova Cond" panose="020B0604020202020204" pitchFamily="2" charset="0"/>
                <a:cs typeface="Arial" panose="020B0604020202020204" pitchFamily="34" charset="0"/>
              </a:rPr>
              <a:t>50 плюс. Навыки мудрых</a:t>
            </a:r>
          </a:p>
          <a:p>
            <a:pPr>
              <a:defRPr/>
            </a:pPr>
            <a:r>
              <a:rPr lang="en-US" sz="1400" dirty="0">
                <a:solidFill>
                  <a:srgbClr val="115249"/>
                </a:solidFill>
                <a:latin typeface="Proxima Nova Cond" panose="020B0604020202020204" pitchFamily="2" charset="0"/>
                <a:cs typeface="Arial" panose="020B0604020202020204" pitchFamily="34" charset="0"/>
              </a:rPr>
              <a:t>WorldSkills Express</a:t>
            </a:r>
            <a:endParaRPr lang="ru-RU" sz="1400" dirty="0">
              <a:solidFill>
                <a:srgbClr val="115249"/>
              </a:solidFill>
              <a:latin typeface="Proxima Nova Cond" panose="020B0604020202020204" pitchFamily="2" charset="0"/>
              <a:cs typeface="Arial" panose="020B0604020202020204" pitchFamily="34" charset="0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1117963" y="4171360"/>
            <a:ext cx="41851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215968"/>
                </a:solidFill>
              </a:rPr>
              <a:t>1000+</a:t>
            </a:r>
            <a:r>
              <a:rPr lang="ru-RU" altLang="ru-RU" sz="1600" dirty="0">
                <a:solidFill>
                  <a:srgbClr val="215968"/>
                </a:solidFill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cs typeface="Arial" charset="0"/>
              </a:rPr>
              <a:t>выпускников программ ДПО Академии </a:t>
            </a:r>
          </a:p>
        </p:txBody>
      </p:sp>
      <p:pic>
        <p:nvPicPr>
          <p:cNvPr id="35" name="Рисунок 34" descr="notebook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05268" y="2565698"/>
            <a:ext cx="599762" cy="504056"/>
          </a:xfrm>
          <a:prstGeom prst="rect">
            <a:avLst/>
          </a:prstGeom>
        </p:spPr>
      </p:pic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1205275" y="2357385"/>
            <a:ext cx="38655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215968"/>
                </a:solidFill>
              </a:rPr>
              <a:t>7</a:t>
            </a:r>
            <a:r>
              <a:rPr lang="ru-RU" altLang="ru-RU" sz="1600" dirty="0">
                <a:solidFill>
                  <a:srgbClr val="215968"/>
                </a:solidFill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cs typeface="Arial" charset="0"/>
              </a:rPr>
              <a:t>программ ПК по ИОЧ </a:t>
            </a:r>
          </a:p>
          <a:p>
            <a:r>
              <a:rPr lang="ru-RU" altLang="ru-RU" sz="1600" b="1" dirty="0">
                <a:solidFill>
                  <a:srgbClr val="215968"/>
                </a:solidFill>
              </a:rPr>
              <a:t>21</a:t>
            </a:r>
            <a:r>
              <a:rPr lang="ru-RU" altLang="ru-RU" sz="1600" dirty="0">
                <a:solidFill>
                  <a:srgbClr val="215968"/>
                </a:solidFill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cs typeface="Arial" charset="0"/>
              </a:rPr>
              <a:t>программа Академии ВСР</a:t>
            </a:r>
          </a:p>
          <a:p>
            <a:r>
              <a:rPr lang="ru-RU" altLang="ru-RU" sz="1600" b="1" dirty="0">
                <a:solidFill>
                  <a:srgbClr val="215968"/>
                </a:solidFill>
              </a:rPr>
              <a:t>18 </a:t>
            </a:r>
            <a:r>
              <a:rPr lang="ru-RU" altLang="ru-RU" sz="1600" dirty="0">
                <a:solidFill>
                  <a:srgbClr val="002060"/>
                </a:solidFill>
                <a:cs typeface="Arial" charset="0"/>
              </a:rPr>
              <a:t>программ по запросу работодателей</a:t>
            </a:r>
          </a:p>
          <a:p>
            <a:endParaRPr lang="ru-RU" altLang="ru-RU" sz="1600" b="1" dirty="0">
              <a:solidFill>
                <a:srgbClr val="215968"/>
              </a:solidFill>
            </a:endParaRPr>
          </a:p>
        </p:txBody>
      </p:sp>
      <p:pic>
        <p:nvPicPr>
          <p:cNvPr id="37" name="Рисунок 36" descr="technician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323" y="3435298"/>
            <a:ext cx="598153" cy="502350"/>
          </a:xfrm>
          <a:prstGeom prst="rect">
            <a:avLst/>
          </a:prstGeom>
        </p:spPr>
      </p:pic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1189042" y="3408740"/>
            <a:ext cx="385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215968"/>
                </a:solidFill>
              </a:rPr>
              <a:t>170</a:t>
            </a:r>
            <a:r>
              <a:rPr lang="ru-RU" altLang="ru-RU" sz="1600" dirty="0">
                <a:solidFill>
                  <a:srgbClr val="215968"/>
                </a:solidFill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cs typeface="Arial" charset="0"/>
              </a:rPr>
              <a:t>педагогических работников  программ ПК по ИОЧ ежегодно</a:t>
            </a:r>
          </a:p>
        </p:txBody>
      </p:sp>
      <p:pic>
        <p:nvPicPr>
          <p:cNvPr id="39" name="Рисунок 38" descr="teacher.png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538" y="4093136"/>
            <a:ext cx="635243" cy="635243"/>
          </a:xfrm>
          <a:prstGeom prst="rect">
            <a:avLst/>
          </a:prstGeom>
        </p:spPr>
      </p:pic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767209" y="6047192"/>
            <a:ext cx="2879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численность обученных по программам ДПО </a:t>
            </a:r>
          </a:p>
        </p:txBody>
      </p:sp>
      <p:grpSp>
        <p:nvGrpSpPr>
          <p:cNvPr id="42" name="Группа 4"/>
          <p:cNvGrpSpPr>
            <a:grpSpLocks/>
          </p:cNvGrpSpPr>
          <p:nvPr/>
        </p:nvGrpSpPr>
        <p:grpSpPr bwMode="auto">
          <a:xfrm>
            <a:off x="683072" y="4507310"/>
            <a:ext cx="2879725" cy="1608138"/>
            <a:chOff x="5389712" y="4627735"/>
            <a:chExt cx="2879725" cy="175321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6012012" y="5733663"/>
              <a:ext cx="504825" cy="3634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539062" y="5307907"/>
              <a:ext cx="503237" cy="7892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066112" y="4901188"/>
              <a:ext cx="503237" cy="11959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TextBox 3"/>
            <p:cNvSpPr txBox="1">
              <a:spLocks noChangeArrowheads="1"/>
            </p:cNvSpPr>
            <p:nvPr/>
          </p:nvSpPr>
          <p:spPr bwMode="auto">
            <a:xfrm>
              <a:off x="5389712" y="6072884"/>
              <a:ext cx="2879725" cy="308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charset="0"/>
                </a:rPr>
                <a:t>2018г   2019г.   2020г</a:t>
              </a:r>
            </a:p>
          </p:txBody>
        </p:sp>
        <p:sp>
          <p:nvSpPr>
            <p:cNvPr id="48" name="Прямоугольник 86"/>
            <p:cNvSpPr>
              <a:spLocks noChangeArrowheads="1"/>
            </p:cNvSpPr>
            <p:nvPr/>
          </p:nvSpPr>
          <p:spPr bwMode="auto">
            <a:xfrm>
              <a:off x="5953274" y="5382327"/>
              <a:ext cx="509588" cy="3184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fontAlgn="auto" hangingPunct="1">
                <a:spcBef>
                  <a:spcPts val="800"/>
                </a:spcBef>
                <a:spcAft>
                  <a:spcPts val="800"/>
                </a:spcAft>
                <a:defRPr/>
              </a:pPr>
              <a:r>
                <a:rPr lang="ru-RU" altLang="ru-RU" sz="1467" b="1" dirty="0">
                  <a:solidFill>
                    <a:srgbClr val="C00000"/>
                  </a:solidFill>
                  <a:latin typeface="+mn-lt"/>
                  <a:cs typeface="Arial" charset="0"/>
                </a:rPr>
                <a:t>300</a:t>
              </a:r>
            </a:p>
          </p:txBody>
        </p:sp>
        <p:sp>
          <p:nvSpPr>
            <p:cNvPr id="49" name="Прямоугольник 86"/>
            <p:cNvSpPr>
              <a:spLocks noChangeArrowheads="1"/>
            </p:cNvSpPr>
            <p:nvPr/>
          </p:nvSpPr>
          <p:spPr bwMode="auto">
            <a:xfrm>
              <a:off x="6540649" y="5037915"/>
              <a:ext cx="509588" cy="3184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fontAlgn="auto" hangingPunct="1">
                <a:spcBef>
                  <a:spcPts val="800"/>
                </a:spcBef>
                <a:spcAft>
                  <a:spcPts val="800"/>
                </a:spcAft>
                <a:defRPr/>
              </a:pPr>
              <a:r>
                <a:rPr lang="ru-RU" altLang="ru-RU" sz="1467" b="1" dirty="0">
                  <a:solidFill>
                    <a:srgbClr val="C00000"/>
                  </a:solidFill>
                  <a:latin typeface="+mn-lt"/>
                  <a:cs typeface="Arial" charset="0"/>
                </a:rPr>
                <a:t>850</a:t>
              </a:r>
            </a:p>
          </p:txBody>
        </p:sp>
        <p:sp>
          <p:nvSpPr>
            <p:cNvPr id="50" name="Прямоугольник 86"/>
            <p:cNvSpPr>
              <a:spLocks noChangeArrowheads="1"/>
            </p:cNvSpPr>
            <p:nvPr/>
          </p:nvSpPr>
          <p:spPr bwMode="auto">
            <a:xfrm>
              <a:off x="6913712" y="4627735"/>
              <a:ext cx="677862" cy="3467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fontAlgn="auto" hangingPunct="1">
                <a:spcBef>
                  <a:spcPts val="800"/>
                </a:spcBef>
                <a:spcAft>
                  <a:spcPts val="800"/>
                </a:spcAft>
                <a:defRPr/>
              </a:pPr>
              <a:r>
                <a:rPr lang="ru-RU" altLang="ru-RU" sz="1467" b="1" dirty="0" smtClean="0">
                  <a:solidFill>
                    <a:srgbClr val="C00000"/>
                  </a:solidFill>
                  <a:latin typeface="+mn-lt"/>
                  <a:cs typeface="Arial" charset="0"/>
                </a:rPr>
                <a:t>1300+</a:t>
              </a:r>
              <a:endParaRPr lang="ru-RU" altLang="ru-RU" sz="1467" b="1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51" name="Рисунок 50" descr="website.png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3090" y="1186591"/>
            <a:ext cx="509149" cy="509149"/>
          </a:xfrm>
          <a:prstGeom prst="rect">
            <a:avLst/>
          </a:prstGeom>
        </p:spPr>
      </p:pic>
      <p:sp>
        <p:nvSpPr>
          <p:cNvPr id="52" name="Прямоугольник 86"/>
          <p:cNvSpPr>
            <a:spLocks noChangeArrowheads="1"/>
          </p:cNvSpPr>
          <p:nvPr/>
        </p:nvSpPr>
        <p:spPr bwMode="auto">
          <a:xfrm>
            <a:off x="6911974" y="1053530"/>
            <a:ext cx="5087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  <a:cs typeface="Arial" charset="0"/>
              </a:rPr>
              <a:t>Федеральный  центр дистанционного обучения</a:t>
            </a:r>
          </a:p>
        </p:txBody>
      </p:sp>
      <p:sp>
        <p:nvSpPr>
          <p:cNvPr id="53" name="Прямоугольник 87"/>
          <p:cNvSpPr>
            <a:spLocks noChangeArrowheads="1"/>
          </p:cNvSpPr>
          <p:nvPr/>
        </p:nvSpPr>
        <p:spPr bwMode="auto">
          <a:xfrm>
            <a:off x="7493346" y="1773610"/>
            <a:ext cx="3340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400" dirty="0">
                <a:solidFill>
                  <a:srgbClr val="115249"/>
                </a:solidFill>
                <a:latin typeface="Proxima Nova Cond" panose="020B0604020202020204" pitchFamily="2" charset="0"/>
              </a:rPr>
              <a:t>Физическая культура, спорт и фитнес</a:t>
            </a:r>
          </a:p>
        </p:txBody>
      </p:sp>
      <p:sp>
        <p:nvSpPr>
          <p:cNvPr id="54" name="Прямоугольник 88"/>
          <p:cNvSpPr>
            <a:spLocks noChangeArrowheads="1"/>
          </p:cNvSpPr>
          <p:nvPr/>
        </p:nvSpPr>
        <p:spPr bwMode="auto">
          <a:xfrm>
            <a:off x="7506046" y="1968872"/>
            <a:ext cx="3341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400" dirty="0">
                <a:solidFill>
                  <a:srgbClr val="115249"/>
                </a:solidFill>
                <a:latin typeface="Proxima Nova Cond" panose="020B0604020202020204" pitchFamily="2" charset="0"/>
              </a:rPr>
              <a:t>Веб-дизайн и разработка</a:t>
            </a:r>
          </a:p>
        </p:txBody>
      </p:sp>
      <p:grpSp>
        <p:nvGrpSpPr>
          <p:cNvPr id="55" name="Группа 94"/>
          <p:cNvGrpSpPr>
            <a:grpSpLocks/>
          </p:cNvGrpSpPr>
          <p:nvPr/>
        </p:nvGrpSpPr>
        <p:grpSpPr bwMode="auto">
          <a:xfrm>
            <a:off x="7247334" y="1679005"/>
            <a:ext cx="207963" cy="457200"/>
            <a:chOff x="6941127" y="1898073"/>
            <a:chExt cx="207814" cy="457202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>
              <a:off x="6941127" y="1898073"/>
              <a:ext cx="0" cy="457202"/>
            </a:xfrm>
            <a:prstGeom prst="line">
              <a:avLst/>
            </a:prstGeom>
            <a:ln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6941127" y="2147312"/>
              <a:ext cx="193536" cy="0"/>
            </a:xfrm>
            <a:prstGeom prst="line">
              <a:avLst/>
            </a:prstGeom>
            <a:ln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955405" y="2355275"/>
              <a:ext cx="193536" cy="0"/>
            </a:xfrm>
            <a:prstGeom prst="line">
              <a:avLst/>
            </a:prstGeom>
            <a:ln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38"/>
          <p:cNvSpPr>
            <a:spLocks noChangeArrowheads="1"/>
          </p:cNvSpPr>
          <p:nvPr/>
        </p:nvSpPr>
        <p:spPr bwMode="auto">
          <a:xfrm>
            <a:off x="7679382" y="5284687"/>
            <a:ext cx="380470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Proxima Nova Cond" pitchFamily="2" charset="0"/>
              </a:rPr>
              <a:t>география слушателей дистанционных программ</a:t>
            </a:r>
          </a:p>
        </p:txBody>
      </p:sp>
      <p:pic>
        <p:nvPicPr>
          <p:cNvPr id="70" name="Рисунок 69" descr="brazil.png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5246" y="5625747"/>
            <a:ext cx="468343" cy="468343"/>
          </a:xfrm>
          <a:prstGeom prst="rect">
            <a:avLst/>
          </a:prstGeom>
        </p:spPr>
      </p:pic>
      <p:pic>
        <p:nvPicPr>
          <p:cNvPr id="71" name="Рисунок 70" descr="pin.png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50666" y="5662042"/>
            <a:ext cx="478690" cy="478690"/>
          </a:xfrm>
          <a:prstGeom prst="rect">
            <a:avLst/>
          </a:prstGeom>
        </p:spPr>
      </p:pic>
      <p:sp>
        <p:nvSpPr>
          <p:cNvPr id="72" name="Прямоугольник 97"/>
          <p:cNvSpPr>
            <a:spLocks noChangeArrowheads="1"/>
          </p:cNvSpPr>
          <p:nvPr/>
        </p:nvSpPr>
        <p:spPr bwMode="auto">
          <a:xfrm>
            <a:off x="6743278" y="5548212"/>
            <a:ext cx="88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Proxima Nova Cond" pitchFamily="2" charset="0"/>
              </a:rPr>
              <a:t>8</a:t>
            </a:r>
          </a:p>
        </p:txBody>
      </p:sp>
      <p:sp>
        <p:nvSpPr>
          <p:cNvPr id="73" name="Прямоугольник 98"/>
          <p:cNvSpPr>
            <a:spLocks noChangeArrowheads="1"/>
          </p:cNvSpPr>
          <p:nvPr/>
        </p:nvSpPr>
        <p:spPr bwMode="auto">
          <a:xfrm>
            <a:off x="6959302" y="6022082"/>
            <a:ext cx="13319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050" b="1">
                <a:solidFill>
                  <a:srgbClr val="115249"/>
                </a:solidFill>
                <a:latin typeface="Proxima Nova Cond" pitchFamily="2" charset="0"/>
              </a:rPr>
              <a:t>ФЕДЕРАЛЬНЫХ ОКРУГОВ</a:t>
            </a:r>
          </a:p>
        </p:txBody>
      </p:sp>
      <p:sp>
        <p:nvSpPr>
          <p:cNvPr id="74" name="Прямоугольник 99"/>
          <p:cNvSpPr>
            <a:spLocks noChangeArrowheads="1"/>
          </p:cNvSpPr>
          <p:nvPr/>
        </p:nvSpPr>
        <p:spPr bwMode="auto">
          <a:xfrm>
            <a:off x="8585340" y="5548212"/>
            <a:ext cx="887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ru-RU" sz="2800" b="1" dirty="0" smtClean="0">
                <a:solidFill>
                  <a:schemeClr val="accent1">
                    <a:lumMod val="50000"/>
                  </a:schemeClr>
                </a:solidFill>
                <a:latin typeface="Proxima Nova Cond" pitchFamily="2" charset="0"/>
              </a:rPr>
              <a:t>47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Proxima Nova Cond" pitchFamily="2" charset="0"/>
            </a:endParaRPr>
          </a:p>
        </p:txBody>
      </p:sp>
      <p:sp>
        <p:nvSpPr>
          <p:cNvPr id="75" name="Прямоугольник 100"/>
          <p:cNvSpPr>
            <a:spLocks noChangeArrowheads="1"/>
          </p:cNvSpPr>
          <p:nvPr/>
        </p:nvSpPr>
        <p:spPr bwMode="auto">
          <a:xfrm>
            <a:off x="8729356" y="6046687"/>
            <a:ext cx="11102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050" b="1" dirty="0">
                <a:solidFill>
                  <a:srgbClr val="115249"/>
                </a:solidFill>
                <a:latin typeface="Proxima Nova Cond" pitchFamily="2" charset="0"/>
              </a:rPr>
              <a:t>СУБЪЕКТОВ РФ</a:t>
            </a:r>
          </a:p>
        </p:txBody>
      </p:sp>
      <p:pic>
        <p:nvPicPr>
          <p:cNvPr id="76" name="Рисунок 75" descr="file.png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5337" y="5662042"/>
            <a:ext cx="480349" cy="480349"/>
          </a:xfrm>
          <a:prstGeom prst="rect">
            <a:avLst/>
          </a:prstGeom>
        </p:spPr>
      </p:pic>
      <p:sp>
        <p:nvSpPr>
          <p:cNvPr id="77" name="Прямоугольник 102"/>
          <p:cNvSpPr>
            <a:spLocks noChangeArrowheads="1"/>
          </p:cNvSpPr>
          <p:nvPr/>
        </p:nvSpPr>
        <p:spPr bwMode="auto">
          <a:xfrm>
            <a:off x="10210668" y="5570870"/>
            <a:ext cx="887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ru-RU" sz="2800" b="1" dirty="0" smtClean="0">
                <a:solidFill>
                  <a:schemeClr val="accent1">
                    <a:lumMod val="50000"/>
                  </a:schemeClr>
                </a:solidFill>
                <a:latin typeface="Proxima Nova Cond" pitchFamily="2" charset="0"/>
              </a:rPr>
              <a:t>7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Proxima Nova Cond" pitchFamily="2" charset="0"/>
            </a:endParaRPr>
          </a:p>
        </p:txBody>
      </p:sp>
      <p:sp>
        <p:nvSpPr>
          <p:cNvPr id="78" name="Прямоугольник 103"/>
          <p:cNvSpPr>
            <a:spLocks noChangeArrowheads="1"/>
          </p:cNvSpPr>
          <p:nvPr/>
        </p:nvSpPr>
        <p:spPr bwMode="auto">
          <a:xfrm>
            <a:off x="10426692" y="6046687"/>
            <a:ext cx="106911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050" b="1">
                <a:solidFill>
                  <a:srgbClr val="115249"/>
                </a:solidFill>
                <a:latin typeface="Proxima Nova Cond" pitchFamily="2" charset="0"/>
              </a:rPr>
              <a:t>ПРОГРАММ</a:t>
            </a:r>
          </a:p>
        </p:txBody>
      </p:sp>
      <p:pic>
        <p:nvPicPr>
          <p:cNvPr id="79" name="Рисунок 10" descr="123_2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1122" y="-219455"/>
            <a:ext cx="1631969" cy="16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" name="Группа 37"/>
          <p:cNvGrpSpPr>
            <a:grpSpLocks/>
          </p:cNvGrpSpPr>
          <p:nvPr/>
        </p:nvGrpSpPr>
        <p:grpSpPr bwMode="auto">
          <a:xfrm>
            <a:off x="5813541" y="1844575"/>
            <a:ext cx="5761037" cy="3414712"/>
            <a:chOff x="6161230" y="1338683"/>
            <a:chExt cx="5761471" cy="3413426"/>
          </a:xfrm>
        </p:grpSpPr>
        <p:pic>
          <p:nvPicPr>
            <p:cNvPr id="81" name="Рисунок 6" descr="1233679_1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230" y="1338683"/>
              <a:ext cx="5761471" cy="341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Прямоугольник 29"/>
            <p:cNvSpPr>
              <a:spLocks noChangeArrowheads="1"/>
            </p:cNvSpPr>
            <p:nvPr/>
          </p:nvSpPr>
          <p:spPr bwMode="auto">
            <a:xfrm>
              <a:off x="6968482" y="3530979"/>
              <a:ext cx="651518" cy="369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800" b="1" dirty="0">
                  <a:solidFill>
                    <a:schemeClr val="bg1"/>
                  </a:solidFill>
                  <a:latin typeface="Proxima Nova Cond" pitchFamily="2" charset="0"/>
                </a:rPr>
                <a:t>69%</a:t>
              </a:r>
            </a:p>
          </p:txBody>
        </p:sp>
        <p:sp>
          <p:nvSpPr>
            <p:cNvPr id="83" name="Прямоугольник 30"/>
            <p:cNvSpPr>
              <a:spLocks noChangeArrowheads="1"/>
            </p:cNvSpPr>
            <p:nvPr/>
          </p:nvSpPr>
          <p:spPr bwMode="auto">
            <a:xfrm>
              <a:off x="6439519" y="3294238"/>
              <a:ext cx="651518" cy="276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200" b="1" dirty="0">
                  <a:solidFill>
                    <a:schemeClr val="bg1"/>
                  </a:solidFill>
                  <a:latin typeface="Proxima Nova Cond" pitchFamily="2" charset="0"/>
                </a:rPr>
                <a:t>12,2%</a:t>
              </a:r>
            </a:p>
          </p:txBody>
        </p:sp>
        <p:sp>
          <p:nvSpPr>
            <p:cNvPr id="84" name="Прямоугольник 31"/>
            <p:cNvSpPr>
              <a:spLocks noChangeArrowheads="1"/>
            </p:cNvSpPr>
            <p:nvPr/>
          </p:nvSpPr>
          <p:spPr bwMode="auto">
            <a:xfrm>
              <a:off x="7938301" y="3323160"/>
              <a:ext cx="741324" cy="369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800" b="1" dirty="0">
                  <a:solidFill>
                    <a:schemeClr val="bg1"/>
                  </a:solidFill>
                  <a:latin typeface="Proxima Nova Cond" pitchFamily="2" charset="0"/>
                </a:rPr>
                <a:t>3,9%</a:t>
              </a:r>
            </a:p>
          </p:txBody>
        </p:sp>
        <p:sp>
          <p:nvSpPr>
            <p:cNvPr id="85" name="Прямоугольник 32"/>
            <p:cNvSpPr>
              <a:spLocks noChangeArrowheads="1"/>
            </p:cNvSpPr>
            <p:nvPr/>
          </p:nvSpPr>
          <p:spPr bwMode="auto">
            <a:xfrm>
              <a:off x="10141173" y="2865961"/>
              <a:ext cx="849596" cy="369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800" b="1" dirty="0">
                  <a:solidFill>
                    <a:schemeClr val="bg1"/>
                  </a:solidFill>
                  <a:latin typeface="Proxima Nova Cond" pitchFamily="2" charset="0"/>
                </a:rPr>
                <a:t>3,8%</a:t>
              </a:r>
            </a:p>
          </p:txBody>
        </p:sp>
        <p:sp>
          <p:nvSpPr>
            <p:cNvPr id="86" name="Прямоугольник 33"/>
            <p:cNvSpPr>
              <a:spLocks noChangeArrowheads="1"/>
            </p:cNvSpPr>
            <p:nvPr/>
          </p:nvSpPr>
          <p:spPr bwMode="auto">
            <a:xfrm>
              <a:off x="7204009" y="2879816"/>
              <a:ext cx="823203" cy="369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800" b="1" dirty="0">
                  <a:solidFill>
                    <a:srgbClr val="002060"/>
                  </a:solidFill>
                  <a:latin typeface="Proxima Nova Cond" pitchFamily="2" charset="0"/>
                </a:rPr>
                <a:t>3,5%</a:t>
              </a:r>
            </a:p>
          </p:txBody>
        </p:sp>
        <p:sp>
          <p:nvSpPr>
            <p:cNvPr id="87" name="Прямоугольник 34"/>
            <p:cNvSpPr>
              <a:spLocks noChangeArrowheads="1"/>
            </p:cNvSpPr>
            <p:nvPr/>
          </p:nvSpPr>
          <p:spPr bwMode="auto">
            <a:xfrm>
              <a:off x="8949684" y="3586397"/>
              <a:ext cx="854197" cy="369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800" b="1" dirty="0">
                  <a:solidFill>
                    <a:srgbClr val="002060"/>
                  </a:solidFill>
                  <a:latin typeface="Proxima Nova Cond" pitchFamily="2" charset="0"/>
                </a:rPr>
                <a:t>2,9%</a:t>
              </a:r>
            </a:p>
          </p:txBody>
        </p:sp>
        <p:sp>
          <p:nvSpPr>
            <p:cNvPr id="88" name="Прямоугольник 35"/>
            <p:cNvSpPr>
              <a:spLocks noChangeArrowheads="1"/>
            </p:cNvSpPr>
            <p:nvPr/>
          </p:nvSpPr>
          <p:spPr bwMode="auto">
            <a:xfrm>
              <a:off x="6370903" y="3863491"/>
              <a:ext cx="6515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400" b="1" dirty="0">
                  <a:solidFill>
                    <a:srgbClr val="002060"/>
                  </a:solidFill>
                  <a:latin typeface="Proxima Nova Cond" pitchFamily="2" charset="0"/>
                </a:rPr>
                <a:t>1%</a:t>
              </a:r>
            </a:p>
          </p:txBody>
        </p:sp>
        <p:sp>
          <p:nvSpPr>
            <p:cNvPr id="89" name="Прямоугольник 36"/>
            <p:cNvSpPr>
              <a:spLocks noChangeArrowheads="1"/>
            </p:cNvSpPr>
            <p:nvPr/>
          </p:nvSpPr>
          <p:spPr bwMode="auto">
            <a:xfrm>
              <a:off x="6248049" y="4218961"/>
              <a:ext cx="651518" cy="26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100" b="1" dirty="0">
                  <a:solidFill>
                    <a:srgbClr val="002060"/>
                  </a:solidFill>
                  <a:latin typeface="Proxima Nova Cond" pitchFamily="2" charset="0"/>
                </a:rPr>
                <a:t>1,1%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6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6797" y="2644170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600" dirty="0">
                <a:solidFill>
                  <a:schemeClr val="accent5">
                    <a:lumMod val="50000"/>
                  </a:schemeClr>
                </a:solidFill>
                <a:latin typeface="Proxima Nova Cn Bl"/>
              </a:rPr>
              <a:t>Спасибо за внимание!</a:t>
            </a:r>
            <a:br>
              <a:rPr lang="ru-RU" altLang="ru-RU" sz="3600" dirty="0">
                <a:solidFill>
                  <a:schemeClr val="accent5">
                    <a:lumMod val="50000"/>
                  </a:schemeClr>
                </a:solidFill>
                <a:latin typeface="Proxima Nova Cn Bl"/>
              </a:rPr>
            </a:br>
            <a:r>
              <a:rPr lang="ru-RU" altLang="ru-RU" sz="3600" dirty="0">
                <a:solidFill>
                  <a:schemeClr val="accent5">
                    <a:lumMod val="50000"/>
                  </a:schemeClr>
                </a:solidFill>
                <a:latin typeface="Proxima Nova Cn Bl"/>
              </a:rPr>
              <a:t/>
            </a:r>
            <a:br>
              <a:rPr lang="ru-RU" altLang="ru-RU" sz="3600" dirty="0">
                <a:solidFill>
                  <a:schemeClr val="accent5">
                    <a:lumMod val="50000"/>
                  </a:schemeClr>
                </a:solidFill>
                <a:latin typeface="Proxima Nova Cn Bl"/>
              </a:rPr>
            </a:br>
            <a:r>
              <a:rPr lang="en-US" altLang="ru-RU" dirty="0">
                <a:solidFill>
                  <a:schemeClr val="accent5">
                    <a:lumMod val="50000"/>
                  </a:schemeClr>
                </a:solidFill>
                <a:latin typeface="Proxima Nova Cn Bl"/>
              </a:rPr>
              <a:t>tspk@edu.tgl.ru</a:t>
            </a:r>
            <a:br>
              <a:rPr lang="en-US" altLang="ru-RU" dirty="0">
                <a:solidFill>
                  <a:schemeClr val="accent5">
                    <a:lumMod val="50000"/>
                  </a:schemeClr>
                </a:solidFill>
                <a:latin typeface="Proxima Nova Cn Bl"/>
              </a:rPr>
            </a:br>
            <a:r>
              <a:rPr lang="en-US" altLang="ru-RU" dirty="0">
                <a:solidFill>
                  <a:schemeClr val="accent5">
                    <a:lumMod val="50000"/>
                  </a:schemeClr>
                </a:solidFill>
                <a:latin typeface="Proxima Nova Cn Bl"/>
              </a:rPr>
              <a:t>tspk.org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4390" y="357800"/>
            <a:ext cx="105608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0" y="2709714"/>
            <a:ext cx="230425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239154" y="429784"/>
            <a:ext cx="11616870" cy="4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>
                <a:solidFill>
                  <a:srgbClr val="4BACC6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ОРИЕНТИРЫ РАЗВИТИЯ КОЛЛЕДЖА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34390" y="357800"/>
            <a:ext cx="105608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Рисунок 10" descr="123_2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7" y="765498"/>
            <a:ext cx="2112158" cy="21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H="1">
            <a:off x="429628" y="2590487"/>
            <a:ext cx="2117" cy="242348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431744" y="2531206"/>
            <a:ext cx="326350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ФП «Молодые профессионалы»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431744" y="2781031"/>
            <a:ext cx="3818876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ФП «Цифровая образовательная среда»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429628" y="3075855"/>
            <a:ext cx="379337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ФП «Новые возможности для каждого»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431744" y="3357786"/>
            <a:ext cx="288040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ФП «Социальная активность»</a:t>
            </a: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431315" y="3645818"/>
            <a:ext cx="288040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ФП «Успех каждого ребенка»</a:t>
            </a: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431315" y="3933850"/>
            <a:ext cx="288040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ФП «Учитель будущего»</a:t>
            </a: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431315" y="4221882"/>
            <a:ext cx="288040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ФП «Современная школа»</a:t>
            </a: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431314" y="4509914"/>
            <a:ext cx="3263938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ФП «Поддержка семей, имеющих детей»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75126" y="1845618"/>
            <a:ext cx="6311231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x-none" sz="1800" b="1">
                <a:solidFill>
                  <a:schemeClr val="accent5">
                    <a:lumMod val="50000"/>
                  </a:schemeClr>
                </a:solidFill>
              </a:rPr>
              <a:t>Приоритет 1.</a:t>
            </a:r>
            <a:r>
              <a:rPr lang="x-none" sz="1800">
                <a:solidFill>
                  <a:schemeClr val="accent5">
                    <a:lumMod val="50000"/>
                  </a:schemeClr>
                </a:solidFill>
              </a:rPr>
              <a:t> Колледж  - центр лучших практик подготовки кадров по приоритетным и востребованным направлениям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5126" y="2421682"/>
            <a:ext cx="6095207" cy="677104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fontAlgn="base"/>
            <a:r>
              <a:rPr lang="x-none" sz="1800" b="1">
                <a:solidFill>
                  <a:schemeClr val="accent5">
                    <a:lumMod val="50000"/>
                  </a:schemeClr>
                </a:solidFill>
              </a:rPr>
              <a:t>Приоритет 2.</a:t>
            </a:r>
            <a:r>
              <a:rPr lang="x-none" sz="1800">
                <a:solidFill>
                  <a:schemeClr val="accent5">
                    <a:lumMod val="50000"/>
                  </a:schemeClr>
                </a:solidFill>
              </a:rPr>
              <a:t> Колледж - центр сетевого открытого дистанционного и онлайн образования региона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4250620" y="1125538"/>
            <a:ext cx="6815870" cy="790654"/>
          </a:xfrm>
          <a:prstGeom prst="hexagon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215968"/>
                </a:solidFill>
                <a:cs typeface="Arial" charset="0"/>
              </a:rPr>
              <a:t>ПРОГРАММА МОДЕРНИЗАЦИИ (2018-24 гг.)</a:t>
            </a:r>
            <a:endParaRPr lang="ru-RU" sz="2000" b="1" dirty="0">
              <a:solidFill>
                <a:srgbClr val="215968"/>
              </a:solidFill>
              <a:cs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008990" y="1916192"/>
            <a:ext cx="6096" cy="181092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015086" y="2205658"/>
            <a:ext cx="36004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008990" y="2709714"/>
            <a:ext cx="36004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Шестиугольник 31"/>
          <p:cNvSpPr/>
          <p:nvPr/>
        </p:nvSpPr>
        <p:spPr>
          <a:xfrm>
            <a:off x="4222998" y="4437906"/>
            <a:ext cx="6815870" cy="790654"/>
          </a:xfrm>
          <a:prstGeom prst="hexagon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215968"/>
                </a:solidFill>
                <a:cs typeface="Arial" charset="0"/>
              </a:rPr>
              <a:t>ПОКАЗАТЕЛИ ДЕЯТЕЛЬНОСТИ КОЛЛЕДЖА</a:t>
            </a:r>
            <a:endParaRPr lang="ru-RU" sz="2000" b="1" dirty="0">
              <a:solidFill>
                <a:srgbClr val="215968"/>
              </a:solidFill>
              <a:cs typeface="Arial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4222998" y="5735484"/>
            <a:ext cx="6815870" cy="790654"/>
          </a:xfrm>
          <a:prstGeom prst="hexagon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215968"/>
                </a:solidFill>
                <a:cs typeface="Arial" charset="0"/>
              </a:rPr>
              <a:t>ПОКАЗАТЕЛИ РЕЗУЛЬТАТИВНОСТИ РАБОТЫ</a:t>
            </a:r>
            <a:endParaRPr lang="ru-RU" sz="2000" b="1" dirty="0">
              <a:solidFill>
                <a:srgbClr val="215968"/>
              </a:solidFill>
              <a:cs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959302" y="3933850"/>
            <a:ext cx="1463427" cy="434331"/>
            <a:chOff x="6959302" y="3429794"/>
            <a:chExt cx="1463427" cy="650355"/>
          </a:xfrm>
        </p:grpSpPr>
        <p:sp>
          <p:nvSpPr>
            <p:cNvPr id="13" name="Нашивка 12"/>
            <p:cNvSpPr/>
            <p:nvPr/>
          </p:nvSpPr>
          <p:spPr>
            <a:xfrm rot="5400000">
              <a:off x="7442037" y="2947059"/>
              <a:ext cx="497955" cy="1463426"/>
            </a:xfrm>
            <a:prstGeom prst="chevron">
              <a:avLst>
                <a:gd name="adj" fmla="val 887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/>
            <p:cNvSpPr/>
            <p:nvPr/>
          </p:nvSpPr>
          <p:spPr>
            <a:xfrm rot="5400000">
              <a:off x="7442038" y="3099459"/>
              <a:ext cx="497955" cy="1463426"/>
            </a:xfrm>
            <a:prstGeom prst="chevron">
              <a:avLst>
                <a:gd name="adj" fmla="val 887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959302" y="5332673"/>
            <a:ext cx="1463427" cy="401377"/>
            <a:chOff x="6959302" y="3429794"/>
            <a:chExt cx="1463427" cy="650355"/>
          </a:xfrm>
        </p:grpSpPr>
        <p:sp>
          <p:nvSpPr>
            <p:cNvPr id="38" name="Нашивка 37"/>
            <p:cNvSpPr/>
            <p:nvPr/>
          </p:nvSpPr>
          <p:spPr>
            <a:xfrm rot="5400000">
              <a:off x="7442037" y="2947059"/>
              <a:ext cx="497955" cy="1463426"/>
            </a:xfrm>
            <a:prstGeom prst="chevron">
              <a:avLst>
                <a:gd name="adj" fmla="val 887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Нашивка 38"/>
            <p:cNvSpPr/>
            <p:nvPr/>
          </p:nvSpPr>
          <p:spPr>
            <a:xfrm rot="5400000">
              <a:off x="7442038" y="3099459"/>
              <a:ext cx="497955" cy="1463426"/>
            </a:xfrm>
            <a:prstGeom prst="chevron">
              <a:avLst>
                <a:gd name="adj" fmla="val 887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 flipH="1">
            <a:off x="5015086" y="3213770"/>
            <a:ext cx="36004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375126" y="2968714"/>
            <a:ext cx="6192687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fontAlgn="base"/>
            <a:r>
              <a:rPr lang="x-none" sz="1800" b="1">
                <a:solidFill>
                  <a:schemeClr val="accent5">
                    <a:lumMod val="50000"/>
                  </a:schemeClr>
                </a:solidFill>
              </a:rPr>
              <a:t>Приоритет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x-none" sz="1800" b="1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x-none" sz="18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x-none" sz="1800">
                <a:solidFill>
                  <a:schemeClr val="accent5">
                    <a:lumMod val="50000"/>
                  </a:schemeClr>
                </a:solidFill>
              </a:rPr>
              <a:t>Колледж - лаборатория уникальных  специалистов международного уровня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5015086" y="3717826"/>
            <a:ext cx="36004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375126" y="3544778"/>
            <a:ext cx="6192687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 fontAlgn="base"/>
            <a:r>
              <a:rPr lang="x-none" sz="1800" b="1">
                <a:solidFill>
                  <a:schemeClr val="accent5">
                    <a:lumMod val="50000"/>
                  </a:schemeClr>
                </a:solidFill>
              </a:rPr>
              <a:t>Приоритет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x-none" sz="1800" b="1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x-none" sz="18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x-none" sz="1800">
                <a:solidFill>
                  <a:schemeClr val="accent5">
                    <a:lumMod val="50000"/>
                  </a:schemeClr>
                </a:solidFill>
              </a:rPr>
              <a:t>Колледж равных возможностей для всех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9154" y="429783"/>
            <a:ext cx="11616870" cy="49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rPr>
              <a:t>ФП «МОЛОДЫЕ </a:t>
            </a:r>
            <a:r>
              <a:rPr lang="ru-RU" b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rPr>
              <a:t>ПРОФЕССИОНАЛЫ»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4390" y="357800"/>
            <a:ext cx="105608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17"/>
          <p:cNvSpPr txBox="1">
            <a:spLocks noChangeArrowheads="1"/>
          </p:cNvSpPr>
          <p:nvPr/>
        </p:nvSpPr>
        <p:spPr bwMode="auto">
          <a:xfrm>
            <a:off x="209523" y="852984"/>
            <a:ext cx="8861329" cy="8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13343D"/>
                </a:solidFill>
              </a:rPr>
              <a:t>Модернизация профессионального образования, в том числе посредством внедрения адаптивных, практико-ориентированных и гибких образовательных программ в 100% профессиональных образовательных организациях к 2024 году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105" y="1525213"/>
            <a:ext cx="4914260" cy="1211014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Показатели ФП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00" dirty="0">
                <a:solidFill>
                  <a:srgbClr val="002060"/>
                </a:solidFill>
                <a:cs typeface="Arial" charset="0"/>
              </a:rPr>
              <a:t>Общая численность преподавателей, прошедших повышение квалификации по программам, основанным на опыте Союза Ворлдскиллс Россия -  </a:t>
            </a:r>
            <a:r>
              <a:rPr lang="ru-RU" altLang="ru-RU" sz="1300" b="1" dirty="0">
                <a:solidFill>
                  <a:srgbClr val="7030A0"/>
                </a:solidFill>
                <a:cs typeface="Arial" charset="0"/>
              </a:rPr>
              <a:t>15 чел</a:t>
            </a:r>
            <a:r>
              <a:rPr lang="ru-RU" altLang="ru-RU" sz="1300" b="1" dirty="0">
                <a:solidFill>
                  <a:srgbClr val="00B050"/>
                </a:solidFill>
                <a:cs typeface="Arial" charset="0"/>
              </a:rPr>
              <a:t>/</a:t>
            </a:r>
            <a:r>
              <a:rPr lang="ru-RU" alt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sz="1300" b="1" dirty="0">
                <a:solidFill>
                  <a:srgbClr val="00B050"/>
                </a:solidFill>
                <a:cs typeface="Arial" charset="0"/>
              </a:rPr>
              <a:t>17 чел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500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13319" name="TextBox 21"/>
          <p:cNvSpPr txBox="1">
            <a:spLocks noChangeArrowheads="1"/>
          </p:cNvSpPr>
          <p:nvPr/>
        </p:nvSpPr>
        <p:spPr bwMode="auto">
          <a:xfrm>
            <a:off x="5134366" y="1754855"/>
            <a:ext cx="4128781" cy="73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defTabSz="1428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428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428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428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428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42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42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42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42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002060"/>
                </a:solidFill>
              </a:rPr>
              <a:t>Доля обучающихся, прошедших аттестацию с использованием механизма демонстрационного экзамена </a:t>
            </a:r>
            <a:r>
              <a:rPr lang="ru-RU" altLang="ru-RU" sz="1300" b="1" dirty="0">
                <a:solidFill>
                  <a:srgbClr val="7030A0"/>
                </a:solidFill>
              </a:rPr>
              <a:t>87,6/ </a:t>
            </a:r>
            <a:r>
              <a:rPr lang="ru-RU" altLang="ru-RU" sz="1300" b="1" dirty="0">
                <a:solidFill>
                  <a:srgbClr val="00B050"/>
                </a:solidFill>
              </a:rPr>
              <a:t>94,8</a:t>
            </a:r>
            <a:endParaRPr lang="ru-RU" alt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TextBox 19"/>
          <p:cNvSpPr txBox="1">
            <a:spLocks noChangeArrowheads="1"/>
          </p:cNvSpPr>
          <p:nvPr/>
        </p:nvSpPr>
        <p:spPr bwMode="auto">
          <a:xfrm>
            <a:off x="220104" y="2389510"/>
            <a:ext cx="4463470" cy="94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002060"/>
                </a:solidFill>
              </a:rPr>
              <a:t>Доля студентов, обучающихся с применением дуальной технологии  </a:t>
            </a:r>
            <a:r>
              <a:rPr lang="ru-RU" alt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300" b="1" dirty="0">
                <a:solidFill>
                  <a:srgbClr val="7030A0"/>
                </a:solidFill>
              </a:rPr>
              <a:t>34,5/ </a:t>
            </a:r>
            <a:r>
              <a:rPr lang="ru-RU" altLang="ru-RU" sz="1300" b="1" dirty="0">
                <a:solidFill>
                  <a:srgbClr val="00B050"/>
                </a:solidFill>
              </a:rPr>
              <a:t>51%</a:t>
            </a:r>
            <a:endParaRPr lang="ru-RU" altLang="ru-RU" sz="1300" b="1" dirty="0">
              <a:solidFill>
                <a:srgbClr val="7030A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00" dirty="0">
              <a:solidFill>
                <a:srgbClr val="10253F"/>
              </a:solidFill>
            </a:endParaRPr>
          </a:p>
        </p:txBody>
      </p:sp>
      <p:sp>
        <p:nvSpPr>
          <p:cNvPr id="13325" name="TextBox 30"/>
          <p:cNvSpPr txBox="1">
            <a:spLocks noChangeArrowheads="1"/>
          </p:cNvSpPr>
          <p:nvPr/>
        </p:nvSpPr>
        <p:spPr bwMode="auto">
          <a:xfrm rot="10800000" flipV="1">
            <a:off x="239681" y="3045663"/>
            <a:ext cx="4319555" cy="3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Показатели программы развития колледжа</a:t>
            </a:r>
          </a:p>
        </p:txBody>
      </p:sp>
      <p:sp>
        <p:nvSpPr>
          <p:cNvPr id="13332" name="TextBox 30"/>
          <p:cNvSpPr txBox="1">
            <a:spLocks noChangeArrowheads="1"/>
          </p:cNvSpPr>
          <p:nvPr/>
        </p:nvSpPr>
        <p:spPr bwMode="auto">
          <a:xfrm rot="10800000" flipV="1">
            <a:off x="239848" y="3333761"/>
            <a:ext cx="4607383" cy="5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indent="317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13343D"/>
                </a:solidFill>
              </a:rPr>
              <a:t>Доля обучающихся, сдавших демонстрационный экзамен в ходе </a:t>
            </a:r>
            <a:r>
              <a:rPr lang="ru-RU" altLang="ru-RU" sz="1300" dirty="0" smtClean="0">
                <a:solidFill>
                  <a:srgbClr val="13343D"/>
                </a:solidFill>
              </a:rPr>
              <a:t>промежуточной </a:t>
            </a:r>
            <a:r>
              <a:rPr lang="ru-RU" altLang="ru-RU" sz="1300" dirty="0">
                <a:solidFill>
                  <a:srgbClr val="13343D"/>
                </a:solidFill>
              </a:rPr>
              <a:t>и (или) итоговой аттестации</a:t>
            </a:r>
            <a:endParaRPr lang="ru-RU" altLang="ru-RU" sz="1300" b="1" dirty="0">
              <a:solidFill>
                <a:srgbClr val="13343D"/>
              </a:solidFill>
            </a:endParaRPr>
          </a:p>
        </p:txBody>
      </p:sp>
      <p:sp>
        <p:nvSpPr>
          <p:cNvPr id="13333" name="TextBox 30"/>
          <p:cNvSpPr txBox="1">
            <a:spLocks noChangeArrowheads="1"/>
          </p:cNvSpPr>
          <p:nvPr/>
        </p:nvSpPr>
        <p:spPr bwMode="auto">
          <a:xfrm rot="10800000" flipV="1">
            <a:off x="262035" y="3813926"/>
            <a:ext cx="3913208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Показатели результативности работы</a:t>
            </a:r>
          </a:p>
        </p:txBody>
      </p:sp>
      <p:sp>
        <p:nvSpPr>
          <p:cNvPr id="13334" name="TextBox 30"/>
          <p:cNvSpPr txBox="1">
            <a:spLocks noChangeArrowheads="1"/>
          </p:cNvSpPr>
          <p:nvPr/>
        </p:nvSpPr>
        <p:spPr bwMode="auto">
          <a:xfrm rot="10800000" flipV="1">
            <a:off x="239154" y="4131451"/>
            <a:ext cx="4014793" cy="73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/>
              <a:t>Доля обучающихся, участвующих в движении «Молодые профессионалы (</a:t>
            </a:r>
            <a:r>
              <a:rPr lang="ru-RU" sz="1300" dirty="0" err="1"/>
              <a:t>Ворлдскиллс</a:t>
            </a:r>
            <a:r>
              <a:rPr lang="ru-RU" sz="1300" dirty="0"/>
              <a:t> Россия)» (</a:t>
            </a:r>
            <a:r>
              <a:rPr lang="ru-RU" sz="1300" b="1" dirty="0">
                <a:solidFill>
                  <a:srgbClr val="7030A0"/>
                </a:solidFill>
              </a:rPr>
              <a:t>24%</a:t>
            </a:r>
            <a:r>
              <a:rPr lang="ru-RU" sz="1300" dirty="0"/>
              <a:t>)</a:t>
            </a:r>
            <a:endParaRPr lang="ru-RU" altLang="ru-RU" sz="1300" dirty="0">
              <a:solidFill>
                <a:srgbClr val="13343D"/>
              </a:solidFill>
            </a:endParaRPr>
          </a:p>
        </p:txBody>
      </p:sp>
      <p:sp>
        <p:nvSpPr>
          <p:cNvPr id="13335" name="TextBox 30"/>
          <p:cNvSpPr txBox="1">
            <a:spLocks noChangeArrowheads="1"/>
          </p:cNvSpPr>
          <p:nvPr/>
        </p:nvSpPr>
        <p:spPr bwMode="auto">
          <a:xfrm rot="10800000" flipV="1">
            <a:off x="4943890" y="3333761"/>
            <a:ext cx="4126963" cy="5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indent="317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13343D"/>
                </a:solidFill>
              </a:rPr>
              <a:t>Доля обучающихся с применением дуальной технологии составляет более 10 %</a:t>
            </a:r>
            <a:endParaRPr lang="ru-RU" altLang="ru-RU" sz="1300" b="1" dirty="0">
              <a:solidFill>
                <a:srgbClr val="13343D"/>
              </a:solidFill>
            </a:endParaRPr>
          </a:p>
        </p:txBody>
      </p:sp>
      <p:pic>
        <p:nvPicPr>
          <p:cNvPr id="35" name="Рисунок 34" descr="IMG-db7aad02ef56a07b0c891689455340ce-V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18789"/>
          <a:stretch>
            <a:fillRect/>
          </a:stretch>
        </p:blipFill>
        <p:spPr>
          <a:xfrm>
            <a:off x="9087836" y="-27390"/>
            <a:ext cx="3247252" cy="6859588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334390" y="3045662"/>
            <a:ext cx="8543872" cy="0"/>
          </a:xfrm>
          <a:prstGeom prst="line">
            <a:avLst/>
          </a:prstGeom>
          <a:ln w="19050">
            <a:solidFill>
              <a:srgbClr val="133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10702393" y="6556836"/>
            <a:ext cx="960708" cy="32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B050"/>
                </a:solidFill>
              </a:rPr>
              <a:t>факт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10127130" y="6556835"/>
            <a:ext cx="671590" cy="3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7030A0"/>
                </a:solidFill>
              </a:rPr>
              <a:t>план</a:t>
            </a:r>
          </a:p>
        </p:txBody>
      </p:sp>
      <p:sp>
        <p:nvSpPr>
          <p:cNvPr id="33" name="TextBox 30"/>
          <p:cNvSpPr txBox="1">
            <a:spLocks noChangeArrowheads="1"/>
          </p:cNvSpPr>
          <p:nvPr/>
        </p:nvSpPr>
        <p:spPr bwMode="auto">
          <a:xfrm rot="10800000" flipV="1">
            <a:off x="4943229" y="4102184"/>
            <a:ext cx="4014793" cy="73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13343D"/>
                </a:solidFill>
              </a:rPr>
              <a:t>Доля обучающихся, продемонстрировавших на ДЭ уровень подготовки не ниже установленного в колледже (</a:t>
            </a:r>
            <a:r>
              <a:rPr lang="ru-RU" sz="1300" b="1" dirty="0">
                <a:solidFill>
                  <a:srgbClr val="7030A0"/>
                </a:solidFill>
              </a:rPr>
              <a:t>50%</a:t>
            </a:r>
            <a:r>
              <a:rPr lang="ru-RU" sz="1300" dirty="0">
                <a:solidFill>
                  <a:srgbClr val="13343D"/>
                </a:solidFill>
              </a:rPr>
              <a:t>)</a:t>
            </a:r>
            <a:endParaRPr lang="ru-RU" altLang="ru-RU" sz="1300" dirty="0">
              <a:solidFill>
                <a:srgbClr val="13343D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572243" y="5446018"/>
            <a:ext cx="2181892" cy="863764"/>
          </a:xfrm>
          <a:prstGeom prst="chevron">
            <a:avLst>
              <a:gd name="adj" fmla="val 27418"/>
            </a:avLst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НАСТАВНИЧЕСТВО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2617170" y="5446018"/>
            <a:ext cx="2181892" cy="863764"/>
          </a:xfrm>
          <a:prstGeom prst="chevron">
            <a:avLst>
              <a:gd name="adj" fmla="val 27418"/>
            </a:avLst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ДУАЛЬНОЕ ОБУЧЕНИЕ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4655046" y="5446018"/>
            <a:ext cx="2181892" cy="863764"/>
          </a:xfrm>
          <a:prstGeom prst="chevron">
            <a:avLst>
              <a:gd name="adj" fmla="val 27418"/>
            </a:avLst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ОБУЧЕНИЕ ПРЕПОДАВАТЕЛЕЙ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6671270" y="5446018"/>
            <a:ext cx="2181892" cy="863764"/>
          </a:xfrm>
          <a:prstGeom prst="chevron">
            <a:avLst>
              <a:gd name="adj" fmla="val 27418"/>
            </a:avLst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УЧАСТИЕ В ЧЕМПИОНАТАХ, ДЭ</a:t>
            </a: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" y="357800"/>
            <a:ext cx="11616870" cy="49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rPr>
              <a:t>ФП «МОЛОДЫЕ </a:t>
            </a:r>
            <a:r>
              <a:rPr lang="ru-RU" b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rPr>
              <a:t>ПРОФЕССИОНАЛЫ»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4390" y="357800"/>
            <a:ext cx="105608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Шестиугольник 19"/>
          <p:cNvSpPr/>
          <p:nvPr/>
        </p:nvSpPr>
        <p:spPr>
          <a:xfrm>
            <a:off x="2543274" y="1341562"/>
            <a:ext cx="6815870" cy="480163"/>
          </a:xfrm>
          <a:prstGeom prst="hexagon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1900" dirty="0">
                <a:solidFill>
                  <a:srgbClr val="215968"/>
                </a:solidFill>
                <a:cs typeface="Arial" charset="0"/>
              </a:rPr>
              <a:t>ДЕМОНСТРАЦИОННЫЙ ЭКЗАМЕН</a:t>
            </a:r>
          </a:p>
        </p:txBody>
      </p:sp>
      <p:pic>
        <p:nvPicPr>
          <p:cNvPr id="22" name="Рисунок 10" descr="123_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1122" y="-219455"/>
            <a:ext cx="1631969" cy="16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7" descr="0_62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722" y="2374338"/>
            <a:ext cx="1037032" cy="8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30"/>
          <p:cNvSpPr txBox="1">
            <a:spLocks noChangeArrowheads="1"/>
          </p:cNvSpPr>
          <p:nvPr/>
        </p:nvSpPr>
        <p:spPr bwMode="auto">
          <a:xfrm rot="10800000" flipV="1">
            <a:off x="1030021" y="2649914"/>
            <a:ext cx="2377237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ИНФРАСТРУКТУРА</a:t>
            </a: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 rot="10800000" flipV="1">
            <a:off x="4869947" y="2649914"/>
            <a:ext cx="2377237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СОДЕРЖАНИЕ</a:t>
            </a: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 rot="10800000" flipV="1">
            <a:off x="8591159" y="2649914"/>
            <a:ext cx="2377237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КАДРЫ</a:t>
            </a:r>
          </a:p>
        </p:txBody>
      </p:sp>
      <p:pic>
        <p:nvPicPr>
          <p:cNvPr id="27" name="Рисунок 26" descr="procedure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311" y="3130078"/>
            <a:ext cx="383993" cy="384132"/>
          </a:xfrm>
          <a:prstGeom prst="rect">
            <a:avLst/>
          </a:prstGeom>
        </p:spPr>
      </p:pic>
      <p:sp>
        <p:nvSpPr>
          <p:cNvPr id="30" name="TextBox 37"/>
          <p:cNvSpPr txBox="1">
            <a:spLocks noChangeArrowheads="1"/>
          </p:cNvSpPr>
          <p:nvPr/>
        </p:nvSpPr>
        <p:spPr bwMode="auto">
          <a:xfrm>
            <a:off x="1006642" y="3045662"/>
            <a:ext cx="480420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>
                <a:solidFill>
                  <a:srgbClr val="00B050"/>
                </a:solidFill>
              </a:rPr>
              <a:t>7</a:t>
            </a:r>
            <a:endParaRPr lang="ru-RU" altLang="ru-RU" sz="3200" dirty="0">
              <a:solidFill>
                <a:srgbClr val="00B050"/>
              </a:solidFill>
            </a:endParaRP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1199233" y="3129318"/>
            <a:ext cx="768052" cy="3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 dirty="0">
                <a:solidFill>
                  <a:srgbClr val="002060"/>
                </a:solidFill>
              </a:rPr>
              <a:t>ЦПДЭ</a:t>
            </a:r>
            <a:endParaRPr lang="ru-RU" altLang="ru-RU" sz="1100" dirty="0">
              <a:solidFill>
                <a:srgbClr val="002060"/>
              </a:solidFill>
            </a:endParaRPr>
          </a:p>
        </p:txBody>
      </p:sp>
      <p:sp>
        <p:nvSpPr>
          <p:cNvPr id="34" name="TextBox 37"/>
          <p:cNvSpPr txBox="1">
            <a:spLocks noChangeArrowheads="1"/>
          </p:cNvSpPr>
          <p:nvPr/>
        </p:nvSpPr>
        <p:spPr bwMode="auto">
          <a:xfrm>
            <a:off x="2541655" y="3066860"/>
            <a:ext cx="480420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>
                <a:solidFill>
                  <a:srgbClr val="00B050"/>
                </a:solidFill>
              </a:rPr>
              <a:t>3</a:t>
            </a:r>
            <a:endParaRPr lang="ru-RU" altLang="ru-RU" sz="3200" dirty="0">
              <a:solidFill>
                <a:srgbClr val="00B050"/>
              </a:solidFill>
            </a:endParaRPr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2734246" y="3132361"/>
            <a:ext cx="673012" cy="3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 dirty="0">
                <a:solidFill>
                  <a:srgbClr val="002060"/>
                </a:solidFill>
              </a:rPr>
              <a:t>СЦК</a:t>
            </a:r>
          </a:p>
        </p:txBody>
      </p:sp>
      <p:pic>
        <p:nvPicPr>
          <p:cNvPr id="37" name="Рисунок 36" descr="time-management.png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00822" y="3129318"/>
            <a:ext cx="442452" cy="430100"/>
          </a:xfrm>
          <a:prstGeom prst="rect">
            <a:avLst/>
          </a:prstGeom>
        </p:spPr>
      </p:pic>
      <p:pic>
        <p:nvPicPr>
          <p:cNvPr id="38" name="Рисунок 37" descr="expertise.png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3165" y="3086174"/>
            <a:ext cx="619441" cy="516388"/>
          </a:xfrm>
          <a:prstGeom prst="rect">
            <a:avLst/>
          </a:prstGeom>
        </p:spPr>
      </p:pic>
      <p:sp>
        <p:nvSpPr>
          <p:cNvPr id="39" name="TextBox 37"/>
          <p:cNvSpPr txBox="1">
            <a:spLocks noChangeArrowheads="1"/>
          </p:cNvSpPr>
          <p:nvPr/>
        </p:nvSpPr>
        <p:spPr bwMode="auto">
          <a:xfrm>
            <a:off x="8898514" y="2942268"/>
            <a:ext cx="3605404" cy="143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100" b="1" dirty="0">
                <a:solidFill>
                  <a:srgbClr val="00B050"/>
                </a:solidFill>
              </a:rPr>
              <a:t>5 </a:t>
            </a:r>
            <a:r>
              <a:rPr lang="ru-RU" altLang="ru-RU" sz="1400" dirty="0">
                <a:solidFill>
                  <a:srgbClr val="002060"/>
                </a:solidFill>
              </a:rPr>
              <a:t>сертифицированных</a:t>
            </a:r>
            <a:r>
              <a:rPr lang="ru-RU" altLang="ru-RU" sz="1400" dirty="0">
                <a:solidFill>
                  <a:srgbClr val="00B050"/>
                </a:solidFill>
              </a:rPr>
              <a:t>      </a:t>
            </a:r>
            <a:endParaRPr lang="en-US" altLang="ru-RU" sz="1400" dirty="0">
              <a:solidFill>
                <a:srgbClr val="00B050"/>
              </a:solidFill>
            </a:endParaRPr>
          </a:p>
          <a:p>
            <a:r>
              <a:rPr lang="ru-RU" altLang="ru-RU" sz="2100" b="1" dirty="0">
                <a:solidFill>
                  <a:srgbClr val="00B050"/>
                </a:solidFill>
              </a:rPr>
              <a:t>5</a:t>
            </a:r>
            <a:r>
              <a:rPr lang="ru-RU" altLang="ru-RU" sz="1400" dirty="0">
                <a:solidFill>
                  <a:srgbClr val="00B050"/>
                </a:solidFill>
              </a:rPr>
              <a:t> </a:t>
            </a:r>
            <a:r>
              <a:rPr lang="ru-RU" altLang="ru-RU" sz="1400" dirty="0">
                <a:solidFill>
                  <a:srgbClr val="002060"/>
                </a:solidFill>
              </a:rPr>
              <a:t>экспертов РЧ     </a:t>
            </a:r>
          </a:p>
          <a:p>
            <a:r>
              <a:rPr lang="ru-RU" altLang="ru-RU" sz="2100" b="1" dirty="0">
                <a:solidFill>
                  <a:srgbClr val="00B050"/>
                </a:solidFill>
              </a:rPr>
              <a:t>6</a:t>
            </a:r>
            <a:r>
              <a:rPr lang="ru-RU" altLang="ru-RU" sz="1400" dirty="0">
                <a:solidFill>
                  <a:srgbClr val="00B050"/>
                </a:solidFill>
              </a:rPr>
              <a:t> </a:t>
            </a:r>
            <a:r>
              <a:rPr lang="ru-RU" altLang="ru-RU" sz="1400" dirty="0">
                <a:solidFill>
                  <a:srgbClr val="002060"/>
                </a:solidFill>
              </a:rPr>
              <a:t>экспертов-мастеров</a:t>
            </a:r>
            <a:r>
              <a:rPr lang="ru-RU" altLang="ru-RU" sz="1400" dirty="0">
                <a:solidFill>
                  <a:srgbClr val="00B050"/>
                </a:solidFill>
              </a:rPr>
              <a:t>      </a:t>
            </a:r>
            <a:endParaRPr lang="en-US" altLang="ru-RU" sz="1400" dirty="0">
              <a:solidFill>
                <a:srgbClr val="00B050"/>
              </a:solidFill>
            </a:endParaRPr>
          </a:p>
          <a:p>
            <a:r>
              <a:rPr lang="ru-RU" altLang="ru-RU" sz="2100" b="1" dirty="0">
                <a:solidFill>
                  <a:srgbClr val="00B050"/>
                </a:solidFill>
              </a:rPr>
              <a:t>20</a:t>
            </a:r>
            <a:r>
              <a:rPr lang="ru-RU" altLang="ru-RU" sz="1400" dirty="0">
                <a:solidFill>
                  <a:srgbClr val="00B050"/>
                </a:solidFill>
              </a:rPr>
              <a:t> </a:t>
            </a:r>
            <a:r>
              <a:rPr lang="ru-RU" altLang="ru-RU" sz="1400" dirty="0">
                <a:solidFill>
                  <a:srgbClr val="002060"/>
                </a:solidFill>
              </a:rPr>
              <a:t>экспертов ДЭ</a:t>
            </a:r>
          </a:p>
        </p:txBody>
      </p:sp>
      <p:pic>
        <p:nvPicPr>
          <p:cNvPr id="40" name="Рисунок 39" descr="student.png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0806" y="1990206"/>
            <a:ext cx="383993" cy="384132"/>
          </a:xfrm>
          <a:prstGeom prst="rect">
            <a:avLst/>
          </a:prstGeom>
        </p:spPr>
      </p:pic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862084" y="2417330"/>
            <a:ext cx="1248671" cy="2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100" dirty="0">
                <a:solidFill>
                  <a:srgbClr val="002060"/>
                </a:solidFill>
              </a:rPr>
              <a:t>участники ДЭ</a:t>
            </a:r>
          </a:p>
        </p:txBody>
      </p:sp>
      <p:sp>
        <p:nvSpPr>
          <p:cNvPr id="42" name="TextBox 37"/>
          <p:cNvSpPr txBox="1">
            <a:spLocks noChangeArrowheads="1"/>
          </p:cNvSpPr>
          <p:nvPr/>
        </p:nvSpPr>
        <p:spPr bwMode="auto">
          <a:xfrm>
            <a:off x="1729178" y="1962870"/>
            <a:ext cx="1341692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B050"/>
                </a:solidFill>
              </a:rPr>
              <a:t>474</a:t>
            </a:r>
            <a:r>
              <a:rPr lang="ru-RU" altLang="ru-RU" b="1" dirty="0" smtClean="0">
                <a:solidFill>
                  <a:srgbClr val="00B050"/>
                </a:solidFill>
              </a:rPr>
              <a:t> </a:t>
            </a:r>
            <a:r>
              <a:rPr lang="ru-RU" altLang="ru-RU" sz="1600" dirty="0">
                <a:solidFill>
                  <a:srgbClr val="00B050"/>
                </a:solidFill>
              </a:rPr>
              <a:t>чел</a:t>
            </a:r>
          </a:p>
        </p:txBody>
      </p:sp>
      <p:sp>
        <p:nvSpPr>
          <p:cNvPr id="43" name="TextBox 37"/>
          <p:cNvSpPr txBox="1">
            <a:spLocks noChangeArrowheads="1"/>
          </p:cNvSpPr>
          <p:nvPr/>
        </p:nvSpPr>
        <p:spPr bwMode="auto">
          <a:xfrm>
            <a:off x="4609710" y="1962705"/>
            <a:ext cx="98144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B050"/>
                </a:solidFill>
              </a:rPr>
              <a:t>68</a:t>
            </a:r>
            <a:r>
              <a:rPr lang="ru-RU" altLang="ru-RU" b="1" dirty="0" smtClean="0">
                <a:solidFill>
                  <a:srgbClr val="00B050"/>
                </a:solidFill>
              </a:rPr>
              <a:t> </a:t>
            </a:r>
            <a:r>
              <a:rPr lang="ru-RU" altLang="ru-RU" sz="1600" dirty="0">
                <a:solidFill>
                  <a:srgbClr val="00B050"/>
                </a:solidFill>
              </a:rPr>
              <a:t>чел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3430910" y="2417330"/>
            <a:ext cx="1536665" cy="2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100" dirty="0">
                <a:solidFill>
                  <a:srgbClr val="002060"/>
                </a:solidFill>
              </a:rPr>
              <a:t>линейные эксперты</a:t>
            </a:r>
          </a:p>
        </p:txBody>
      </p:sp>
      <p:sp>
        <p:nvSpPr>
          <p:cNvPr id="45" name="TextBox 37"/>
          <p:cNvSpPr txBox="1">
            <a:spLocks noChangeArrowheads="1"/>
          </p:cNvSpPr>
          <p:nvPr/>
        </p:nvSpPr>
        <p:spPr bwMode="auto">
          <a:xfrm>
            <a:off x="7055449" y="1963478"/>
            <a:ext cx="479362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800" b="1" dirty="0">
                <a:solidFill>
                  <a:srgbClr val="00B050"/>
                </a:solidFill>
              </a:rPr>
              <a:t>7</a:t>
            </a:r>
            <a:endParaRPr lang="ru-RU" altLang="ru-RU" sz="1800" dirty="0">
              <a:solidFill>
                <a:srgbClr val="00B050"/>
              </a:solidFill>
            </a:endParaRP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6142717" y="2417330"/>
            <a:ext cx="1536665" cy="2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100" dirty="0">
                <a:solidFill>
                  <a:srgbClr val="002060"/>
                </a:solidFill>
              </a:rPr>
              <a:t>компетенции</a:t>
            </a:r>
          </a:p>
        </p:txBody>
      </p:sp>
      <p:sp>
        <p:nvSpPr>
          <p:cNvPr id="47" name="TextBox 37"/>
          <p:cNvSpPr txBox="1">
            <a:spLocks noChangeArrowheads="1"/>
          </p:cNvSpPr>
          <p:nvPr/>
        </p:nvSpPr>
        <p:spPr bwMode="auto">
          <a:xfrm>
            <a:off x="9551768" y="1963478"/>
            <a:ext cx="911759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800" b="1" dirty="0">
                <a:solidFill>
                  <a:srgbClr val="00B050"/>
                </a:solidFill>
              </a:rPr>
              <a:t>10</a:t>
            </a:r>
            <a:endParaRPr lang="ru-RU" altLang="ru-RU" sz="1800" dirty="0">
              <a:solidFill>
                <a:srgbClr val="00B050"/>
              </a:solidFill>
            </a:endParaRP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8397840" y="2417330"/>
            <a:ext cx="1536665" cy="2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100" dirty="0">
                <a:solidFill>
                  <a:srgbClr val="002060"/>
                </a:solidFill>
              </a:rPr>
              <a:t>специальности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flipH="1">
            <a:off x="3502909" y="2821085"/>
            <a:ext cx="348" cy="13769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 bwMode="auto">
          <a:xfrm>
            <a:off x="8207166" y="2853596"/>
            <a:ext cx="0" cy="1344461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7"/>
          <p:cNvSpPr txBox="1">
            <a:spLocks noChangeArrowheads="1"/>
          </p:cNvSpPr>
          <p:nvPr/>
        </p:nvSpPr>
        <p:spPr bwMode="auto">
          <a:xfrm>
            <a:off x="4170051" y="2997746"/>
            <a:ext cx="4085395" cy="11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вариативный  ПМ/МДК в ОПОП</a:t>
            </a:r>
          </a:p>
          <a:p>
            <a:pPr algn="ctr"/>
            <a:r>
              <a:rPr lang="ru-RU" altLang="ru-RU" sz="1600" dirty="0">
                <a:solidFill>
                  <a:srgbClr val="002060"/>
                </a:solidFill>
              </a:rPr>
              <a:t>или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включение содержания компетенции в программы</a:t>
            </a:r>
          </a:p>
        </p:txBody>
      </p:sp>
      <p:sp>
        <p:nvSpPr>
          <p:cNvPr id="54" name="TextBox 30"/>
          <p:cNvSpPr txBox="1">
            <a:spLocks noChangeArrowheads="1"/>
          </p:cNvSpPr>
          <p:nvPr/>
        </p:nvSpPr>
        <p:spPr bwMode="auto">
          <a:xfrm rot="10800000" flipV="1">
            <a:off x="4869947" y="4294091"/>
            <a:ext cx="2377237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ПОДГОТОВКА</a:t>
            </a:r>
          </a:p>
        </p:txBody>
      </p:sp>
      <p:sp>
        <p:nvSpPr>
          <p:cNvPr id="55" name="TextBox 37"/>
          <p:cNvSpPr txBox="1">
            <a:spLocks noChangeArrowheads="1"/>
          </p:cNvSpPr>
          <p:nvPr/>
        </p:nvSpPr>
        <p:spPr bwMode="auto">
          <a:xfrm>
            <a:off x="432101" y="4582189"/>
            <a:ext cx="5759890" cy="61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Построение и оценивание практических работ по модели </a:t>
            </a:r>
            <a:r>
              <a:rPr lang="ru-RU" altLang="ru-RU" sz="1600" dirty="0" err="1">
                <a:solidFill>
                  <a:srgbClr val="002060"/>
                </a:solidFill>
              </a:rPr>
              <a:t>Ворлдскиллс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56" name="TextBox 37"/>
          <p:cNvSpPr txBox="1">
            <a:spLocks noChangeArrowheads="1"/>
          </p:cNvSpPr>
          <p:nvPr/>
        </p:nvSpPr>
        <p:spPr bwMode="auto">
          <a:xfrm>
            <a:off x="432101" y="5118888"/>
            <a:ext cx="575989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Практическая подготовка на оборудовании по </a:t>
            </a:r>
            <a:r>
              <a:rPr lang="ru-RU" altLang="ru-RU" sz="1600" dirty="0" smtClean="0">
                <a:solidFill>
                  <a:srgbClr val="002060"/>
                </a:solidFill>
              </a:rPr>
              <a:t>ИЛ </a:t>
            </a:r>
            <a:r>
              <a:rPr lang="ru-RU" altLang="ru-RU" sz="1600" dirty="0" err="1" smtClean="0">
                <a:solidFill>
                  <a:srgbClr val="002060"/>
                </a:solidFill>
              </a:rPr>
              <a:t>Ворлдскиллс</a:t>
            </a:r>
            <a:r>
              <a:rPr lang="ru-RU" altLang="ru-RU" sz="1600" dirty="0" smtClean="0">
                <a:solidFill>
                  <a:srgbClr val="002060"/>
                </a:solidFill>
              </a:rPr>
              <a:t> 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59" name="TextBox 37"/>
          <p:cNvSpPr txBox="1">
            <a:spLocks noChangeArrowheads="1"/>
          </p:cNvSpPr>
          <p:nvPr/>
        </p:nvSpPr>
        <p:spPr bwMode="auto">
          <a:xfrm>
            <a:off x="6527892" y="4653930"/>
            <a:ext cx="4895906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Квалификационные экзамены по КОД или в формате ДЭ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201" y="1204372"/>
            <a:ext cx="1249805" cy="10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70" y="3435804"/>
            <a:ext cx="710925" cy="101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37"/>
          <p:cNvSpPr txBox="1">
            <a:spLocks noChangeArrowheads="1"/>
          </p:cNvSpPr>
          <p:nvPr/>
        </p:nvSpPr>
        <p:spPr bwMode="auto">
          <a:xfrm>
            <a:off x="6527892" y="5157986"/>
            <a:ext cx="4895906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Участие в чемпионатах </a:t>
            </a:r>
            <a:r>
              <a:rPr lang="ru-RU" altLang="ru-RU" sz="1600" dirty="0" err="1">
                <a:solidFill>
                  <a:srgbClr val="002060"/>
                </a:solidFill>
              </a:rPr>
              <a:t>Ворлдскиллс</a:t>
            </a:r>
            <a:r>
              <a:rPr lang="ru-RU" altLang="ru-RU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0" name="TextBox 37"/>
          <p:cNvSpPr txBox="1">
            <a:spLocks noChangeArrowheads="1"/>
          </p:cNvSpPr>
          <p:nvPr/>
        </p:nvSpPr>
        <p:spPr bwMode="auto">
          <a:xfrm>
            <a:off x="239318" y="5845331"/>
            <a:ext cx="5759890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 dirty="0">
                <a:solidFill>
                  <a:srgbClr val="002060"/>
                </a:solidFill>
              </a:rPr>
              <a:t>РЕГИОНАЛЬНЫЙ ЧЕМПИОНАТ ВОРЛДСКИЛЛС</a:t>
            </a:r>
          </a:p>
        </p:txBody>
      </p:sp>
      <p:sp>
        <p:nvSpPr>
          <p:cNvPr id="60" name="TextBox 37"/>
          <p:cNvSpPr txBox="1">
            <a:spLocks noChangeArrowheads="1"/>
          </p:cNvSpPr>
          <p:nvPr/>
        </p:nvSpPr>
        <p:spPr bwMode="auto">
          <a:xfrm>
            <a:off x="6959190" y="5845331"/>
            <a:ext cx="5759890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 dirty="0">
                <a:solidFill>
                  <a:srgbClr val="002060"/>
                </a:solidFill>
              </a:rPr>
              <a:t>НАЦИОНАЛЬНЫЙ ЧЕМПИОНАТ ВОРЛДСКИЛЛС</a:t>
            </a:r>
          </a:p>
        </p:txBody>
      </p:sp>
      <p:pic>
        <p:nvPicPr>
          <p:cNvPr id="61" name="Рисунок 237" descr="gold-silver-and-bronze-medals-png-clip-art-image-gallery-bronze-medal-png-free-8000_265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7"/>
          <a:stretch>
            <a:fillRect/>
          </a:stretch>
        </p:blipFill>
        <p:spPr bwMode="auto">
          <a:xfrm>
            <a:off x="3694988" y="6239350"/>
            <a:ext cx="404230" cy="4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37"/>
          <p:cNvSpPr txBox="1">
            <a:spLocks noChangeArrowheads="1"/>
          </p:cNvSpPr>
          <p:nvPr/>
        </p:nvSpPr>
        <p:spPr bwMode="auto">
          <a:xfrm>
            <a:off x="4080172" y="6211827"/>
            <a:ext cx="383066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900" b="1" dirty="0">
                <a:solidFill>
                  <a:srgbClr val="00B050"/>
                </a:solidFill>
              </a:rPr>
              <a:t>7</a:t>
            </a:r>
            <a:endParaRPr lang="ru-RU" altLang="ru-RU" sz="1900" dirty="0">
              <a:solidFill>
                <a:srgbClr val="7030A0"/>
              </a:solidFill>
            </a:endParaRPr>
          </a:p>
        </p:txBody>
      </p:sp>
      <p:pic>
        <p:nvPicPr>
          <p:cNvPr id="64" name="Рисунок 238" descr="gold-silver-and-bronze-medals-png-clip-art-image-gallery-bronze-medal-png-free-8000_265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r="33463"/>
          <a:stretch>
            <a:fillRect/>
          </a:stretch>
        </p:blipFill>
        <p:spPr bwMode="auto">
          <a:xfrm>
            <a:off x="4369091" y="6252052"/>
            <a:ext cx="387299" cy="3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37"/>
          <p:cNvSpPr txBox="1">
            <a:spLocks noChangeArrowheads="1"/>
          </p:cNvSpPr>
          <p:nvPr/>
        </p:nvSpPr>
        <p:spPr bwMode="auto">
          <a:xfrm>
            <a:off x="4752158" y="6224530"/>
            <a:ext cx="383067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900" b="1" dirty="0">
                <a:solidFill>
                  <a:srgbClr val="00B050"/>
                </a:solidFill>
              </a:rPr>
              <a:t>2</a:t>
            </a:r>
            <a:endParaRPr lang="ru-RU" altLang="ru-RU" sz="1900" dirty="0">
              <a:solidFill>
                <a:srgbClr val="7030A0"/>
              </a:solidFill>
            </a:endParaRPr>
          </a:p>
        </p:txBody>
      </p:sp>
      <p:pic>
        <p:nvPicPr>
          <p:cNvPr id="66" name="Рисунок 239" descr="gold-silver-and-bronze-medals-png-clip-art-image-gallery-bronze-medal-png-free-8000_265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5"/>
          <a:stretch>
            <a:fillRect/>
          </a:stretch>
        </p:blipFill>
        <p:spPr bwMode="auto">
          <a:xfrm>
            <a:off x="5137077" y="6252053"/>
            <a:ext cx="383066" cy="3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37"/>
          <p:cNvSpPr txBox="1">
            <a:spLocks noChangeArrowheads="1"/>
          </p:cNvSpPr>
          <p:nvPr/>
        </p:nvSpPr>
        <p:spPr bwMode="auto">
          <a:xfrm>
            <a:off x="5520143" y="6224530"/>
            <a:ext cx="383067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900" b="1">
                <a:solidFill>
                  <a:srgbClr val="00B050"/>
                </a:solidFill>
              </a:rPr>
              <a:t>4</a:t>
            </a:r>
            <a:endParaRPr lang="ru-RU" altLang="ru-RU" sz="1900">
              <a:solidFill>
                <a:srgbClr val="7030A0"/>
              </a:solidFill>
            </a:endParaRPr>
          </a:p>
        </p:txBody>
      </p:sp>
      <p:pic>
        <p:nvPicPr>
          <p:cNvPr id="68" name="Рисунок 237" descr="gold-silver-and-bronze-medals-png-clip-art-image-gallery-bronze-medal-png-free-8000_265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7"/>
          <a:stretch>
            <a:fillRect/>
          </a:stretch>
        </p:blipFill>
        <p:spPr bwMode="auto">
          <a:xfrm>
            <a:off x="9886812" y="6240967"/>
            <a:ext cx="404230" cy="4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37"/>
          <p:cNvSpPr txBox="1">
            <a:spLocks noChangeArrowheads="1"/>
          </p:cNvSpPr>
          <p:nvPr/>
        </p:nvSpPr>
        <p:spPr bwMode="auto">
          <a:xfrm>
            <a:off x="10271995" y="6213443"/>
            <a:ext cx="383066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900" b="1" dirty="0">
                <a:solidFill>
                  <a:srgbClr val="00B050"/>
                </a:solidFill>
              </a:rPr>
              <a:t>1</a:t>
            </a:r>
            <a:endParaRPr lang="ru-RU" altLang="ru-RU" sz="1900" dirty="0">
              <a:solidFill>
                <a:srgbClr val="7030A0"/>
              </a:solidFill>
            </a:endParaRPr>
          </a:p>
        </p:txBody>
      </p:sp>
      <p:pic>
        <p:nvPicPr>
          <p:cNvPr id="70" name="Рисунок 239" descr="gold-silver-and-bronze-medals-png-clip-art-image-gallery-bronze-medal-png-free-8000_265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5"/>
          <a:stretch>
            <a:fillRect/>
          </a:stretch>
        </p:blipFill>
        <p:spPr bwMode="auto">
          <a:xfrm>
            <a:off x="10704971" y="6253669"/>
            <a:ext cx="383066" cy="3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37"/>
          <p:cNvSpPr txBox="1">
            <a:spLocks noChangeArrowheads="1"/>
          </p:cNvSpPr>
          <p:nvPr/>
        </p:nvSpPr>
        <p:spPr bwMode="auto">
          <a:xfrm>
            <a:off x="11088037" y="6226146"/>
            <a:ext cx="383067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900" b="1" dirty="0">
                <a:solidFill>
                  <a:srgbClr val="00B050"/>
                </a:solidFill>
              </a:rPr>
              <a:t>1</a:t>
            </a:r>
            <a:endParaRPr lang="ru-RU" altLang="ru-RU" sz="1900" dirty="0">
              <a:solidFill>
                <a:srgbClr val="7030A0"/>
              </a:solidFill>
            </a:endParaRPr>
          </a:p>
        </p:txBody>
      </p:sp>
      <p:sp>
        <p:nvSpPr>
          <p:cNvPr id="72" name="TextBox 37"/>
          <p:cNvSpPr txBox="1">
            <a:spLocks noChangeArrowheads="1"/>
          </p:cNvSpPr>
          <p:nvPr/>
        </p:nvSpPr>
        <p:spPr bwMode="auto">
          <a:xfrm>
            <a:off x="239319" y="6193142"/>
            <a:ext cx="766694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>
                <a:solidFill>
                  <a:srgbClr val="00B050"/>
                </a:solidFill>
              </a:rPr>
              <a:t>13</a:t>
            </a:r>
            <a:endParaRPr lang="ru-RU" altLang="ru-RU" sz="3200" dirty="0">
              <a:solidFill>
                <a:srgbClr val="00B050"/>
              </a:solidFill>
            </a:endParaRPr>
          </a:p>
        </p:txBody>
      </p:sp>
      <p:sp>
        <p:nvSpPr>
          <p:cNvPr id="73" name="TextBox 12"/>
          <p:cNvSpPr txBox="1">
            <a:spLocks noChangeArrowheads="1"/>
          </p:cNvSpPr>
          <p:nvPr/>
        </p:nvSpPr>
        <p:spPr bwMode="auto">
          <a:xfrm>
            <a:off x="575527" y="6276797"/>
            <a:ext cx="1602739" cy="3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 dirty="0">
                <a:solidFill>
                  <a:srgbClr val="002060"/>
                </a:solidFill>
              </a:rPr>
              <a:t>компетенций</a:t>
            </a:r>
            <a:endParaRPr lang="ru-RU" altLang="ru-RU" sz="1100" dirty="0">
              <a:solidFill>
                <a:srgbClr val="002060"/>
              </a:solidFill>
            </a:endParaRPr>
          </a:p>
        </p:txBody>
      </p:sp>
      <p:sp>
        <p:nvSpPr>
          <p:cNvPr id="74" name="TextBox 37"/>
          <p:cNvSpPr txBox="1">
            <a:spLocks noChangeArrowheads="1"/>
          </p:cNvSpPr>
          <p:nvPr/>
        </p:nvSpPr>
        <p:spPr bwMode="auto">
          <a:xfrm>
            <a:off x="1852303" y="6202356"/>
            <a:ext cx="766694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ru-RU" b="1" dirty="0" smtClean="0">
                <a:solidFill>
                  <a:srgbClr val="00B050"/>
                </a:solidFill>
              </a:rPr>
              <a:t>23</a:t>
            </a:r>
            <a:endParaRPr lang="ru-RU" altLang="ru-RU" sz="3200" dirty="0">
              <a:solidFill>
                <a:srgbClr val="00B050"/>
              </a:solidFill>
            </a:endParaRPr>
          </a:p>
        </p:txBody>
      </p:sp>
      <p:sp>
        <p:nvSpPr>
          <p:cNvPr id="75" name="TextBox 12"/>
          <p:cNvSpPr txBox="1">
            <a:spLocks noChangeArrowheads="1"/>
          </p:cNvSpPr>
          <p:nvPr/>
        </p:nvSpPr>
        <p:spPr bwMode="auto">
          <a:xfrm>
            <a:off x="2278782" y="6286011"/>
            <a:ext cx="1602739" cy="3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 dirty="0" smtClean="0">
                <a:solidFill>
                  <a:srgbClr val="002060"/>
                </a:solidFill>
              </a:rPr>
              <a:t>участник</a:t>
            </a:r>
            <a:r>
              <a:rPr lang="ru-RU" altLang="ru-RU" sz="1400" dirty="0">
                <a:solidFill>
                  <a:srgbClr val="002060"/>
                </a:solidFill>
              </a:rPr>
              <a:t>а</a:t>
            </a:r>
            <a:endParaRPr lang="ru-RU" altLang="ru-RU" sz="1100" dirty="0">
              <a:solidFill>
                <a:srgbClr val="002060"/>
              </a:solidFill>
            </a:endParaRPr>
          </a:p>
        </p:txBody>
      </p:sp>
      <p:sp>
        <p:nvSpPr>
          <p:cNvPr id="80" name="TextBox 37"/>
          <p:cNvSpPr txBox="1">
            <a:spLocks noChangeArrowheads="1"/>
          </p:cNvSpPr>
          <p:nvPr/>
        </p:nvSpPr>
        <p:spPr bwMode="auto">
          <a:xfrm>
            <a:off x="6743278" y="6202356"/>
            <a:ext cx="766694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>
                <a:solidFill>
                  <a:srgbClr val="00B050"/>
                </a:solidFill>
              </a:rPr>
              <a:t>ЦУС</a:t>
            </a:r>
            <a:endParaRPr lang="ru-RU" altLang="ru-RU" sz="3200" dirty="0">
              <a:solidFill>
                <a:srgbClr val="00B050"/>
              </a:solidFill>
            </a:endParaRPr>
          </a:p>
        </p:txBody>
      </p:sp>
      <p:sp>
        <p:nvSpPr>
          <p:cNvPr id="81" name="TextBox 12"/>
          <p:cNvSpPr txBox="1">
            <a:spLocks noChangeArrowheads="1"/>
          </p:cNvSpPr>
          <p:nvPr/>
        </p:nvSpPr>
        <p:spPr bwMode="auto">
          <a:xfrm>
            <a:off x="7487395" y="6286011"/>
            <a:ext cx="2332522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 dirty="0" smtClean="0">
                <a:solidFill>
                  <a:srgbClr val="002060"/>
                </a:solidFill>
              </a:rPr>
              <a:t>«Физическая культура, спорт и фитнес»</a:t>
            </a:r>
            <a:endParaRPr lang="ru-RU" altLang="ru-RU" sz="11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15" y="1915429"/>
            <a:ext cx="591223" cy="591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72" y="1990206"/>
            <a:ext cx="481948" cy="481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65" y="1939372"/>
            <a:ext cx="580418" cy="580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42" y="3132709"/>
            <a:ext cx="500324" cy="5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9154" y="429783"/>
            <a:ext cx="11616870" cy="49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rPr>
              <a:t>ФП «МОЛОДЫЕ </a:t>
            </a:r>
            <a:r>
              <a:rPr lang="ru-RU" b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rPr>
              <a:t>ПРОФЕССИОНАЛЫ»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4390" y="357800"/>
            <a:ext cx="105608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Шестиугольник 19"/>
          <p:cNvSpPr/>
          <p:nvPr/>
        </p:nvSpPr>
        <p:spPr>
          <a:xfrm>
            <a:off x="2543274" y="1341562"/>
            <a:ext cx="6815870" cy="480163"/>
          </a:xfrm>
          <a:prstGeom prst="hexagon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1900" dirty="0">
                <a:solidFill>
                  <a:srgbClr val="215968"/>
                </a:solidFill>
                <a:cs typeface="Arial" charset="0"/>
              </a:rPr>
              <a:t>ДУАЛЬНОЕ ОБУЧЕНИЕ</a:t>
            </a:r>
          </a:p>
        </p:txBody>
      </p:sp>
      <p:pic>
        <p:nvPicPr>
          <p:cNvPr id="22" name="Рисунок 10" descr="123_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1122" y="-219455"/>
            <a:ext cx="1631969" cy="16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30"/>
          <p:cNvSpPr txBox="1">
            <a:spLocks noChangeArrowheads="1"/>
          </p:cNvSpPr>
          <p:nvPr/>
        </p:nvSpPr>
        <p:spPr bwMode="auto">
          <a:xfrm rot="10800000" flipV="1">
            <a:off x="1030021" y="2649914"/>
            <a:ext cx="2377237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ИНФРАСТРУКТУРА</a:t>
            </a: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 rot="10800000" flipV="1">
            <a:off x="4869947" y="2649914"/>
            <a:ext cx="2377237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СОДЕРЖАНИЕ</a:t>
            </a: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 rot="10800000" flipV="1">
            <a:off x="8591159" y="2649914"/>
            <a:ext cx="2377237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КАДРЫ</a:t>
            </a:r>
          </a:p>
        </p:txBody>
      </p:sp>
      <p:sp>
        <p:nvSpPr>
          <p:cNvPr id="30" name="TextBox 37"/>
          <p:cNvSpPr txBox="1">
            <a:spLocks noChangeArrowheads="1"/>
          </p:cNvSpPr>
          <p:nvPr/>
        </p:nvSpPr>
        <p:spPr bwMode="auto">
          <a:xfrm>
            <a:off x="1006642" y="3045662"/>
            <a:ext cx="864645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>
                <a:solidFill>
                  <a:srgbClr val="00B050"/>
                </a:solidFill>
              </a:rPr>
              <a:t>130</a:t>
            </a:r>
            <a:endParaRPr lang="ru-RU" altLang="ru-RU" sz="3200" dirty="0">
              <a:solidFill>
                <a:srgbClr val="00B050"/>
              </a:solidFill>
            </a:endParaRPr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1582268" y="3045662"/>
            <a:ext cx="1824990" cy="5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 dirty="0">
                <a:solidFill>
                  <a:srgbClr val="002060"/>
                </a:solidFill>
              </a:rPr>
              <a:t>ПРЕДПРИЯТИЙ - ПАРТНЕРОВ</a:t>
            </a:r>
          </a:p>
        </p:txBody>
      </p:sp>
      <p:sp>
        <p:nvSpPr>
          <p:cNvPr id="39" name="TextBox 37"/>
          <p:cNvSpPr txBox="1">
            <a:spLocks noChangeArrowheads="1"/>
          </p:cNvSpPr>
          <p:nvPr/>
        </p:nvSpPr>
        <p:spPr bwMode="auto">
          <a:xfrm>
            <a:off x="8217928" y="2942268"/>
            <a:ext cx="3605404" cy="77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100" b="1" dirty="0" smtClean="0">
                <a:solidFill>
                  <a:srgbClr val="00B050"/>
                </a:solidFill>
              </a:rPr>
              <a:t>403 </a:t>
            </a:r>
            <a:r>
              <a:rPr lang="ru-RU" altLang="ru-RU" sz="1400" dirty="0">
                <a:solidFill>
                  <a:srgbClr val="002060"/>
                </a:solidFill>
              </a:rPr>
              <a:t>НАСТАВНИКА</a:t>
            </a:r>
            <a:r>
              <a:rPr lang="ru-RU" altLang="ru-RU" sz="1400" dirty="0">
                <a:solidFill>
                  <a:srgbClr val="00B050"/>
                </a:solidFill>
              </a:rPr>
              <a:t>      </a:t>
            </a:r>
          </a:p>
          <a:p>
            <a:r>
              <a:rPr lang="ru-RU" altLang="ru-RU" sz="2100" b="1" dirty="0" smtClean="0">
                <a:solidFill>
                  <a:srgbClr val="00B050"/>
                </a:solidFill>
              </a:rPr>
              <a:t>16 </a:t>
            </a:r>
            <a:r>
              <a:rPr lang="ru-RU" altLang="ru-RU" sz="1400" dirty="0" smtClean="0">
                <a:solidFill>
                  <a:srgbClr val="002060"/>
                </a:solidFill>
              </a:rPr>
              <a:t>ПРЕПОДАВАТЕЛЕЙ </a:t>
            </a:r>
            <a:r>
              <a:rPr lang="ru-RU" altLang="ru-RU" sz="1400" dirty="0">
                <a:solidFill>
                  <a:srgbClr val="002060"/>
                </a:solidFill>
              </a:rPr>
              <a:t>ДУАЛЬНОГО</a:t>
            </a:r>
          </a:p>
        </p:txBody>
      </p:sp>
      <p:pic>
        <p:nvPicPr>
          <p:cNvPr id="40" name="Рисунок 39" descr="student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2131" y="1990206"/>
            <a:ext cx="383993" cy="384132"/>
          </a:xfrm>
          <a:prstGeom prst="rect">
            <a:avLst/>
          </a:prstGeom>
        </p:spPr>
      </p:pic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3213408" y="2373598"/>
            <a:ext cx="1575363" cy="2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100" dirty="0">
                <a:solidFill>
                  <a:srgbClr val="002060"/>
                </a:solidFill>
              </a:rPr>
              <a:t>участники дуального</a:t>
            </a:r>
          </a:p>
        </p:txBody>
      </p:sp>
      <p:sp>
        <p:nvSpPr>
          <p:cNvPr id="42" name="TextBox 37"/>
          <p:cNvSpPr txBox="1">
            <a:spLocks noChangeArrowheads="1"/>
          </p:cNvSpPr>
          <p:nvPr/>
        </p:nvSpPr>
        <p:spPr bwMode="auto">
          <a:xfrm>
            <a:off x="4080503" y="1962870"/>
            <a:ext cx="1366631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800" b="1" dirty="0">
                <a:solidFill>
                  <a:srgbClr val="00B050"/>
                </a:solidFill>
              </a:rPr>
              <a:t>363</a:t>
            </a:r>
            <a:r>
              <a:rPr lang="ru-RU" altLang="ru-RU" b="1" dirty="0">
                <a:solidFill>
                  <a:srgbClr val="00B050"/>
                </a:solidFill>
              </a:rPr>
              <a:t> </a:t>
            </a:r>
            <a:r>
              <a:rPr lang="ru-RU" altLang="ru-RU" sz="1600" dirty="0">
                <a:solidFill>
                  <a:srgbClr val="00B050"/>
                </a:solidFill>
              </a:rPr>
              <a:t>чел</a:t>
            </a:r>
          </a:p>
        </p:txBody>
      </p:sp>
      <p:sp>
        <p:nvSpPr>
          <p:cNvPr id="47" name="TextBox 37"/>
          <p:cNvSpPr txBox="1">
            <a:spLocks noChangeArrowheads="1"/>
          </p:cNvSpPr>
          <p:nvPr/>
        </p:nvSpPr>
        <p:spPr bwMode="auto">
          <a:xfrm>
            <a:off x="7537132" y="1963478"/>
            <a:ext cx="596622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800" b="1" dirty="0">
                <a:solidFill>
                  <a:srgbClr val="00B050"/>
                </a:solidFill>
              </a:rPr>
              <a:t>8</a:t>
            </a:r>
            <a:endParaRPr lang="ru-RU" altLang="ru-RU" sz="1800" dirty="0">
              <a:solidFill>
                <a:srgbClr val="00B050"/>
              </a:solidFill>
            </a:endParaRP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6502757" y="2374206"/>
            <a:ext cx="1536665" cy="2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100" dirty="0">
                <a:solidFill>
                  <a:srgbClr val="002060"/>
                </a:solidFill>
              </a:rPr>
              <a:t>специальностей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flipH="1">
            <a:off x="3502909" y="2821085"/>
            <a:ext cx="348" cy="13769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 bwMode="auto">
          <a:xfrm>
            <a:off x="8207166" y="2853596"/>
            <a:ext cx="0" cy="1344461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7"/>
          <p:cNvSpPr txBox="1">
            <a:spLocks noChangeArrowheads="1"/>
          </p:cNvSpPr>
          <p:nvPr/>
        </p:nvSpPr>
        <p:spPr bwMode="auto">
          <a:xfrm>
            <a:off x="3599255" y="2949630"/>
            <a:ext cx="4085395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dirty="0">
                <a:solidFill>
                  <a:srgbClr val="002060"/>
                </a:solidFill>
              </a:rPr>
              <a:t>вариативный ПМ (специфика предприятия)</a:t>
            </a:r>
          </a:p>
        </p:txBody>
      </p:sp>
      <p:sp>
        <p:nvSpPr>
          <p:cNvPr id="49" name="TextBox 37"/>
          <p:cNvSpPr txBox="1">
            <a:spLocks noChangeArrowheads="1"/>
          </p:cNvSpPr>
          <p:nvPr/>
        </p:nvSpPr>
        <p:spPr bwMode="auto">
          <a:xfrm>
            <a:off x="3599255" y="3252443"/>
            <a:ext cx="4085395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dirty="0">
                <a:solidFill>
                  <a:srgbClr val="002060"/>
                </a:solidFill>
              </a:rPr>
              <a:t>вариативное содержание части МДК </a:t>
            </a:r>
          </a:p>
        </p:txBody>
      </p:sp>
      <p:sp>
        <p:nvSpPr>
          <p:cNvPr id="50" name="TextBox 37"/>
          <p:cNvSpPr txBox="1">
            <a:spLocks noChangeArrowheads="1"/>
          </p:cNvSpPr>
          <p:nvPr/>
        </p:nvSpPr>
        <p:spPr bwMode="auto">
          <a:xfrm>
            <a:off x="1270670" y="3547899"/>
            <a:ext cx="864645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>
                <a:solidFill>
                  <a:srgbClr val="00B050"/>
                </a:solidFill>
              </a:rPr>
              <a:t>4</a:t>
            </a:r>
            <a:endParaRPr lang="ru-RU" altLang="ru-RU" sz="3200" dirty="0">
              <a:solidFill>
                <a:srgbClr val="00B050"/>
              </a:solidFill>
            </a:endParaRPr>
          </a:p>
        </p:txBody>
      </p:sp>
      <p:sp>
        <p:nvSpPr>
          <p:cNvPr id="60" name="TextBox 12"/>
          <p:cNvSpPr txBox="1">
            <a:spLocks noChangeArrowheads="1"/>
          </p:cNvSpPr>
          <p:nvPr/>
        </p:nvSpPr>
        <p:spPr bwMode="auto">
          <a:xfrm>
            <a:off x="1582930" y="3621860"/>
            <a:ext cx="2111198" cy="3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 dirty="0">
                <a:solidFill>
                  <a:srgbClr val="002060"/>
                </a:solidFill>
              </a:rPr>
              <a:t>КАФЕДРЫ ДУАЛЬНОГО</a:t>
            </a:r>
          </a:p>
        </p:txBody>
      </p:sp>
      <p:sp>
        <p:nvSpPr>
          <p:cNvPr id="61" name="TextBox 30"/>
          <p:cNvSpPr txBox="1">
            <a:spLocks noChangeArrowheads="1"/>
          </p:cNvSpPr>
          <p:nvPr/>
        </p:nvSpPr>
        <p:spPr bwMode="auto">
          <a:xfrm rot="10800000" flipV="1">
            <a:off x="4869947" y="4149874"/>
            <a:ext cx="2377237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ПОДГОТОВКА</a:t>
            </a:r>
          </a:p>
        </p:txBody>
      </p:sp>
      <p:sp>
        <p:nvSpPr>
          <p:cNvPr id="62" name="TextBox 37"/>
          <p:cNvSpPr txBox="1">
            <a:spLocks noChangeArrowheads="1"/>
          </p:cNvSpPr>
          <p:nvPr/>
        </p:nvSpPr>
        <p:spPr bwMode="auto">
          <a:xfrm>
            <a:off x="694606" y="4437972"/>
            <a:ext cx="5976589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Работа с наставниками (оценивание, стажировки, совместное проектирование содержания практических заданий)</a:t>
            </a:r>
          </a:p>
        </p:txBody>
      </p:sp>
      <p:sp>
        <p:nvSpPr>
          <p:cNvPr id="63" name="TextBox 37"/>
          <p:cNvSpPr txBox="1">
            <a:spLocks noChangeArrowheads="1"/>
          </p:cNvSpPr>
          <p:nvPr/>
        </p:nvSpPr>
        <p:spPr bwMode="auto">
          <a:xfrm>
            <a:off x="694606" y="4974671"/>
            <a:ext cx="5976589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До 50% практических занятий вынесено на производство</a:t>
            </a:r>
          </a:p>
        </p:txBody>
      </p:sp>
      <p:sp>
        <p:nvSpPr>
          <p:cNvPr id="64" name="TextBox 37"/>
          <p:cNvSpPr txBox="1">
            <a:spLocks noChangeArrowheads="1"/>
          </p:cNvSpPr>
          <p:nvPr/>
        </p:nvSpPr>
        <p:spPr bwMode="auto">
          <a:xfrm>
            <a:off x="7175401" y="5004592"/>
            <a:ext cx="5976589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Квалификационные экзамены на предприятии</a:t>
            </a:r>
          </a:p>
        </p:txBody>
      </p:sp>
      <p:sp>
        <p:nvSpPr>
          <p:cNvPr id="65" name="TextBox 37"/>
          <p:cNvSpPr txBox="1">
            <a:spLocks noChangeArrowheads="1"/>
          </p:cNvSpPr>
          <p:nvPr/>
        </p:nvSpPr>
        <p:spPr bwMode="auto">
          <a:xfrm>
            <a:off x="4511030" y="5316982"/>
            <a:ext cx="4703910" cy="4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100" b="1" dirty="0">
                <a:solidFill>
                  <a:srgbClr val="7030A0"/>
                </a:solidFill>
              </a:rPr>
              <a:t>Проект </a:t>
            </a:r>
            <a:r>
              <a:rPr lang="ru-RU" altLang="ru-RU" sz="2100" b="1" dirty="0" smtClean="0">
                <a:solidFill>
                  <a:srgbClr val="7030A0"/>
                </a:solidFill>
              </a:rPr>
              <a:t>Важная работа</a:t>
            </a:r>
            <a:endParaRPr lang="ru-RU" altLang="ru-RU" sz="2100" b="1" dirty="0">
              <a:solidFill>
                <a:srgbClr val="7030A0"/>
              </a:solidFill>
            </a:endParaRPr>
          </a:p>
        </p:txBody>
      </p:sp>
      <p:sp>
        <p:nvSpPr>
          <p:cNvPr id="66" name="TextBox 37"/>
          <p:cNvSpPr txBox="1">
            <a:spLocks noChangeArrowheads="1"/>
          </p:cNvSpPr>
          <p:nvPr/>
        </p:nvSpPr>
        <p:spPr bwMode="auto">
          <a:xfrm>
            <a:off x="7166212" y="4716560"/>
            <a:ext cx="4880881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Неделя дуального обучения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064110" y="5926650"/>
            <a:ext cx="1439146" cy="673256"/>
          </a:xfrm>
          <a:prstGeom prst="roundRect">
            <a:avLst>
              <a:gd name="adj" fmla="val 6746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1 КУРС</a:t>
            </a:r>
          </a:p>
          <a:p>
            <a:pPr algn="ctr"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ЗНАКОМСТВО С ПРОФЕССИЕЙ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176896" y="5926650"/>
            <a:ext cx="1439146" cy="673256"/>
          </a:xfrm>
          <a:prstGeom prst="roundRect">
            <a:avLst>
              <a:gd name="adj" fmla="val 6746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2 КУРС</a:t>
            </a:r>
          </a:p>
          <a:p>
            <a:pPr algn="ctr"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ВХОД В ПРОФЕССИЮ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88029" y="5926650"/>
            <a:ext cx="1439146" cy="673256"/>
          </a:xfrm>
          <a:prstGeom prst="roundRect">
            <a:avLst>
              <a:gd name="adj" fmla="val 6746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3 КУРС</a:t>
            </a:r>
          </a:p>
          <a:p>
            <a:pPr algn="ctr"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ПОГРУЖЕНИЕ В ПРОФЕССИЮ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399989" y="5926650"/>
            <a:ext cx="1439146" cy="673256"/>
          </a:xfrm>
          <a:prstGeom prst="roundRect">
            <a:avLst>
              <a:gd name="adj" fmla="val 6746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4 КУРС</a:t>
            </a:r>
          </a:p>
          <a:p>
            <a:pPr algn="ctr"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ПОДГОТОВКА К ТРУДОУСТРОЙСТВУ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1487294" y="6214748"/>
            <a:ext cx="479991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3599254" y="6214748"/>
            <a:ext cx="479991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711214" y="6214748"/>
            <a:ext cx="479991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823173" y="6214748"/>
            <a:ext cx="479991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9935133" y="6214748"/>
            <a:ext cx="47999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graduate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15309" y="5926650"/>
            <a:ext cx="575989" cy="576197"/>
          </a:xfrm>
          <a:prstGeom prst="rect">
            <a:avLst/>
          </a:prstGeom>
        </p:spPr>
      </p:pic>
      <p:pic>
        <p:nvPicPr>
          <p:cNvPr id="78" name="Рисунок 77" descr="worker.png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1123" y="5953794"/>
            <a:ext cx="548855" cy="549054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30" y="1939372"/>
            <a:ext cx="580418" cy="580418"/>
          </a:xfrm>
          <a:prstGeom prst="rect">
            <a:avLst/>
          </a:prstGeom>
        </p:spPr>
      </p:pic>
      <p:pic>
        <p:nvPicPr>
          <p:cNvPr id="83" name="Рисунок 17" descr="0_62 (1)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722" y="2374338"/>
            <a:ext cx="1037032" cy="8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201" y="1204372"/>
            <a:ext cx="1249805" cy="10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70" y="3435804"/>
            <a:ext cx="710925" cy="101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37"/>
          <p:cNvSpPr txBox="1">
            <a:spLocks noChangeArrowheads="1"/>
          </p:cNvSpPr>
          <p:nvPr/>
        </p:nvSpPr>
        <p:spPr bwMode="auto">
          <a:xfrm>
            <a:off x="7175326" y="4437906"/>
            <a:ext cx="4880881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</a:rPr>
              <a:t>Мотивационные мероприятия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9154" y="429783"/>
            <a:ext cx="11616870" cy="49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ФП </a:t>
            </a:r>
            <a:r>
              <a:rPr lang="ru-RU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«ЦИФРОВАЯ ОБРАЗОВАТЕЛЬНАЯ СРЕДА»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4390" y="357800"/>
            <a:ext cx="105608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239153" y="839354"/>
            <a:ext cx="8448633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13343D"/>
                </a:solidFill>
              </a:rPr>
  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</a:t>
            </a:r>
          </a:p>
        </p:txBody>
      </p:sp>
      <p:sp>
        <p:nvSpPr>
          <p:cNvPr id="14341" name="TextBox 16"/>
          <p:cNvSpPr txBox="1">
            <a:spLocks noChangeArrowheads="1"/>
          </p:cNvSpPr>
          <p:nvPr/>
        </p:nvSpPr>
        <p:spPr bwMode="auto">
          <a:xfrm>
            <a:off x="239319" y="2869859"/>
            <a:ext cx="4126963" cy="37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Показатели программы развития колледжа</a:t>
            </a:r>
          </a:p>
        </p:txBody>
      </p:sp>
      <p:sp>
        <p:nvSpPr>
          <p:cNvPr id="14342" name="TextBox 16"/>
          <p:cNvSpPr txBox="1">
            <a:spLocks noChangeArrowheads="1"/>
          </p:cNvSpPr>
          <p:nvPr/>
        </p:nvSpPr>
        <p:spPr bwMode="auto">
          <a:xfrm>
            <a:off x="239153" y="1433581"/>
            <a:ext cx="4126963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Показатели ФП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39128" y="1708810"/>
            <a:ext cx="4416908" cy="74735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Доля обучающихся СПО, использующих ФИС платформу ЦОС для «горизонтального» обучения и неформального образования</a:t>
            </a:r>
            <a:endParaRPr lang="ru-RU" sz="1300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153" y="1708811"/>
            <a:ext cx="4224317" cy="952721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Доля обучающихся СПО, для которых формируется цифровой образовательный профиль и индивидуальный план обучения с использованием ФИС платформы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ЦОС </a:t>
            </a:r>
            <a:endParaRPr lang="ru-RU" sz="11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919" y="3145090"/>
            <a:ext cx="4224317" cy="544109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Доля образовательных программ колледжа, обеспеченных цифровым УМК   </a:t>
            </a:r>
            <a:r>
              <a:rPr lang="ru-RU" sz="1400" b="1" dirty="0">
                <a:solidFill>
                  <a:srgbClr val="7030A0"/>
                </a:solidFill>
                <a:cs typeface="Arial" charset="0"/>
              </a:rPr>
              <a:t>100 % </a:t>
            </a:r>
            <a:r>
              <a:rPr lang="ru-RU" sz="1400" b="1" dirty="0">
                <a:solidFill>
                  <a:srgbClr val="00B050"/>
                </a:solidFill>
                <a:cs typeface="Arial" charset="0"/>
              </a:rPr>
              <a:t>/ 100 %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6326" y="3173765"/>
            <a:ext cx="3839134" cy="544109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Доля ОПОП, доступных для освоения в формате дистанционного и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онлайн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обучения  </a:t>
            </a:r>
            <a:r>
              <a:rPr lang="ru-RU" sz="1400" b="1" dirty="0">
                <a:solidFill>
                  <a:srgbClr val="7030A0"/>
                </a:solidFill>
                <a:cs typeface="Arial" charset="0"/>
              </a:rPr>
              <a:t>50 % </a:t>
            </a:r>
            <a:r>
              <a:rPr lang="ru-RU" sz="1400" b="1" dirty="0">
                <a:solidFill>
                  <a:srgbClr val="00B050"/>
                </a:solidFill>
                <a:cs typeface="Arial" charset="0"/>
              </a:rPr>
              <a:t>/ 50%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3398" y="3830188"/>
            <a:ext cx="4033842" cy="523216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Использование открытых образовательных ресурсов  (в т.ч. ресурсов ЦОС) при реализации УД/МДК</a:t>
            </a:r>
            <a:endParaRPr lang="ru-RU" sz="1400" b="1" dirty="0">
              <a:solidFill>
                <a:srgbClr val="7030A0"/>
              </a:solidFill>
              <a:cs typeface="Arial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34390" y="2869859"/>
            <a:ext cx="8543872" cy="0"/>
          </a:xfrm>
          <a:prstGeom prst="line">
            <a:avLst/>
          </a:prstGeom>
          <a:ln w="19050">
            <a:solidFill>
              <a:srgbClr val="133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ca1fff5b72e649974ed16d06fa24078e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9768" r="19371"/>
          <a:stretch>
            <a:fillRect/>
          </a:stretch>
        </p:blipFill>
        <p:spPr>
          <a:xfrm>
            <a:off x="9311823" y="0"/>
            <a:ext cx="3215261" cy="68595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7" name="TextBox 26"/>
          <p:cNvSpPr txBox="1"/>
          <p:nvPr/>
        </p:nvSpPr>
        <p:spPr>
          <a:xfrm>
            <a:off x="4653316" y="3830188"/>
            <a:ext cx="4033842" cy="94406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cs typeface="Arial" charset="0"/>
              </a:rPr>
              <a:t>Наличие разработанных в соответствии с утвержденным шаблоном, одобренных</a:t>
            </a:r>
          </a:p>
          <a:p>
            <a:r>
              <a:rPr lang="ru-RU" sz="1300" dirty="0">
                <a:solidFill>
                  <a:srgbClr val="002060"/>
                </a:solidFill>
                <a:cs typeface="Arial" charset="0"/>
              </a:rPr>
              <a:t>методическим советом колледжа и размещенных в СДО колледжа дистанционных курсов 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0702393" y="6556836"/>
            <a:ext cx="960708" cy="32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B050"/>
                </a:solidFill>
              </a:rPr>
              <a:t>факт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10127130" y="6556835"/>
            <a:ext cx="671590" cy="3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7030A0"/>
                </a:solidFill>
              </a:rPr>
              <a:t>план</a:t>
            </a: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 rot="10800000" flipV="1">
            <a:off x="262035" y="3542519"/>
            <a:ext cx="3913208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Показатели результативности работы</a:t>
            </a:r>
          </a:p>
        </p:txBody>
      </p:sp>
      <p:sp>
        <p:nvSpPr>
          <p:cNvPr id="28" name="Нашивка 27"/>
          <p:cNvSpPr/>
          <p:nvPr/>
        </p:nvSpPr>
        <p:spPr>
          <a:xfrm>
            <a:off x="1486695" y="5446018"/>
            <a:ext cx="2181892" cy="863764"/>
          </a:xfrm>
          <a:prstGeom prst="chevron">
            <a:avLst>
              <a:gd name="adj" fmla="val 27418"/>
            </a:avLst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РАЗВИТИЕ ЦОС КОЛЛЕДЖА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3531622" y="5446018"/>
            <a:ext cx="2181892" cy="863764"/>
          </a:xfrm>
          <a:prstGeom prst="chevron">
            <a:avLst>
              <a:gd name="adj" fmla="val 27418"/>
            </a:avLst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ВСТРАИВАНИЕ ОНЛАЙН КУРСОВ В ПРОГРАММЫ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5569498" y="5446018"/>
            <a:ext cx="2181892" cy="863764"/>
          </a:xfrm>
          <a:prstGeom prst="chevron">
            <a:avLst>
              <a:gd name="adj" fmla="val 27418"/>
            </a:avLst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ОБУЧЕНИЕ ПРЕПОДАВАТЕЛЕЙ</a:t>
            </a: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9156" y="429785"/>
            <a:ext cx="8927994" cy="49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0" tIns="60956" rIns="121910" bIns="60956">
            <a:spAutoFit/>
          </a:bodyPr>
          <a:lstStyle/>
          <a:p>
            <a:pPr defTabSz="1219108">
              <a:defRPr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</a:rPr>
              <a:t>ФП «ЦИФРОВАЯ ОБРАЗОВАТЕЛЬНАЯ СРЕДА»</a:t>
            </a:r>
            <a:endParaRPr lang="ru-RU" b="1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4392" y="357800"/>
            <a:ext cx="105608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439181" y="3813926"/>
            <a:ext cx="4319918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08"/>
            <a:r>
              <a:rPr lang="ru-RU" sz="1900" dirty="0">
                <a:solidFill>
                  <a:srgbClr val="C00000"/>
                </a:solidFill>
              </a:rPr>
              <a:t>сетевые программы</a:t>
            </a:r>
            <a:endParaRPr lang="ru-RU" sz="1500" dirty="0">
              <a:solidFill>
                <a:srgbClr val="C00000"/>
              </a:solidFill>
            </a:endParaRPr>
          </a:p>
        </p:txBody>
      </p:sp>
      <p:pic>
        <p:nvPicPr>
          <p:cNvPr id="34" name="Рисунок 10" descr="123_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1122" y="-219455"/>
            <a:ext cx="1631969" cy="16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3" y="1125005"/>
            <a:ext cx="10845521" cy="326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9588" y="5462788"/>
            <a:ext cx="1053632" cy="36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5198" y="6076252"/>
            <a:ext cx="802414" cy="30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7175" y="6031175"/>
            <a:ext cx="863984" cy="34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29944" y="6011265"/>
            <a:ext cx="959980" cy="2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18161" y="5981179"/>
            <a:ext cx="850989" cy="38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Скругленный прямоугольник 75"/>
          <p:cNvSpPr/>
          <p:nvPr/>
        </p:nvSpPr>
        <p:spPr>
          <a:xfrm>
            <a:off x="6336338" y="5310953"/>
            <a:ext cx="5518759" cy="115239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08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27221" y="5406987"/>
            <a:ext cx="1055980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08"/>
            <a:r>
              <a:rPr lang="ru-RU" sz="1900" b="1" dirty="0">
                <a:solidFill>
                  <a:srgbClr val="C00000"/>
                </a:solidFill>
              </a:rPr>
              <a:t>ФЦОС</a:t>
            </a:r>
            <a:endParaRPr lang="ru-RU" sz="1500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47230" y="5887151"/>
            <a:ext cx="1727967" cy="6156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1219108"/>
            <a:r>
              <a:rPr lang="ru-RU" sz="1600" b="1" dirty="0" err="1">
                <a:solidFill>
                  <a:srgbClr val="4BACC6">
                    <a:lumMod val="50000"/>
                  </a:srgbClr>
                </a:solidFill>
              </a:rPr>
              <a:t>онлайн</a:t>
            </a:r>
            <a:r>
              <a:rPr lang="ru-RU" sz="1600" b="1" dirty="0">
                <a:solidFill>
                  <a:srgbClr val="4BACC6">
                    <a:lumMod val="50000"/>
                  </a:srgbClr>
                </a:solidFill>
              </a:rPr>
              <a:t> платформы</a:t>
            </a:r>
            <a:endParaRPr lang="ru-RU" sz="1400" b="1" dirty="0">
              <a:solidFill>
                <a:srgbClr val="4BACC6">
                  <a:lumMod val="50000"/>
                </a:srgbClr>
              </a:solidFill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135225" y="5791118"/>
            <a:ext cx="69118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81723" y="5891639"/>
            <a:ext cx="662032" cy="4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Шестиугольник 80"/>
          <p:cNvSpPr/>
          <p:nvPr/>
        </p:nvSpPr>
        <p:spPr>
          <a:xfrm>
            <a:off x="2543274" y="4486158"/>
            <a:ext cx="6815870" cy="480163"/>
          </a:xfrm>
          <a:prstGeom prst="hexagon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1900" dirty="0">
                <a:solidFill>
                  <a:srgbClr val="215968"/>
                </a:solidFill>
                <a:cs typeface="Arial" charset="0"/>
              </a:rPr>
              <a:t>ИСПОЛЬЗОВАНИЕ ОНЛАЙН ПЛАТФОРМ</a:t>
            </a:r>
          </a:p>
        </p:txBody>
      </p:sp>
      <p:sp>
        <p:nvSpPr>
          <p:cNvPr id="20" name="TextBox 37"/>
          <p:cNvSpPr txBox="1">
            <a:spLocks noChangeArrowheads="1"/>
          </p:cNvSpPr>
          <p:nvPr/>
        </p:nvSpPr>
        <p:spPr bwMode="auto">
          <a:xfrm>
            <a:off x="118542" y="5277710"/>
            <a:ext cx="5759890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</a:rPr>
              <a:t>Реестр открытых онлайн курсов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21" name="TextBox 37"/>
          <p:cNvSpPr txBox="1">
            <a:spLocks noChangeArrowheads="1"/>
          </p:cNvSpPr>
          <p:nvPr/>
        </p:nvSpPr>
        <p:spPr bwMode="auto">
          <a:xfrm>
            <a:off x="118542" y="5590034"/>
            <a:ext cx="5759890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</a:rPr>
              <a:t>Перевод УМК в формат электронных курсов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22" name="TextBox 37"/>
          <p:cNvSpPr txBox="1">
            <a:spLocks noChangeArrowheads="1"/>
          </p:cNvSpPr>
          <p:nvPr/>
        </p:nvSpPr>
        <p:spPr bwMode="auto">
          <a:xfrm>
            <a:off x="118542" y="5932345"/>
            <a:ext cx="5759890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</a:rPr>
              <a:t>Электронный документооборот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23" name="TextBox 37"/>
          <p:cNvSpPr txBox="1">
            <a:spLocks noChangeArrowheads="1"/>
          </p:cNvSpPr>
          <p:nvPr/>
        </p:nvSpPr>
        <p:spPr bwMode="auto">
          <a:xfrm>
            <a:off x="118542" y="6300736"/>
            <a:ext cx="5759890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</a:rPr>
              <a:t>Автоматизация и сокращение отчетности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84" y="1989301"/>
            <a:ext cx="9710457" cy="4098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9156" y="429785"/>
            <a:ext cx="8927994" cy="49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0" tIns="60956" rIns="121910" bIns="60956">
            <a:spAutoFit/>
          </a:bodyPr>
          <a:lstStyle/>
          <a:p>
            <a:pPr defTabSz="1219108">
              <a:defRPr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</a:rPr>
              <a:t>ФП «ЦИФРОВАЯ ОБРАЗОВАТЕЛЬНАЯ СРЕДА»</a:t>
            </a:r>
            <a:endParaRPr lang="ru-RU" b="1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4392" y="357800"/>
            <a:ext cx="105608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10" descr="123_2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1122" y="-219455"/>
            <a:ext cx="1631969" cy="16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4" y="1160001"/>
            <a:ext cx="3981362" cy="1016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5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9156" y="429785"/>
            <a:ext cx="8927994" cy="49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0" tIns="60956" rIns="121910" bIns="60956">
            <a:spAutoFit/>
          </a:bodyPr>
          <a:lstStyle/>
          <a:p>
            <a:pPr defTabSz="1219108">
              <a:defRPr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</a:rPr>
              <a:t>ФП «ЦИФРОВАЯ ОБРАЗОВАТЕЛЬНАЯ СРЕДА»</a:t>
            </a:r>
            <a:endParaRPr lang="ru-RU" b="1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4392" y="357800"/>
            <a:ext cx="105608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108" y="2443815"/>
            <a:ext cx="896523" cy="33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17852"/>
          <a:stretch>
            <a:fillRect/>
          </a:stretch>
        </p:blipFill>
        <p:spPr bwMode="auto">
          <a:xfrm>
            <a:off x="2519426" y="2402756"/>
            <a:ext cx="562112" cy="48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10" descr="123_2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1122" y="-219455"/>
            <a:ext cx="1631969" cy="16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30"/>
          <p:cNvSpPr txBox="1">
            <a:spLocks noChangeArrowheads="1"/>
          </p:cNvSpPr>
          <p:nvPr/>
        </p:nvSpPr>
        <p:spPr bwMode="auto">
          <a:xfrm rot="10800000" flipV="1">
            <a:off x="1043300" y="2007008"/>
            <a:ext cx="2377237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ИНФРАСТРУКТУРА</a:t>
            </a: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 rot="10800000" flipV="1">
            <a:off x="4883227" y="2007008"/>
            <a:ext cx="2377237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СОДЕРЖАНИЕ</a:t>
            </a: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 rot="10800000" flipV="1">
            <a:off x="8604439" y="2007008"/>
            <a:ext cx="2377237" cy="3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КАДРЫ</a:t>
            </a:r>
          </a:p>
        </p:txBody>
      </p:sp>
      <p:sp>
        <p:nvSpPr>
          <p:cNvPr id="30" name="TextBox 37"/>
          <p:cNvSpPr txBox="1">
            <a:spLocks noChangeArrowheads="1"/>
          </p:cNvSpPr>
          <p:nvPr/>
        </p:nvSpPr>
        <p:spPr bwMode="auto">
          <a:xfrm>
            <a:off x="8759502" y="2299362"/>
            <a:ext cx="3605404" cy="77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100" b="1" dirty="0">
                <a:solidFill>
                  <a:srgbClr val="00B050"/>
                </a:solidFill>
              </a:rPr>
              <a:t>100% </a:t>
            </a:r>
            <a:r>
              <a:rPr lang="ru-RU" altLang="ru-RU" sz="1600" dirty="0">
                <a:solidFill>
                  <a:srgbClr val="002060"/>
                </a:solidFill>
              </a:rPr>
              <a:t>обучено работе в СДО</a:t>
            </a:r>
            <a:endParaRPr lang="ru-RU" altLang="ru-RU" sz="1600" dirty="0">
              <a:solidFill>
                <a:srgbClr val="00B050"/>
              </a:solidFill>
            </a:endParaRPr>
          </a:p>
          <a:p>
            <a:r>
              <a:rPr lang="ru-RU" altLang="ru-RU" sz="2100" b="1" dirty="0">
                <a:solidFill>
                  <a:srgbClr val="00B050"/>
                </a:solidFill>
              </a:rPr>
              <a:t>70% </a:t>
            </a:r>
            <a:r>
              <a:rPr lang="ru-RU" altLang="ru-RU" sz="1600" dirty="0">
                <a:solidFill>
                  <a:srgbClr val="002060"/>
                </a:solidFill>
              </a:rPr>
              <a:t>активно используют  в работе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 bwMode="auto">
          <a:xfrm flipH="1">
            <a:off x="3516188" y="2178178"/>
            <a:ext cx="349" cy="1059551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8220446" y="2210690"/>
            <a:ext cx="10761" cy="1027038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4386075" y="2306724"/>
            <a:ext cx="4085395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dirty="0">
                <a:solidFill>
                  <a:srgbClr val="002060"/>
                </a:solidFill>
              </a:rPr>
              <a:t>шаблон дистанционного курса</a:t>
            </a:r>
          </a:p>
        </p:txBody>
      </p:sp>
      <p:sp>
        <p:nvSpPr>
          <p:cNvPr id="35" name="TextBox 37"/>
          <p:cNvSpPr txBox="1">
            <a:spLocks noChangeArrowheads="1"/>
          </p:cNvSpPr>
          <p:nvPr/>
        </p:nvSpPr>
        <p:spPr bwMode="auto">
          <a:xfrm>
            <a:off x="4386075" y="2609537"/>
            <a:ext cx="4085395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dirty="0">
                <a:solidFill>
                  <a:srgbClr val="002060"/>
                </a:solidFill>
              </a:rPr>
              <a:t>инструкции для разработчиков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2" y="3525827"/>
            <a:ext cx="5394898" cy="282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Шестиугольник 42"/>
          <p:cNvSpPr/>
          <p:nvPr/>
        </p:nvSpPr>
        <p:spPr>
          <a:xfrm>
            <a:off x="2543274" y="1413104"/>
            <a:ext cx="6815870" cy="480163"/>
          </a:xfrm>
          <a:prstGeom prst="hexagon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1900" dirty="0">
                <a:solidFill>
                  <a:srgbClr val="215968"/>
                </a:solidFill>
                <a:cs typeface="Arial" charset="0"/>
              </a:rPr>
              <a:t>ЦИФРОВАЯ ОБРАЗОВАТЕЛЬНАЯ СРЕДА КОЛЛЕДЖА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0" y="3488724"/>
            <a:ext cx="5612301" cy="282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37"/>
          <p:cNvSpPr txBox="1">
            <a:spLocks noChangeArrowheads="1"/>
          </p:cNvSpPr>
          <p:nvPr/>
        </p:nvSpPr>
        <p:spPr bwMode="auto">
          <a:xfrm>
            <a:off x="4372796" y="2868311"/>
            <a:ext cx="4085395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dirty="0">
                <a:solidFill>
                  <a:srgbClr val="002060"/>
                </a:solidFill>
              </a:rPr>
              <a:t>критерии оценки дистанционного курса</a:t>
            </a:r>
          </a:p>
        </p:txBody>
      </p:sp>
      <p:sp>
        <p:nvSpPr>
          <p:cNvPr id="46" name="TextBox 37"/>
          <p:cNvSpPr txBox="1">
            <a:spLocks noChangeArrowheads="1"/>
          </p:cNvSpPr>
          <p:nvPr/>
        </p:nvSpPr>
        <p:spPr bwMode="auto">
          <a:xfrm>
            <a:off x="4372796" y="3156410"/>
            <a:ext cx="4085395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dirty="0">
                <a:solidFill>
                  <a:srgbClr val="002060"/>
                </a:solidFill>
              </a:rPr>
              <a:t>регламент работы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0" y="2346694"/>
            <a:ext cx="592288" cy="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953</Words>
  <Application>Microsoft Office PowerPoint</Application>
  <PresentationFormat>Произвольный</PresentationFormat>
  <Paragraphs>212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Тема Office</vt:lpstr>
      <vt:lpstr>1_Тема Office</vt:lpstr>
      <vt:lpstr>2_Тема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работы ГАПОУ «Тольяттинский социально-педагогический колледж» при выполнении показателей НП «Образование» и его федеральных проектов</dc:title>
  <dc:creator>Оксана Дьякова</dc:creator>
  <cp:lastModifiedBy>Назайкинская И В</cp:lastModifiedBy>
  <cp:revision>85</cp:revision>
  <cp:lastPrinted>2021-03-01T05:25:57Z</cp:lastPrinted>
  <dcterms:created xsi:type="dcterms:W3CDTF">2021-02-25T07:08:50Z</dcterms:created>
  <dcterms:modified xsi:type="dcterms:W3CDTF">2021-03-03T04:28:15Z</dcterms:modified>
</cp:coreProperties>
</file>