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9A"/>
    <a:srgbClr val="4C6EB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296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0847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161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183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744410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79252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8844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1995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78387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7411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0778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9225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0519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8369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506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6057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864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317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 cstate="print">
            <a:alphaModFix am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D4B76-E6C7-40CA-98AC-3B113286A9C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11642-16DE-4634-BDD7-368A8DA40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68482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">
              <a:srgbClr val="00B0F0"/>
            </a:gs>
            <a:gs pos="0">
              <a:srgbClr val="00B0F0"/>
            </a:gs>
            <a:gs pos="100000">
              <a:schemeClr val="tx1"/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84670" y="96818"/>
            <a:ext cx="2345167" cy="2345167"/>
          </a:xfrm>
        </p:spPr>
      </p:pic>
      <p:sp>
        <p:nvSpPr>
          <p:cNvPr id="8" name="TextBox 7"/>
          <p:cNvSpPr txBox="1"/>
          <p:nvPr/>
        </p:nvSpPr>
        <p:spPr>
          <a:xfrm>
            <a:off x="5439634" y="5673035"/>
            <a:ext cx="78100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И.о</a:t>
            </a:r>
            <a:r>
              <a:rPr lang="ru-RU" sz="2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директора ПГК Садыкова Е.М., </a:t>
            </a:r>
          </a:p>
          <a:p>
            <a:pPr algn="ctr"/>
            <a:r>
              <a:rPr lang="ru-RU" sz="2000" b="1" dirty="0" err="1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sz="2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заслуженный учитель РФ</a:t>
            </a:r>
            <a:endParaRPr lang="ru-RU" sz="20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64975" y="2441985"/>
            <a:ext cx="78100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9525">
                  <a:solidFill>
                    <a:schemeClr val="bg1">
                      <a:alpha val="67000"/>
                    </a:schemeClr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 организации дополнительного образования </a:t>
            </a:r>
            <a:endParaRPr lang="en-US" sz="4000" b="1" dirty="0" smtClean="0">
              <a:ln w="9525">
                <a:solidFill>
                  <a:schemeClr val="bg1">
                    <a:alpha val="67000"/>
                  </a:schemeClr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n w="9525">
                  <a:solidFill>
                    <a:schemeClr val="bg1">
                      <a:alpha val="67000"/>
                    </a:schemeClr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в ПГК</a:t>
            </a:r>
            <a:endParaRPr lang="ru-RU" sz="4000" b="1" dirty="0">
              <a:ln w="9525">
                <a:solidFill>
                  <a:schemeClr val="bg1">
                    <a:alpha val="67000"/>
                  </a:schemeClr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15799" y="611783"/>
            <a:ext cx="866887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ln w="0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</a:t>
            </a:r>
            <a:r>
              <a:rPr lang="ru-RU" sz="25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бюджетное учреждение профессионального образования </a:t>
            </a:r>
          </a:p>
          <a:p>
            <a:pPr algn="ctr"/>
            <a:r>
              <a:rPr lang="ru-RU" sz="25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«Поволжский государственный колледж»</a:t>
            </a:r>
            <a:endParaRPr lang="ru-RU" sz="25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1149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">
              <a:srgbClr val="00B0F0"/>
            </a:gs>
            <a:gs pos="0">
              <a:srgbClr val="00B0F0"/>
            </a:gs>
            <a:gs pos="100000">
              <a:schemeClr val="tx1"/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84670" y="96818"/>
            <a:ext cx="2345167" cy="2345167"/>
          </a:xfrm>
        </p:spPr>
      </p:pic>
      <p:sp>
        <p:nvSpPr>
          <p:cNvPr id="7" name="Скругленный прямоугольник 6"/>
          <p:cNvSpPr/>
          <p:nvPr/>
        </p:nvSpPr>
        <p:spPr>
          <a:xfrm>
            <a:off x="1194098" y="634701"/>
            <a:ext cx="8014447" cy="935915"/>
          </a:xfrm>
          <a:prstGeom prst="roundRect">
            <a:avLst/>
          </a:prstGeom>
          <a:solidFill>
            <a:srgbClr val="00B0F0">
              <a:alpha val="11000"/>
            </a:srgb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58642" y="825659"/>
            <a:ext cx="79499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Приоритеты системы ДО студентов в ПГК</a:t>
            </a:r>
            <a:endParaRPr lang="ru-RU" sz="30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86233" y="2441985"/>
            <a:ext cx="6422312" cy="935915"/>
          </a:xfrm>
          <a:prstGeom prst="roundRect">
            <a:avLst/>
          </a:prstGeom>
          <a:solidFill>
            <a:srgbClr val="00B0F0">
              <a:alpha val="11000"/>
            </a:srgb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86233" y="3673735"/>
            <a:ext cx="6422312" cy="935915"/>
          </a:xfrm>
          <a:prstGeom prst="roundRect">
            <a:avLst/>
          </a:prstGeom>
          <a:solidFill>
            <a:srgbClr val="00B0F0">
              <a:alpha val="11000"/>
            </a:srgb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86233" y="4905485"/>
            <a:ext cx="7399168" cy="1129677"/>
          </a:xfrm>
          <a:prstGeom prst="roundRect">
            <a:avLst/>
          </a:prstGeom>
          <a:solidFill>
            <a:srgbClr val="00B0F0">
              <a:alpha val="11000"/>
            </a:srgb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711390" y="2641032"/>
            <a:ext cx="49246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Интересы студентов</a:t>
            </a:r>
            <a:endParaRPr lang="ru-RU" sz="30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3698" y="3864693"/>
            <a:ext cx="55617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работодателей</a:t>
            </a:r>
            <a:endParaRPr lang="ru-RU" sz="30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80361" y="5019499"/>
            <a:ext cx="73050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Взаимосвязь с содержанием ОПОП, освоение новых компетенций</a:t>
            </a:r>
            <a:endParaRPr lang="ru-RU" sz="30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Соединительная линия уступом 18"/>
          <p:cNvCxnSpPr>
            <a:stCxn id="7" idx="1"/>
            <a:endCxn id="9" idx="1"/>
          </p:cNvCxnSpPr>
          <p:nvPr/>
        </p:nvCxnSpPr>
        <p:spPr>
          <a:xfrm rot="10800000" flipH="1" flipV="1">
            <a:off x="1194097" y="1102659"/>
            <a:ext cx="1592135" cy="1807284"/>
          </a:xfrm>
          <a:prstGeom prst="bentConnector3">
            <a:avLst>
              <a:gd name="adj1" fmla="val -14358"/>
            </a:avLst>
          </a:prstGeom>
          <a:ln w="349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>
            <a:stCxn id="7" idx="1"/>
          </p:cNvCxnSpPr>
          <p:nvPr/>
        </p:nvCxnSpPr>
        <p:spPr>
          <a:xfrm rot="10800000" flipH="1" flipV="1">
            <a:off x="1194098" y="1102659"/>
            <a:ext cx="1592134" cy="3104638"/>
          </a:xfrm>
          <a:prstGeom prst="bentConnector4">
            <a:avLst>
              <a:gd name="adj1" fmla="val -14358"/>
              <a:gd name="adj2" fmla="val 100156"/>
            </a:avLst>
          </a:prstGeom>
          <a:ln w="349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>
            <a:stCxn id="7" idx="1"/>
          </p:cNvCxnSpPr>
          <p:nvPr/>
        </p:nvCxnSpPr>
        <p:spPr>
          <a:xfrm rot="10800000" flipH="1" flipV="1">
            <a:off x="1194097" y="1102658"/>
            <a:ext cx="1592133" cy="4270783"/>
          </a:xfrm>
          <a:prstGeom prst="bentConnector4">
            <a:avLst>
              <a:gd name="adj1" fmla="val -14358"/>
              <a:gd name="adj2" fmla="val 100063"/>
            </a:avLst>
          </a:prstGeom>
          <a:ln w="349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12979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">
              <a:srgbClr val="00B0F0"/>
            </a:gs>
            <a:gs pos="0">
              <a:srgbClr val="00B0F0"/>
            </a:gs>
            <a:gs pos="100000">
              <a:schemeClr val="tx1"/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84670" y="96818"/>
            <a:ext cx="2345167" cy="2345167"/>
          </a:xfrm>
        </p:spPr>
      </p:pic>
      <p:sp>
        <p:nvSpPr>
          <p:cNvPr id="8" name="TextBox 7"/>
          <p:cNvSpPr txBox="1"/>
          <p:nvPr/>
        </p:nvSpPr>
        <p:spPr>
          <a:xfrm>
            <a:off x="961388" y="520040"/>
            <a:ext cx="85982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актуальных кадровых проблем</a:t>
            </a:r>
            <a:endParaRPr lang="ru-RU" sz="35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8373" y="1574204"/>
            <a:ext cx="96442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3000" b="1" dirty="0" smtClean="0">
                <a:ln w="6350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</a:t>
            </a:r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педагогического состава и совершенствование</a:t>
            </a:r>
            <a:r>
              <a:rPr lang="en-US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мастерства</a:t>
            </a:r>
            <a:r>
              <a:rPr lang="en-US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0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8373" y="2974994"/>
            <a:ext cx="104920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сотрудничество с работодателями (основные программы ПО, повышение квалификации и переподготовки в объеме 72ч</a:t>
            </a:r>
            <a:r>
              <a:rPr lang="en-US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/1</a:t>
            </a:r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44ч</a:t>
            </a:r>
            <a:r>
              <a:rPr lang="en-US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000" b="1" dirty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0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8373" y="4837449"/>
            <a:ext cx="96442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проектной деятельности, реализуемой «Союзом «</a:t>
            </a:r>
            <a:r>
              <a:rPr lang="en-US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WorldSkills Russia</a:t>
            </a:r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0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9375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">
              <a:srgbClr val="00B0F0"/>
            </a:gs>
            <a:gs pos="0">
              <a:srgbClr val="00B0F0"/>
            </a:gs>
            <a:gs pos="100000">
              <a:schemeClr val="tx1"/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84670" y="96818"/>
            <a:ext cx="2345167" cy="2345167"/>
          </a:xfrm>
        </p:spPr>
      </p:pic>
      <p:sp>
        <p:nvSpPr>
          <p:cNvPr id="8" name="TextBox 7"/>
          <p:cNvSpPr txBox="1"/>
          <p:nvPr/>
        </p:nvSpPr>
        <p:spPr>
          <a:xfrm>
            <a:off x="1484403" y="497660"/>
            <a:ext cx="783157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 </a:t>
            </a:r>
            <a:r>
              <a:rPr lang="ru-RU" sz="3200" b="1" dirty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Союза </a:t>
            </a:r>
            <a:r>
              <a:rPr lang="ru-RU" sz="3200" b="1" dirty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3200" b="1" dirty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WorldSkills Russia</a:t>
            </a:r>
            <a:r>
              <a:rPr lang="ru-RU" sz="3200" b="1" dirty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0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97207" y="1686635"/>
            <a:ext cx="76102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5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проект «Содействие занятости» (обучение лиц 50-ти лет и старше)</a:t>
            </a:r>
            <a:endParaRPr lang="ru-RU" sz="25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97207" y="2980238"/>
            <a:ext cx="761029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5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проект «Обучение лиц, пострадавших от последстви</a:t>
            </a:r>
            <a:r>
              <a:rPr lang="ru-RU" sz="2500" b="1" dirty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25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распространения новой коронавирусной инфекции»</a:t>
            </a:r>
            <a:endParaRPr lang="ru-RU" sz="25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97207" y="4658562"/>
            <a:ext cx="761029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5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проект повышения квалификации мастеров производственного обучения «5000 мастеров»</a:t>
            </a:r>
            <a:endParaRPr lang="ru-RU" sz="25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7456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">
              <a:srgbClr val="00B0F0"/>
            </a:gs>
            <a:gs pos="0">
              <a:srgbClr val="00B0F0"/>
            </a:gs>
            <a:gs pos="100000">
              <a:schemeClr val="tx1"/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84670" y="96818"/>
            <a:ext cx="2345167" cy="2345167"/>
          </a:xfrm>
        </p:spPr>
      </p:pic>
      <p:sp>
        <p:nvSpPr>
          <p:cNvPr id="8" name="TextBox 7"/>
          <p:cNvSpPr txBox="1"/>
          <p:nvPr/>
        </p:nvSpPr>
        <p:spPr>
          <a:xfrm>
            <a:off x="1302219" y="516142"/>
            <a:ext cx="82002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Общеразвивающие программы профессиональной ориентации школьников</a:t>
            </a:r>
            <a:endParaRPr lang="ru-RU" sz="32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0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97207" y="1754943"/>
            <a:ext cx="761029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5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проект «Билет в будущее»</a:t>
            </a:r>
            <a:endParaRPr lang="ru-RU" sz="25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97207" y="3808140"/>
            <a:ext cx="76102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5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Предпрофильная подготовка обучающихся 9-ых классов общеобразовательных организаций</a:t>
            </a:r>
            <a:endParaRPr lang="ru-RU" sz="25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13066638"/>
              </p:ext>
            </p:extLst>
          </p:nvPr>
        </p:nvGraphicFramePr>
        <p:xfrm>
          <a:off x="1597207" y="2481243"/>
          <a:ext cx="8128000" cy="107765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370676393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55988379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54436493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678562418"/>
                    </a:ext>
                  </a:extLst>
                </a:gridCol>
              </a:tblGrid>
              <a:tr h="43757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26670874"/>
                  </a:ext>
                </a:extLst>
              </a:tr>
              <a:tr h="43757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обученных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717715775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20790694"/>
              </p:ext>
            </p:extLst>
          </p:nvPr>
        </p:nvGraphicFramePr>
        <p:xfrm>
          <a:off x="1302220" y="4919160"/>
          <a:ext cx="9657880" cy="158258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31576">
                  <a:extLst>
                    <a:ext uri="{9D8B030D-6E8A-4147-A177-3AD203B41FA5}">
                      <a16:colId xmlns:a16="http://schemas.microsoft.com/office/drawing/2014/main" xmlns="" val="1539786563"/>
                    </a:ext>
                  </a:extLst>
                </a:gridCol>
                <a:gridCol w="1931576">
                  <a:extLst>
                    <a:ext uri="{9D8B030D-6E8A-4147-A177-3AD203B41FA5}">
                      <a16:colId xmlns:a16="http://schemas.microsoft.com/office/drawing/2014/main" xmlns="" val="1135559086"/>
                    </a:ext>
                  </a:extLst>
                </a:gridCol>
                <a:gridCol w="1931576">
                  <a:extLst>
                    <a:ext uri="{9D8B030D-6E8A-4147-A177-3AD203B41FA5}">
                      <a16:colId xmlns:a16="http://schemas.microsoft.com/office/drawing/2014/main" xmlns="" val="2942756718"/>
                    </a:ext>
                  </a:extLst>
                </a:gridCol>
                <a:gridCol w="1931576">
                  <a:extLst>
                    <a:ext uri="{9D8B030D-6E8A-4147-A177-3AD203B41FA5}">
                      <a16:colId xmlns:a16="http://schemas.microsoft.com/office/drawing/2014/main" xmlns="" val="1735692676"/>
                    </a:ext>
                  </a:extLst>
                </a:gridCol>
                <a:gridCol w="1931576">
                  <a:extLst>
                    <a:ext uri="{9D8B030D-6E8A-4147-A177-3AD203B41FA5}">
                      <a16:colId xmlns:a16="http://schemas.microsoft.com/office/drawing/2014/main" xmlns="" val="1764566532"/>
                    </a:ext>
                  </a:extLst>
                </a:gridCol>
              </a:tblGrid>
              <a:tr h="93093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программы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Дизайнер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– будущий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Виртуальный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сварщик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Будущий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системный администратор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912806197"/>
                  </a:ext>
                </a:extLst>
              </a:tr>
              <a:tr h="6516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обученных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919317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95174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">
              <a:srgbClr val="00B0F0"/>
            </a:gs>
            <a:gs pos="0">
              <a:srgbClr val="00B0F0"/>
            </a:gs>
            <a:gs pos="100000">
              <a:schemeClr val="tx1"/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84670" y="96818"/>
            <a:ext cx="2345167" cy="2345167"/>
          </a:xfrm>
        </p:spPr>
      </p:pic>
      <p:sp>
        <p:nvSpPr>
          <p:cNvPr id="8" name="TextBox 7"/>
          <p:cNvSpPr txBox="1"/>
          <p:nvPr/>
        </p:nvSpPr>
        <p:spPr>
          <a:xfrm>
            <a:off x="1484402" y="640195"/>
            <a:ext cx="783157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Прибыль от реализации программ ДПО</a:t>
            </a:r>
            <a:endParaRPr lang="ru-RU" sz="32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0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97207" y="1686635"/>
            <a:ext cx="76102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5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дополнительного образования студентов – 6.370.805 рублей</a:t>
            </a:r>
            <a:endParaRPr lang="ru-RU" sz="25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97207" y="3030791"/>
            <a:ext cx="77812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5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обучению лиц, пострадавших от коронавирусной инфекции – 6.160.429 рублей</a:t>
            </a:r>
            <a:endParaRPr lang="ru-RU" sz="25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95041" y="5394943"/>
            <a:ext cx="946665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5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проект «Билет в будущее» - 1.583.060 рублей  </a:t>
            </a:r>
            <a:endParaRPr lang="ru-RU" sz="25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95041" y="4527841"/>
            <a:ext cx="876815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500" b="1" dirty="0" smtClean="0">
                <a:ln w="15875">
                  <a:noFill/>
                </a:ln>
                <a:solidFill>
                  <a:srgbClr val="005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проект «5000 мастеров» - 751.695 рублей </a:t>
            </a:r>
            <a:endParaRPr lang="ru-RU" sz="2500" b="1" dirty="0">
              <a:ln w="15875">
                <a:noFill/>
              </a:ln>
              <a:solidFill>
                <a:srgbClr val="0058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0728534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228</Words>
  <Application>Microsoft Office PowerPoint</Application>
  <PresentationFormat>Произвольный</PresentationFormat>
  <Paragraphs>47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Берлин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 TCO</dc:creator>
  <cp:lastModifiedBy>SADIKOVA</cp:lastModifiedBy>
  <cp:revision>13</cp:revision>
  <dcterms:created xsi:type="dcterms:W3CDTF">2021-04-20T07:11:46Z</dcterms:created>
  <dcterms:modified xsi:type="dcterms:W3CDTF">2021-04-20T08:39:35Z</dcterms:modified>
</cp:coreProperties>
</file>