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30"/>
  </p:notesMasterIdLst>
  <p:handoutMasterIdLst>
    <p:handoutMasterId r:id="rId31"/>
  </p:handoutMasterIdLst>
  <p:sldIdLst>
    <p:sldId id="257" r:id="rId2"/>
    <p:sldId id="286" r:id="rId3"/>
    <p:sldId id="259" r:id="rId4"/>
    <p:sldId id="280" r:id="rId5"/>
    <p:sldId id="260" r:id="rId6"/>
    <p:sldId id="261" r:id="rId7"/>
    <p:sldId id="262" r:id="rId8"/>
    <p:sldId id="263" r:id="rId9"/>
    <p:sldId id="265" r:id="rId10"/>
    <p:sldId id="264" r:id="rId11"/>
    <p:sldId id="282" r:id="rId12"/>
    <p:sldId id="266" r:id="rId13"/>
    <p:sldId id="270" r:id="rId14"/>
    <p:sldId id="269" r:id="rId15"/>
    <p:sldId id="268" r:id="rId16"/>
    <p:sldId id="274" r:id="rId17"/>
    <p:sldId id="271" r:id="rId18"/>
    <p:sldId id="272" r:id="rId19"/>
    <p:sldId id="273" r:id="rId20"/>
    <p:sldId id="275" r:id="rId21"/>
    <p:sldId id="276" r:id="rId22"/>
    <p:sldId id="281" r:id="rId23"/>
    <p:sldId id="277" r:id="rId24"/>
    <p:sldId id="278" r:id="rId25"/>
    <p:sldId id="283" r:id="rId26"/>
    <p:sldId id="284" r:id="rId27"/>
    <p:sldId id="287" r:id="rId28"/>
    <p:sldId id="285" r:id="rId2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21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9F2607F-EAB8-462D-9596-B11A1C51125F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975D426-A9DD-4244-A2CE-1FB662374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44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0EC31D-9C0F-4EDB-9AC9-93AE84D7514D}" type="datetime1">
              <a:rPr lang="ru-RU" smtClean="0"/>
              <a:t>18.01.2022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B41D33-19C8-4450-B3C5-BE83E9C8F0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5525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8" name="Дата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948E6C3-8E12-426B-A56F-861F8B162AC6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 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 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D323C2A-FDF4-456A-A556-14045268B55D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rtlCol="0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rtlCol="0" anchor="t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Дата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D5CFD7-CC7C-49C5-B221-A9E29F5846A0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12" name="Нижний колонтитул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3" name="Номер слайда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48600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4860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BD967-1B7E-40AA-AAF7-BA98E0E039F7}" type="datetimeFigureOut">
              <a:rPr lang="en-US" dirty="0"/>
              <a:t>1/18/2022</a:t>
            </a:fld>
            <a:endParaRPr lang="en-US" dirty="0"/>
          </a:p>
        </p:txBody>
      </p:sp>
      <p:sp>
        <p:nvSpPr>
          <p:cNvPr id="104860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4860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39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Дата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 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40FCE8-CB6C-4798-845F-C8260D76B307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9" name="Нижний колонтитул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0" name="Номер слайда 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 rtlCol="0">
            <a:normAutofit/>
          </a:bodyPr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 rtlCol="0">
            <a:normAutofit/>
          </a:bodyPr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C13A7E-4C64-47B0-B355-B165BE4012BA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 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rtlCol="0"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rtlCol="0"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31CA3B4-5CE4-4976-BBFE-4E91C7258FC5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 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316041-DA7D-4734-AA8C-761AB09393E2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92EF8B-D3DF-4216-96A1-1B1DE794B37A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8" name="Дата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 rtlCol="0"/>
          <a:lstStyle/>
          <a:p>
            <a:pPr rtl="0"/>
            <a:fld id="{09563768-3096-48CB-A41A-8D454362CCAD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10" name="Нижний колонтитул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 rtlCol="0"/>
          <a:lstStyle/>
          <a:p>
            <a:pPr rtl="0"/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Рисунок 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30088EE-0E82-4198-BDFF-3B9755AA8919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algn="l" rtl="0"/>
            <a:endParaRPr lang="en-US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C6B9E6FA-8E94-487D-81C3-7EE9BB2FD23D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5" name="Нижний колонтитул 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Прямоугольник 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Прямоугольник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Прямоугольник 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  <p:sldLayoutId id="2147483763" r:id="rId12"/>
  </p:sldLayoutIdLst>
  <p:hf sldNum="0" hdr="0" ftr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answer.worldskills.ru/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nswer.worldskills.ru/de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Прямоугольник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Работа в </a:t>
            </a:r>
            <a:r>
              <a:rPr lang="ru" dirty="0"/>
              <a:t>Цифровой Платформе  </a:t>
            </a:r>
            <a:r>
              <a:rPr lang="en-US" dirty="0"/>
              <a:t>WSR </a:t>
            </a:r>
            <a:endParaRPr lang="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468233"/>
          </a:xfrm>
        </p:spPr>
        <p:txBody>
          <a:bodyPr rtlCol="0">
            <a:normAutofit/>
          </a:bodyPr>
          <a:lstStyle/>
          <a:p>
            <a:pPr rtl="0"/>
            <a:r>
              <a:rPr lang="ru" dirty="0"/>
              <a:t>УО – ЦПО Самарской области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Прямоугольник 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Рисунок 5" descr="Крупный план логотипа&#10;&#10;Автоматически созданное описание">
            <a:extLst>
              <a:ext uri="{FF2B5EF4-FFF2-40B4-BE49-F238E27FC236}">
                <a16:creationId xmlns:a16="http://schemas.microsoft.com/office/drawing/2014/main" id="{F1A8C364-94D4-4630-BAD0-78722F3470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733" y="3081867"/>
            <a:ext cx="11260667" cy="331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4A0246-E63D-4390-8D63-A8C88886C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Добавить учебную группу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3A9BA47-23D8-46BB-8D2E-F36D922A22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7072" y="2456959"/>
            <a:ext cx="8548382" cy="3966955"/>
          </a:xfrm>
          <a:prstGeom prst="rect">
            <a:avLst/>
          </a:prstGeo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AFBE482B-7043-4C54-9C1B-835658A12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568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4CDD35-92B6-45DB-B95F-AF6E210BF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Загрузка учебной группы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E4F423-A481-4142-B962-2D98B57BE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5" name="image16.png">
            <a:extLst>
              <a:ext uri="{FF2B5EF4-FFF2-40B4-BE49-F238E27FC236}">
                <a16:creationId xmlns:a16="http://schemas.microsoft.com/office/drawing/2014/main" id="{77B91B72-FEA0-4CC9-B092-AA70AF0C5F3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9804" y="2230831"/>
            <a:ext cx="7472392" cy="4270637"/>
          </a:xfrm>
          <a:prstGeom prst="rect">
            <a:avLst/>
          </a:prstGeom>
          <a:ln w="12700">
            <a:solidFill>
              <a:srgbClr val="000000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2861499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3698B9-1C62-4BFF-BD72-9E171A0E3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Подача заявки _ выбор опции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1BC81C-5019-4F46-99A4-09F9BD0E9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5" name="image18.png">
            <a:extLst>
              <a:ext uri="{FF2B5EF4-FFF2-40B4-BE49-F238E27FC236}">
                <a16:creationId xmlns:a16="http://schemas.microsoft.com/office/drawing/2014/main" id="{CDEA8605-4506-409B-B1C1-1DBBC338E51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44510" y="2390862"/>
            <a:ext cx="7275659" cy="3160690"/>
          </a:xfrm>
          <a:prstGeom prst="rect">
            <a:avLst/>
          </a:prstGeom>
          <a:ln w="12700">
            <a:solidFill>
              <a:srgbClr val="000000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3274215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0DE00C-2A44-4D1F-8767-26E74570D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Заявка на дэ по актуализированным </a:t>
            </a:r>
            <a:r>
              <a:rPr lang="ru-RU" dirty="0" err="1"/>
              <a:t>фгос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C443FE6-8BC9-45B6-B9F1-871142481E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0569" y="1984266"/>
            <a:ext cx="10159068" cy="4285857"/>
          </a:xfr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234CE9E2-1CC8-4273-A84A-BB5C9895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435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84C02A-B0DB-4819-9221-C8F41549D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Заявка на дэ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98ECA205-8FEA-44C5-BF3A-4269C9E8AC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4119" y="2102805"/>
            <a:ext cx="10242630" cy="4321109"/>
          </a:xfr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3EC7662C-CEEC-477F-BFD0-0C14F7507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59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CFEEEA-71F5-4327-8917-E87DF64F8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Добавление экзаменационных групп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7C2E166-CA66-4F74-BAD0-E48864F732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101" y="2115158"/>
            <a:ext cx="10675569" cy="4503756"/>
          </a:xfr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EFBCC0CC-6108-44E3-8DDC-247FF51E7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0263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646D88-CB23-4773-A9A0-76CC29EAB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942086"/>
          </a:xfrm>
        </p:spPr>
        <p:txBody>
          <a:bodyPr/>
          <a:lstStyle/>
          <a:p>
            <a:r>
              <a:rPr lang="ru-RU" dirty="0"/>
              <a:t>Добавление составной экзаменационной группы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6C2D65C-C467-4BD6-AF44-6E540752BC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249" y="1908089"/>
            <a:ext cx="8023535" cy="4698387"/>
          </a:xfrm>
          <a:prstGeom prst="rect">
            <a:avLst/>
          </a:prstGeo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0F9CBCD1-25EE-4619-A5B6-C0757D2FA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499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3BCF2-5EA4-4773-B5A1-E719B540E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Статус заявки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1F55987-F2DD-4221-B2C5-6E46E94798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7657" y="2190561"/>
            <a:ext cx="10034615" cy="4233353"/>
          </a:xfr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CD76A87A-0920-4CFA-9F71-F6F888E17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446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DABEE-7B87-47F7-B4C5-C21145A60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Статус заявки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F7D6E14-9DAC-464F-A3E5-9C8C7907C4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631" y="2031884"/>
            <a:ext cx="10410738" cy="4392030"/>
          </a:xfr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24FA3A32-6306-4CCB-9472-5DB98C7CE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613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8E628E-6138-474F-A58F-A2A4C2F07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222118" cy="1188720"/>
          </a:xfrm>
        </p:spPr>
        <p:txBody>
          <a:bodyPr/>
          <a:lstStyle/>
          <a:p>
            <a:r>
              <a:rPr lang="ru-RU" dirty="0"/>
              <a:t>Раздел «демонстрационные экзамены и экзаменационные группы»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643A64-A572-4DA2-8AC8-E5BF4E21E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5" name="image57.png">
            <a:extLst>
              <a:ext uri="{FF2B5EF4-FFF2-40B4-BE49-F238E27FC236}">
                <a16:creationId xmlns:a16="http://schemas.microsoft.com/office/drawing/2014/main" id="{028D695B-FF49-4703-8442-6D4F31C51D3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68741" y="2308007"/>
            <a:ext cx="8690995" cy="4386408"/>
          </a:xfrm>
          <a:prstGeom prst="rect">
            <a:avLst/>
          </a:prstGeom>
          <a:ln w="12700">
            <a:solidFill>
              <a:srgbClr val="000000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1564191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218166-3FC8-44C5-9546-FC82BCE32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Дополнительная информация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F97EBA-A9EB-4EEA-8D7A-4225DC6149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340864"/>
            <a:ext cx="10752335" cy="3634486"/>
          </a:xfrm>
        </p:spPr>
        <p:txBody>
          <a:bodyPr>
            <a:normAutofit/>
          </a:bodyPr>
          <a:lstStyle/>
          <a:p>
            <a:r>
              <a:rPr lang="ru-RU" sz="3600" dirty="0"/>
              <a:t>Адрес ЦПДЭ – номер кабинета/аудитории</a:t>
            </a:r>
          </a:p>
          <a:p>
            <a:r>
              <a:rPr lang="ru-RU" sz="3600" dirty="0"/>
              <a:t>В перечень документов на пролонгацию: + аттестат ЦПДЭ</a:t>
            </a:r>
          </a:p>
          <a:p>
            <a:r>
              <a:rPr lang="ru-RU" sz="3600" dirty="0"/>
              <a:t>График ДЭ – воскресенье и праздничные дни не ставить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50EE96-D4C2-448B-8846-C45BA6892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990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37D7FC-1E7F-4952-8F8C-2CE7789BB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данными экзамена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AB83C3-E657-4786-BCDD-CBBE1B559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5" name="image59.png">
            <a:extLst>
              <a:ext uri="{FF2B5EF4-FFF2-40B4-BE49-F238E27FC236}">
                <a16:creationId xmlns:a16="http://schemas.microsoft.com/office/drawing/2014/main" id="{36EAEB26-4247-429A-B08F-C1D127906ABA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81025" y="2453257"/>
            <a:ext cx="11029950" cy="3410399"/>
          </a:xfrm>
          <a:prstGeom prst="rect">
            <a:avLst/>
          </a:prstGeom>
          <a:ln w="12700">
            <a:solidFill>
              <a:srgbClr val="000000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42558225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6DFBA3-E796-4470-8F1E-DA58171C6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Данные экзамена (экспертная группа)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56DC7D-0F5F-4CCF-A1D7-5DFD159C3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5" name="image71.png">
            <a:extLst>
              <a:ext uri="{FF2B5EF4-FFF2-40B4-BE49-F238E27FC236}">
                <a16:creationId xmlns:a16="http://schemas.microsoft.com/office/drawing/2014/main" id="{7FEB78C3-1E89-4D9B-97B6-BC39D8617BD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3066" y="2178628"/>
            <a:ext cx="5675868" cy="2154936"/>
          </a:xfrm>
          <a:prstGeom prst="rect">
            <a:avLst/>
          </a:prstGeom>
          <a:ln w="12700">
            <a:solidFill>
              <a:srgbClr val="000000"/>
            </a:solidFill>
            <a:prstDash val="solid"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079D21D-D2EF-4C57-B3E7-D1587FF11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416" y="2485223"/>
            <a:ext cx="5675868" cy="412125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F8F34B-DFFA-4A0A-A7D2-4F5FFCBB6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9350" y="4780751"/>
            <a:ext cx="2988027" cy="170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992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8765ED-AE63-4394-9927-4F2A3DA27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505859"/>
          </a:xfrm>
        </p:spPr>
        <p:txBody>
          <a:bodyPr>
            <a:normAutofit fontScale="90000"/>
          </a:bodyPr>
          <a:lstStyle/>
          <a:p>
            <a:r>
              <a:rPr lang="ru-RU" dirty="0"/>
              <a:t>Заполнение Личных профилей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68C8575-03C2-4241-B9B3-214A9324E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5" name="image37.png">
            <a:extLst>
              <a:ext uri="{FF2B5EF4-FFF2-40B4-BE49-F238E27FC236}">
                <a16:creationId xmlns:a16="http://schemas.microsoft.com/office/drawing/2014/main" id="{1039FE6E-6AAE-4FD3-BCF6-75AE2D0F74CE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8576" y="2761013"/>
            <a:ext cx="9178704" cy="3933401"/>
          </a:xfrm>
          <a:prstGeom prst="rect">
            <a:avLst/>
          </a:prstGeom>
          <a:ln w="12700">
            <a:solidFill>
              <a:srgbClr val="000000"/>
            </a:solidFill>
            <a:prstDash val="solid"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18A34FE-DA92-40D3-8FED-DB8D2F531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4223" y="702156"/>
            <a:ext cx="4431031" cy="317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5808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A74954-14D6-41AD-875E-53C864DC9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Данные экзамена (экзаменационная группа)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74B9632-1614-42FF-AF7A-E057903365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318" y="2365670"/>
            <a:ext cx="4990904" cy="2374109"/>
          </a:xfrm>
          <a:prstGeom prst="rect">
            <a:avLst/>
          </a:prstGeo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86967CD5-A28B-439C-9D92-54A624987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29F866E-5987-4A25-BB65-046371DE41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304" y="3091625"/>
            <a:ext cx="7750696" cy="351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4013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0C7536-C1C3-4A8F-8C9A-313E04423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Прикрепление к экзаменационной группе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480559F-34E4-4803-8955-9B5A982460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754" y="2097203"/>
            <a:ext cx="5889246" cy="2444708"/>
          </a:xfrm>
          <a:prstGeom prst="rect">
            <a:avLst/>
          </a:prstGeo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EB6BC688-67BC-4C9F-8F9C-885CE6893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5D1B749-C6C5-4712-82C5-5D2A72019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026" y="3805289"/>
            <a:ext cx="5846571" cy="287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4636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F392D4-B0A4-49CF-86E7-758DC6756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Завершение экзамена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EB8CAA5-BCC8-4227-A4C5-FE2175CF43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445" y="2074617"/>
            <a:ext cx="7540072" cy="3403394"/>
          </a:xfrm>
          <a:prstGeom prst="rect">
            <a:avLst/>
          </a:prstGeo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666527F0-BDA6-4850-A103-876E44C0D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1263C1-0695-49D0-8714-46DF0C765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239" y="2074617"/>
            <a:ext cx="5767316" cy="460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2616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1DF25F-01DB-44C8-85AD-3C1ADFC69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https://answer.worldskills.ru/de/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0421A40-A7A4-4A46-A7B8-2044165C24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3280" y="1551971"/>
            <a:ext cx="8506438" cy="3588654"/>
          </a:xfr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11C91104-B6EF-4839-A1C0-EBC9AD7AB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770C2D6-AC95-4046-B8A9-85071A0D63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4613" y="3172797"/>
            <a:ext cx="7070925" cy="348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2718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C152E9-D867-4F24-8F58-8FD71F85B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627297"/>
          </a:xfrm>
        </p:spPr>
        <p:txBody>
          <a:bodyPr/>
          <a:lstStyle/>
          <a:p>
            <a:r>
              <a:rPr lang="ru-RU" dirty="0"/>
              <a:t>График дэ 2022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CAC2B51-1ADC-4643-AC06-B1F634772A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119" y="1505622"/>
            <a:ext cx="12075762" cy="5172016"/>
          </a:xfr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9A4B2C6E-325D-445D-BBC8-97143C8BF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5519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id="{512DE323-BC0E-46A7-96BC-2B1AE0FBA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7B4822-F5C7-42F4-8D64-DF814CC12E9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92572" y="2341563"/>
            <a:ext cx="9637378" cy="3633787"/>
          </a:xfrm>
        </p:spPr>
        <p:txBody>
          <a:bodyPr>
            <a:normAutofit/>
          </a:bodyPr>
          <a:lstStyle/>
          <a:p>
            <a:r>
              <a:rPr lang="en-US" sz="4800" dirty="0"/>
              <a:t>https://de.dp.worldskills.ru/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64357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C217D7-2DFB-4841-AE3F-89147F90F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Инструкции                          </a:t>
            </a:r>
            <a:r>
              <a:rPr lang="en-US" dirty="0">
                <a:hlinkClick r:id="rId2"/>
              </a:rPr>
              <a:t>https://answer.worldskills.ru/de/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D3858E-49DD-49CB-8A58-7419464AC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Инструкция пользователя (Координатор - Ответственное лицо от Уполномоченной организации)</a:t>
            </a:r>
          </a:p>
          <a:p>
            <a:r>
              <a:rPr lang="ru-RU" sz="2800" dirty="0"/>
              <a:t>Инструкция пользователя  (Участника)</a:t>
            </a:r>
          </a:p>
          <a:p>
            <a:r>
              <a:rPr lang="ru-RU" sz="2800" dirty="0"/>
              <a:t>Инструкция пользователя (Главного эксперта)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5FD9E5-F425-4D1A-A850-26D2E7DAF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286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Заголовок 1"/>
          <p:cNvSpPr>
            <a:spLocks noGrp="1"/>
          </p:cNvSpPr>
          <p:nvPr>
            <p:ph type="title"/>
          </p:nvPr>
        </p:nvSpPr>
        <p:spPr>
          <a:xfrm>
            <a:off x="685801" y="1040235"/>
            <a:ext cx="10396882" cy="696286"/>
          </a:xfrm>
        </p:spPr>
        <p:txBody>
          <a:bodyPr/>
          <a:lstStyle/>
          <a:p>
            <a:pPr algn="ctr"/>
            <a:r>
              <a:rPr lang="ru-RU" dirty="0"/>
              <a:t>термины</a:t>
            </a:r>
          </a:p>
        </p:txBody>
      </p:sp>
      <p:sp>
        <p:nvSpPr>
          <p:cNvPr id="1048607" name="Объект 2"/>
          <p:cNvSpPr>
            <a:spLocks noGrp="1"/>
          </p:cNvSpPr>
          <p:nvPr>
            <p:ph sz="quarter" idx="13"/>
          </p:nvPr>
        </p:nvSpPr>
        <p:spPr>
          <a:xfrm>
            <a:off x="363179" y="1736521"/>
            <a:ext cx="10502537" cy="4798503"/>
          </a:xfrm>
        </p:spPr>
        <p:txBody>
          <a:bodyPr>
            <a:normAutofit/>
          </a:bodyPr>
          <a:lstStyle/>
          <a:p>
            <a:r>
              <a:rPr lang="ru-RU" b="1" dirty="0"/>
              <a:t>Участник</a:t>
            </a:r>
          </a:p>
          <a:p>
            <a:r>
              <a:rPr lang="ru-RU" b="1" dirty="0"/>
              <a:t>Линейный эксперт ДЭ </a:t>
            </a:r>
          </a:p>
          <a:p>
            <a:r>
              <a:rPr lang="ru-RU" b="1" dirty="0"/>
              <a:t>Главный эксперт</a:t>
            </a:r>
            <a:r>
              <a:rPr lang="en-US" b="1" dirty="0"/>
              <a:t>  (</a:t>
            </a:r>
            <a:r>
              <a:rPr lang="ru-RU" altLang="en-US" b="1" dirty="0"/>
              <a:t>ГЭ</a:t>
            </a:r>
            <a:r>
              <a:rPr lang="en-US" altLang="en-US" b="1" dirty="0"/>
              <a:t>)</a:t>
            </a:r>
            <a:endParaRPr lang="zh-CN" altLang="en-US" b="1" dirty="0"/>
          </a:p>
          <a:p>
            <a:r>
              <a:rPr lang="ru-RU" b="1" dirty="0"/>
              <a:t>Технический эксперт</a:t>
            </a:r>
            <a:r>
              <a:rPr lang="en-US" b="1" dirty="0"/>
              <a:t>  (</a:t>
            </a:r>
            <a:r>
              <a:rPr lang="ru-RU" altLang="en-US" b="1" dirty="0"/>
              <a:t>ТЭ</a:t>
            </a:r>
            <a:r>
              <a:rPr lang="en-US" altLang="en-US" b="1" dirty="0"/>
              <a:t>)</a:t>
            </a:r>
            <a:endParaRPr lang="zh-CN" altLang="en-US" b="1" dirty="0"/>
          </a:p>
          <a:p>
            <a:r>
              <a:rPr lang="ru-RU" b="1" dirty="0"/>
              <a:t>Учебная группа</a:t>
            </a:r>
            <a:r>
              <a:rPr lang="en-US" b="1" dirty="0"/>
              <a:t> (</a:t>
            </a:r>
            <a:r>
              <a:rPr lang="ru-RU" altLang="en-US" b="1" dirty="0"/>
              <a:t>УГ</a:t>
            </a:r>
            <a:r>
              <a:rPr lang="en-US" altLang="en-US" b="1" dirty="0"/>
              <a:t>)</a:t>
            </a:r>
            <a:endParaRPr lang="zh-CN" altLang="en-US" b="1" dirty="0"/>
          </a:p>
          <a:p>
            <a:r>
              <a:rPr lang="ru-RU" b="1" dirty="0"/>
              <a:t>Экзаменационная группа</a:t>
            </a:r>
            <a:r>
              <a:rPr lang="en-US" b="1" dirty="0"/>
              <a:t> (</a:t>
            </a:r>
            <a:r>
              <a:rPr lang="ru-RU" altLang="en-US" b="1" dirty="0"/>
              <a:t>ЭГ</a:t>
            </a:r>
            <a:r>
              <a:rPr lang="en-US" altLang="en-US" b="1" dirty="0"/>
              <a:t>)</a:t>
            </a:r>
            <a:endParaRPr lang="zh-CN" altLang="en-US" b="1" dirty="0"/>
          </a:p>
          <a:p>
            <a:r>
              <a:rPr lang="ru-RU" b="1" dirty="0"/>
              <a:t>Центр проведения демонстрационного экзамена</a:t>
            </a:r>
            <a:r>
              <a:rPr lang="en-US" b="1" dirty="0"/>
              <a:t> (</a:t>
            </a:r>
            <a:r>
              <a:rPr lang="ru-RU" altLang="en-US" b="1" dirty="0"/>
              <a:t>ЦПДЭ</a:t>
            </a:r>
            <a:r>
              <a:rPr lang="en-US" altLang="en-US" b="1" dirty="0"/>
              <a:t>)</a:t>
            </a:r>
            <a:endParaRPr lang="zh-CN" altLang="en-US" b="1" dirty="0"/>
          </a:p>
          <a:p>
            <a:r>
              <a:rPr lang="ru-RU" b="1" dirty="0"/>
              <a:t>Смена  (задание не более 5 часов)</a:t>
            </a:r>
          </a:p>
          <a:p>
            <a:r>
              <a:rPr lang="ru-RU" altLang="en-US" b="1" dirty="0"/>
              <a:t>Менеджер</a:t>
            </a:r>
            <a:r>
              <a:rPr lang="en-US" altLang="en-US" b="1" dirty="0"/>
              <a:t> </a:t>
            </a:r>
            <a:r>
              <a:rPr lang="ru-RU" altLang="en-US" b="1" dirty="0"/>
              <a:t>компетенции</a:t>
            </a:r>
            <a:r>
              <a:rPr lang="en-US" altLang="en-US" b="1" dirty="0"/>
              <a:t> (</a:t>
            </a:r>
            <a:r>
              <a:rPr lang="ru-RU" altLang="en-US" b="1" dirty="0"/>
              <a:t>МК</a:t>
            </a:r>
            <a:r>
              <a:rPr lang="en-US" altLang="en-US" b="1" dirty="0"/>
              <a:t>)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C914D9-5DD8-4DDB-B4D9-1759C9362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Вход и авторизация в ЦП WSR осуществляется по адресу https://id.dp.worldskills.ru/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A5133E2-DCF1-4688-8E95-DBCEFFC730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586" y="2087603"/>
            <a:ext cx="5767316" cy="3286029"/>
          </a:xfrm>
          <a:prstGeom prst="rect">
            <a:avLst/>
          </a:prstGeo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CA5351B7-96D4-4A1E-8BCC-F6A749948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2D109ED-40E6-4C2B-A2F0-AFAABA93D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68228"/>
            <a:ext cx="5767316" cy="370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01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D12226-18F2-4CEB-8FF2-21CD169C9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Сервис «Демонстрационный экзамен»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E8499E-C87F-47BB-A88F-C84F8914B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FF0000"/>
                </a:solidFill>
              </a:rPr>
              <a:t>1.</a:t>
            </a:r>
            <a:r>
              <a:rPr lang="ru-RU" sz="2400" dirty="0"/>
              <a:t>	</a:t>
            </a:r>
            <a:r>
              <a:rPr lang="ru-RU" sz="2400" b="1" dirty="0">
                <a:solidFill>
                  <a:srgbClr val="FF0000"/>
                </a:solidFill>
              </a:rPr>
              <a:t>Заявки на ДЭ.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2.	Демонстрационные экзамены и экзаменационные группы.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3.	Центры проведения демонстрационного экзамена (ЦПДЭ).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4.	Образовательные организации.</a:t>
            </a:r>
          </a:p>
          <a:p>
            <a:r>
              <a:rPr lang="ru-RU" sz="2400" dirty="0"/>
              <a:t>5.	Отчеты и Выгрузки.</a:t>
            </a:r>
          </a:p>
          <a:p>
            <a:r>
              <a:rPr lang="ru-RU" sz="2400" dirty="0"/>
              <a:t>6.	Эксперты.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7A84D9-990E-403F-BAD2-B344029C6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57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271F7-77DB-41D8-A4AB-BACF04D6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Раздел «Образовательные организации»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3AB6554-26F8-4187-8167-A32A83DF85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4734" y="2040494"/>
            <a:ext cx="9798342" cy="4598801"/>
          </a:xfrm>
          <a:prstGeom prst="rect">
            <a:avLst/>
          </a:prstGeo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CA7281B1-0E36-4445-8703-5FE6C1CD3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043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05E3ED-DBE7-452E-BC2E-AAE00BFEF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Раздел «Центры проведения демонстрационного экзамена»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98B775E-1C73-46E0-89B5-0E18473C61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4734" y="2161221"/>
            <a:ext cx="9890620" cy="4172605"/>
          </a:xfrm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643ADE0B-BBA5-4B82-83F8-95AAD6C42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201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A271F7-77DB-41D8-A4AB-BACF04D6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Раздел «Образовательные организации»</a:t>
            </a:r>
            <a:r>
              <a:rPr lang="en-US" dirty="0"/>
              <a:t> - </a:t>
            </a:r>
            <a:r>
              <a:rPr lang="ru-RU" dirty="0"/>
              <a:t>учебные группы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7281B1-0E36-4445-8703-5FE6C1CD3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E13CF11-4D7C-4367-8D00-578223D03103}" type="datetime1">
              <a:rPr lang="ru-RU" smtClean="0"/>
              <a:t>18.01.2022</a:t>
            </a:fld>
            <a:endParaRPr lang="en-US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001B488-9F19-4718-AF35-4E843AFE37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7248" y="2290099"/>
            <a:ext cx="9469658" cy="379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211654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998_TF33552983" id="{160FF37C-0DDC-4D2E-AEAD-253EF6364DF1}" vid="{EC99DBC3-C858-4F3A-82DD-48D686A36DB8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{326CBB31-6BA0-487F-82D1-B8D11E25D153}tf33552983_win32</Template>
  <TotalTime>103</TotalTime>
  <Words>317</Words>
  <Application>Microsoft Office PowerPoint</Application>
  <PresentationFormat>Широкоэкранный</PresentationFormat>
  <Paragraphs>77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Calibri</vt:lpstr>
      <vt:lpstr>Corbel</vt:lpstr>
      <vt:lpstr>Franklin Gothic Book</vt:lpstr>
      <vt:lpstr>Franklin Gothic Demi</vt:lpstr>
      <vt:lpstr>Wingdings 2</vt:lpstr>
      <vt:lpstr>ДивидендVTI</vt:lpstr>
      <vt:lpstr>Работа в Цифровой Платформе  WSR </vt:lpstr>
      <vt:lpstr>Дополнительная информация</vt:lpstr>
      <vt:lpstr>Инструкции                          https://answer.worldskills.ru/de/ </vt:lpstr>
      <vt:lpstr>термины</vt:lpstr>
      <vt:lpstr>Вход и авторизация в ЦП WSR осуществляется по адресу https://id.dp.worldskills.ru/</vt:lpstr>
      <vt:lpstr>Сервис «Демонстрационный экзамен» </vt:lpstr>
      <vt:lpstr>Раздел «Образовательные организации»</vt:lpstr>
      <vt:lpstr>Раздел «Центры проведения демонстрационного экзамена»</vt:lpstr>
      <vt:lpstr>Раздел «Образовательные организации» - учебные группы</vt:lpstr>
      <vt:lpstr>Добавить учебную группу</vt:lpstr>
      <vt:lpstr>Загрузка учебной группы</vt:lpstr>
      <vt:lpstr>Подача заявки _ выбор опции</vt:lpstr>
      <vt:lpstr>Заявка на дэ по актуализированным фгос</vt:lpstr>
      <vt:lpstr>Заявка на дэ</vt:lpstr>
      <vt:lpstr>Добавление экзаменационных групп</vt:lpstr>
      <vt:lpstr>Добавление составной экзаменационной группы</vt:lpstr>
      <vt:lpstr>Статус заявки</vt:lpstr>
      <vt:lpstr>Статус заявки</vt:lpstr>
      <vt:lpstr>Раздел «демонстрационные экзамены и экзаменационные группы»</vt:lpstr>
      <vt:lpstr>Работа с данными экзамена</vt:lpstr>
      <vt:lpstr>Данные экзамена (экспертная группа)</vt:lpstr>
      <vt:lpstr>Заполнение Личных профилей</vt:lpstr>
      <vt:lpstr>Данные экзамена (экзаменационная группа)</vt:lpstr>
      <vt:lpstr>Прикрепление к экзаменационной группе </vt:lpstr>
      <vt:lpstr>Завершение экзамена</vt:lpstr>
      <vt:lpstr>https://answer.worldskills.ru/de/  </vt:lpstr>
      <vt:lpstr>График дэ 2022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в Цифровой Платформе  WSR </dc:title>
  <dc:creator>Ельцова Людмила</dc:creator>
  <cp:lastModifiedBy>Людмила Николаевна Ельцова</cp:lastModifiedBy>
  <cp:revision>6</cp:revision>
  <dcterms:created xsi:type="dcterms:W3CDTF">2022-01-17T13:01:52Z</dcterms:created>
  <dcterms:modified xsi:type="dcterms:W3CDTF">2022-01-18T07:38:09Z</dcterms:modified>
</cp:coreProperties>
</file>