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4" r:id="rId5"/>
    <p:sldId id="257" r:id="rId6"/>
    <p:sldId id="263" r:id="rId7"/>
    <p:sldId id="266" r:id="rId8"/>
    <p:sldId id="262" r:id="rId9"/>
    <p:sldId id="267" r:id="rId10"/>
    <p:sldId id="268" r:id="rId11"/>
    <p:sldId id="269" r:id="rId12"/>
    <p:sldId id="273" r:id="rId13"/>
    <p:sldId id="271" r:id="rId14"/>
    <p:sldId id="272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701" autoAdjust="0"/>
  </p:normalViewPr>
  <p:slideViewPr>
    <p:cSldViewPr snapToGrid="0" showGuides="1">
      <p:cViewPr varScale="1">
        <p:scale>
          <a:sx n="71" d="100"/>
          <a:sy n="71" d="100"/>
        </p:scale>
        <p:origin x="-6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22.10.2021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284616" y="1645920"/>
            <a:ext cx="6800965" cy="2913017"/>
          </a:xfrm>
        </p:spPr>
        <p:txBody>
          <a:bodyPr rtlCol="0"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Презентация курса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«Занимательные финансы»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рамках мероприятий региональной инновационной площадки «Сетевое взаимодействие образовательных учреждений в условиях реализации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предпрофильной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подготовки и профильного обучения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08023" y="4743701"/>
            <a:ext cx="5734594" cy="155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Преподаватель ГБПОУ «СТЭК»        Федотенко Надежда Александровна</a:t>
            </a:r>
          </a:p>
          <a:p>
            <a:pPr marL="0" indent="0" algn="just">
              <a:buNone/>
            </a:pP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490" y="2168434"/>
            <a:ext cx="3138817" cy="24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0411" y="1065313"/>
            <a:ext cx="4187189" cy="3578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70" y="54304"/>
            <a:ext cx="11969930" cy="103632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«САМАРСКИЙ ТОРГОВО-ЭКОНОМИЧЕСКИЙ КОЛЛЕДЖ»</a:t>
            </a:r>
            <a:endParaRPr lang="ru-RU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1729168"/>
            <a:ext cx="4598126" cy="883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cs typeface="Times New Roman" panose="02020603050405020304" pitchFamily="18" charset="0"/>
              </a:rPr>
              <a:t>Специальность «Финансы»</a:t>
            </a:r>
            <a:endParaRPr lang="ru-RU" b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070" y="2586446"/>
            <a:ext cx="65575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Высокий уровень квалификации преподавательского состава (82% педагогического состава имеют высшую, 1 или 2 категории), наличие необходимых площадей, специализированных лабораторий, производственного оборудования, современных компьютерных классов, хорошие показатели трудоустройства выпускников и их карьерный рост – позволяют колледжу занимать достойное место на рынке образовательных услуг</a:t>
            </a:r>
            <a:r>
              <a:rPr lang="ru-RU" sz="2000" dirty="0" smtClean="0"/>
              <a:t>. Средний балл аттестата по итогам приема 2021 года – 4.586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1360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9060" y="2292093"/>
            <a:ext cx="6484620" cy="2776296"/>
          </a:xfrm>
        </p:spPr>
        <p:txBody>
          <a:bodyPr rtlCol="0" anchor="ctr">
            <a:no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92" t="690" r="8174" b="-690"/>
          <a:stretch/>
        </p:blipFill>
        <p:spPr>
          <a:xfrm>
            <a:off x="6583680" y="1310656"/>
            <a:ext cx="5210937" cy="4208604"/>
          </a:xfrm>
          <a:noFill/>
        </p:spPr>
      </p:pic>
    </p:spTree>
    <p:extLst>
      <p:ext uri="{BB962C8B-B14F-4D97-AF65-F5344CB8AC3E}">
        <p14:creationId xmlns:p14="http://schemas.microsoft.com/office/powerpoint/2010/main" xmlns="" val="37458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ФИНАНСИСТ</a:t>
            </a:r>
            <a:endParaRPr lang="ru-RU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102134" y="1756955"/>
            <a:ext cx="6706689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ФИНАНСИСТ </a:t>
            </a:r>
            <a:r>
              <a:rPr lang="ru-RU" sz="2400" b="1" dirty="0" smtClean="0">
                <a:solidFill>
                  <a:schemeClr val="tx2"/>
                </a:solidFill>
              </a:rPr>
              <a:t>– </a:t>
            </a:r>
            <a:r>
              <a:rPr lang="ru-RU" sz="2400" b="1" dirty="0">
                <a:solidFill>
                  <a:schemeClr val="tx2"/>
                </a:solidFill>
              </a:rPr>
              <a:t>специалист, который является обладателем всесторонних знаний в сфере финансов, прогнозирования, анализа рынка. Финансист должен выявить при помощи анализа (оценив все возможные риски) те проекты, которые с большой вероятностью принесут прибыль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490" y="2168434"/>
            <a:ext cx="4591356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ПРЕИМУЩЕСТВА ФИНАНСИСТА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70647" y="1420166"/>
            <a:ext cx="11449188" cy="21519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8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достойная заработная плата</a:t>
            </a:r>
            <a:r>
              <a:rPr lang="ru-RU" dirty="0" smtClean="0">
                <a:solidFill>
                  <a:schemeClr val="tx2"/>
                </a:solidFill>
              </a:rPr>
              <a:t>; </a:t>
            </a:r>
          </a:p>
          <a:p>
            <a:pPr algn="just">
              <a:lnSpc>
                <a:spcPts val="18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разнообразие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отраслей для работы;</a:t>
            </a:r>
          </a:p>
          <a:p>
            <a:pPr algn="just">
              <a:lnSpc>
                <a:spcPts val="18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опыт и знания, получаемые в процессе работы;</a:t>
            </a:r>
          </a:p>
          <a:p>
            <a:pPr algn="just">
              <a:lnSpc>
                <a:spcPts val="18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постоянная тренировка интеллектуальных способностей и мышления;</a:t>
            </a:r>
          </a:p>
          <a:p>
            <a:pPr algn="just">
              <a:lnSpc>
                <a:spcPts val="18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совершенствование навыков анализа и коммуникативных способностей.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0124" y="3572096"/>
            <a:ext cx="8113986" cy="29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00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600890"/>
            <a:ext cx="9980682" cy="5722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ВОСТРЕБОВАННОСТЬ ФИНАНСИСТА НА РЫНКЕ ТРУДА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805" y="2262947"/>
            <a:ext cx="63964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	ФИНАНСИСТ </a:t>
            </a:r>
            <a:r>
              <a:rPr lang="ru-RU" sz="2400" b="1" dirty="0">
                <a:solidFill>
                  <a:schemeClr val="tx2"/>
                </a:solidFill>
              </a:rPr>
              <a:t>входит в число самых престижных профессий </a:t>
            </a:r>
            <a:r>
              <a:rPr lang="ru-RU" sz="2400" b="1" dirty="0" smtClean="0">
                <a:solidFill>
                  <a:schemeClr val="tx2"/>
                </a:solidFill>
              </a:rPr>
              <a:t>современности.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	Специалисты </a:t>
            </a:r>
            <a:r>
              <a:rPr lang="ru-RU" sz="2400" b="1" dirty="0">
                <a:solidFill>
                  <a:schemeClr val="tx2"/>
                </a:solidFill>
              </a:rPr>
              <a:t>данной сферы деятельности довольно высоко ценятся при условии их высокой квалификации.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0251" y="1567542"/>
            <a:ext cx="4807131" cy="480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937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 ПРЕДПРОФИЛЬНОЙ ПОДГОТОВКИ </a:t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«ЗАНИМАТЕЛЬНЫЕ ФИНАНСЫ»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41" y="1614213"/>
            <a:ext cx="5413136" cy="4864964"/>
          </a:xfrm>
        </p:spPr>
        <p:txBody>
          <a:bodyPr rtlCol="0">
            <a:normAutofit/>
          </a:bodyPr>
          <a:lstStyle/>
          <a:p>
            <a:pPr marL="0" indent="4572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позволит получить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представление о профессиональной деятельности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финансиста, о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востребованности данной специальности на рынке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труда.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занятиях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 получите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практический опыт ведения финансовой документации и анализа финансовых документов,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попробуете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себя в роли начинающего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финансиста!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27" y="1833357"/>
            <a:ext cx="5092555" cy="42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49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587828"/>
            <a:ext cx="9980682" cy="58533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8676" y="1485901"/>
            <a:ext cx="10076906" cy="437606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«Финансы»: понятие и сущность.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695" y="2704011"/>
            <a:ext cx="6888941" cy="3873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59" y="2037806"/>
            <a:ext cx="6668215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428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509450"/>
            <a:ext cx="9980682" cy="66371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915" y="2543222"/>
            <a:ext cx="5818085" cy="218149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Личное финансовое планирование.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2568" y="1469572"/>
            <a:ext cx="10089969" cy="77723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Тема 1. Доходы и расходы семьи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200" b="1" dirty="0"/>
              <a:t>Основы разработки, составление и защита бюджета семьи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8" y="2543222"/>
            <a:ext cx="5409125" cy="3041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534" y="2925806"/>
            <a:ext cx="5995694" cy="33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71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2786" r="12819"/>
          <a:stretch/>
        </p:blipFill>
        <p:spPr>
          <a:xfrm>
            <a:off x="504008" y="1988820"/>
            <a:ext cx="4455196" cy="336695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4900" y="300446"/>
            <a:ext cx="9980682" cy="87271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08" y="1495697"/>
            <a:ext cx="9698083" cy="9862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Тема 2. Государство, финансы, налоги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000" b="1" dirty="0"/>
              <a:t>Налог на доходы физических лиц.</a:t>
            </a:r>
          </a:p>
          <a:p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04900" y="509450"/>
            <a:ext cx="9980682" cy="663711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</a:t>
            </a:r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3522" r="13077"/>
          <a:stretch/>
        </p:blipFill>
        <p:spPr>
          <a:xfrm>
            <a:off x="7178736" y="3114581"/>
            <a:ext cx="4363054" cy="33419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45790" y="231002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/>
              <a:t>Документационное сопровождение деятельности по реализация финансовых </a:t>
            </a:r>
            <a:r>
              <a:rPr lang="ru-RU" sz="2000" b="1" dirty="0" smtClean="0"/>
              <a:t>вопросов.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95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БУКЛЕТОВ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95" y="1600200"/>
            <a:ext cx="5931435" cy="3334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346" y="3422469"/>
            <a:ext cx="5769804" cy="324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441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274</Words>
  <Application>Microsoft Office PowerPoint</Application>
  <PresentationFormat>Произвольный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Научная литература 16 х 9</vt:lpstr>
      <vt:lpstr>Презентация курса  «Занимательные финансы» в рамках мероприятий региональной инновационной площадки «Сетевое взаимодействие образовательных учреждений в условиях реализации предпрофильной подготовки и профильного обучения</vt:lpstr>
      <vt:lpstr>СПЕЦИАЛЬНОСТЬ ФИНАНСИСТ</vt:lpstr>
      <vt:lpstr>ОСНОВНЫЕ ПРЕИМУЩЕСТВА ФИНАНСИСТА</vt:lpstr>
      <vt:lpstr>ВОСТРЕБОВАННОСТЬ ФИНАНСИСТА НА РЫНКЕ ТРУДА</vt:lpstr>
      <vt:lpstr>КУРС ПРЕДПРОФИЛЬНОЙ ПОДГОТОВКИ  «ЗАНИМАТЕЛЬНЫЕ ФИНАНСЫ»</vt:lpstr>
      <vt:lpstr>РАЗДЕЛ I.</vt:lpstr>
      <vt:lpstr>РАЗДЕЛ II.</vt:lpstr>
      <vt:lpstr>РАЗДЕЛ II.</vt:lpstr>
      <vt:lpstr>РАЗРАБОТКА БУКЛЕТОВ</vt:lpstr>
      <vt:lpstr>ГБПОУ «САМАРСКИЙ ТОРГОВО-ЭКОНОМИЧЕСКИЙ КОЛЛЕДЖ»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2021-10-19T16:23:18Z</dcterms:created>
  <dcterms:modified xsi:type="dcterms:W3CDTF">2021-10-22T10:04:56Z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