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notesMasterIdLst>
    <p:notesMasterId r:id="rId19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</p:sldIdLst>
  <p:sldSz cx="9144000" cy="5715000" type="screen16x1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DE0"/>
    <a:srgbClr val="1C27BA"/>
    <a:srgbClr val="206A20"/>
    <a:srgbClr val="EE0000"/>
    <a:srgbClr val="4A9F11"/>
    <a:srgbClr val="E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0" autoAdjust="0"/>
    <p:restoredTop sz="99389" autoAdjust="0"/>
  </p:normalViewPr>
  <p:slideViewPr>
    <p:cSldViewPr>
      <p:cViewPr varScale="1">
        <p:scale>
          <a:sx n="102" d="100"/>
          <a:sy n="102" d="100"/>
        </p:scale>
        <p:origin x="-96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102788" tIns="51394" rIns="102788" bIns="5139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365" y="0"/>
            <a:ext cx="4308422" cy="338058"/>
          </a:xfrm>
          <a:prstGeom prst="rect">
            <a:avLst/>
          </a:prstGeom>
        </p:spPr>
        <p:txBody>
          <a:bodyPr vert="horz" lIns="102788" tIns="51394" rIns="102788" bIns="51394" rtlCol="0"/>
          <a:lstStyle>
            <a:lvl1pPr algn="r">
              <a:defRPr sz="1300"/>
            </a:lvl1pPr>
          </a:lstStyle>
          <a:p>
            <a:fld id="{DB46AD98-8B80-4395-92EB-FCD1D60C27B1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506413"/>
            <a:ext cx="40560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788" tIns="51394" rIns="102788" bIns="513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102788" tIns="51394" rIns="102788" bIns="5139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227"/>
            <a:ext cx="4308422" cy="338058"/>
          </a:xfrm>
          <a:prstGeom prst="rect">
            <a:avLst/>
          </a:prstGeom>
        </p:spPr>
        <p:txBody>
          <a:bodyPr vert="horz" lIns="102788" tIns="51394" rIns="102788" bIns="5139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365" y="6421227"/>
            <a:ext cx="4308422" cy="338058"/>
          </a:xfrm>
          <a:prstGeom prst="rect">
            <a:avLst/>
          </a:prstGeom>
        </p:spPr>
        <p:txBody>
          <a:bodyPr vert="horz" lIns="102788" tIns="51394" rIns="102788" bIns="51394" rtlCol="0" anchor="b"/>
          <a:lstStyle>
            <a:lvl1pPr algn="r">
              <a:defRPr sz="1300"/>
            </a:lvl1pPr>
          </a:lstStyle>
          <a:p>
            <a:fld id="{49F66FA0-897E-4563-8A71-E4DEC6B18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715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8001"/>
            <a:ext cx="7772400" cy="3556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7500"/>
            <a:ext cx="6400800" cy="1016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2" y="213623"/>
            <a:ext cx="7806239" cy="9517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72481" y="1484556"/>
            <a:ext cx="3908160" cy="372999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8881" y="1484556"/>
            <a:ext cx="3908160" cy="3729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43000"/>
            <a:ext cx="7772400" cy="2087563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90636"/>
            <a:ext cx="7772400" cy="943239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270250"/>
            <a:ext cx="84772" cy="7064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270250"/>
            <a:ext cx="84772" cy="7064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270250"/>
            <a:ext cx="84772" cy="7064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333500"/>
            <a:ext cx="4041648" cy="3771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33500"/>
            <a:ext cx="4041775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844040"/>
            <a:ext cx="4041648" cy="3261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844041"/>
            <a:ext cx="4041648" cy="32609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22250"/>
            <a:ext cx="3008313" cy="17462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27542"/>
            <a:ext cx="4995863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032000"/>
            <a:ext cx="3008313" cy="3073136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90500"/>
            <a:ext cx="5711824" cy="7461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952500"/>
            <a:ext cx="6054724" cy="378420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841875"/>
            <a:ext cx="5711824" cy="4445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5296959"/>
            <a:ext cx="2085975" cy="30427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5296959"/>
            <a:ext cx="2847975" cy="304271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5296959"/>
            <a:ext cx="561975" cy="304271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5416154"/>
            <a:ext cx="84772" cy="7064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5416154"/>
            <a:ext cx="84772" cy="7064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428626" y="178576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970213" algn="ctr"/>
                <a:tab pos="5940425" algn="r"/>
              </a:tabLst>
            </a:pPr>
            <a:r>
              <a:rPr lang="ru-RU" sz="12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и науки  Самарской области</a:t>
            </a:r>
          </a:p>
          <a:p>
            <a:pPr algn="ctr" eaLnBrk="0" hangingPunct="0">
              <a:tabLst>
                <a:tab pos="2970213" algn="ctr"/>
                <a:tab pos="5940425" algn="r"/>
              </a:tabLst>
            </a:pPr>
            <a:r>
              <a:rPr lang="ru-RU" sz="12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Самарской области </a:t>
            </a:r>
          </a:p>
          <a:p>
            <a:pPr algn="ctr" eaLnBrk="0" hangingPunct="0">
              <a:tabLst>
                <a:tab pos="2970213" algn="ctr"/>
                <a:tab pos="5940425" algn="r"/>
              </a:tabLst>
            </a:pPr>
            <a:r>
              <a:rPr lang="ru-RU" sz="12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«Самарский торгово-экономический колледж»</a:t>
            </a:r>
          </a:p>
        </p:txBody>
      </p:sp>
      <p:pic>
        <p:nvPicPr>
          <p:cNvPr id="2052" name="Рисунок 4" descr="http://sam-tek.ru/images/stories/logo-koll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6239" y="416703"/>
            <a:ext cx="890593" cy="6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1066800" y="3111500"/>
            <a:ext cx="60198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475656" y="1837387"/>
            <a:ext cx="7085976" cy="2846959"/>
            <a:chOff x="1379789" y="3263289"/>
            <a:chExt cx="7165477" cy="381255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79789" y="3263289"/>
              <a:ext cx="7165477" cy="33385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Презентация курса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«ОСНОВЫ  ПРОДАЖ  ТОВАРОВ»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 рамках мероприятий региональной инновационной площадки «Сетевое взаимодействие образовательных учреждений в условиях реализации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предпрофильной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подготовки и профильного обучения</a:t>
              </a:r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93532" y="6622459"/>
              <a:ext cx="6824520" cy="453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Волгушева</a:t>
              </a:r>
              <a:r>
                <a:rPr lang="ru-RU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Наталья  Геннадьевна, п</a:t>
              </a:r>
              <a:r>
                <a:rPr lang="ru-RU" sz="16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реподаватель ГБПОУ «СТЭК»</a:t>
              </a:r>
              <a:endPara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14811" y="4881577"/>
            <a:ext cx="77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4472" y="440091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297327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отсутствие недопустимого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риска, связанного с возможностью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нанесения ущерба здоровья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(жизни) человека.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917507"/>
            <a:ext cx="338437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Безвредность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333753"/>
            <a:ext cx="68111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Влияет отсутствие или наличие в пище вредных химических веществ (тяжелых металлов, нитратов, канцерогенных веществ и т.д.) болезнетворных микробов и токсинов.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405323"/>
            <a:ext cx="681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красители, ароматизаторы, консерванты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Наталья\Desktop\Depositphotos_75116391_l-2015-1250x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1417340"/>
            <a:ext cx="3553027" cy="198022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31640" y="397227"/>
            <a:ext cx="7247776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Безопасность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874001">
            <a:off x="5951010" y="1130087"/>
            <a:ext cx="27912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Опасно для жизни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597360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Сочетает в себе органолептическую ценность (цвет, вкус, аромат и др.) и безопасность (безвредность).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normplay.ru/wp-content/uploads/2017/05/HP4x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6918"/>
            <a:ext cx="3384376" cy="2115235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2688447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57500"/>
            <a:ext cx="3384376" cy="210023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517240"/>
            <a:ext cx="7247776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Доброкачественность продуктов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img19.jpg"/>
          <p:cNvPicPr>
            <a:picLocks noChangeAspect="1" noChangeArrowheads="1"/>
          </p:cNvPicPr>
          <p:nvPr/>
        </p:nvPicPr>
        <p:blipFill>
          <a:blip r:embed="rId2" cstate="print"/>
          <a:srcRect b="11102"/>
          <a:stretch>
            <a:fillRect/>
          </a:stretch>
        </p:blipFill>
        <p:spPr bwMode="auto">
          <a:xfrm>
            <a:off x="1259632" y="3337553"/>
            <a:ext cx="4752528" cy="1980432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97360"/>
            <a:ext cx="4320028" cy="202501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637253"/>
            <a:ext cx="7247776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Допустимые и недопустимые дефекты продовольственных товаров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3688" y="1598377"/>
            <a:ext cx="640871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Качество товара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совокупность потребительских свойств товара.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7" name="Picture 1" descr="C:\Users\Наталья\Desktop\Kak-proverit-kachestvo-obu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7460"/>
            <a:ext cx="3672408" cy="21002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637253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качества продовольственных и непродовольственных товаров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C:\Users\Наталья\Desktop\fullwyfdw6cb.jpg.0x1000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7580"/>
            <a:ext cx="3492172" cy="194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63725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Деловая культура и техника продаж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827584" y="1117307"/>
            <a:ext cx="3168352" cy="1740193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indent="-256032" algn="just">
              <a:buSzPts val="1632"/>
              <a:buFont typeface="Wingdings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SzPts val="1632"/>
              <a:buFont typeface="Wingdings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SzPts val="1632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Этикет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установленный порядок поведения людей в обществе. </a:t>
            </a:r>
          </a:p>
          <a:p>
            <a:pPr marL="365125" indent="-9525" algn="just">
              <a:buSzPts val="1632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Сущность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этикета заключается в уважении к окружающим.</a:t>
            </a:r>
          </a:p>
          <a:p>
            <a:pPr marL="365760" lvl="0" indent="-256032" algn="just">
              <a:buSzPts val="1632"/>
              <a:buFont typeface="Wingdings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Google Shape;232;p34" descr="C:\Users\Евгений\Downloads\18919z750ad390.jp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3851920" y="1717374"/>
            <a:ext cx="1800200" cy="192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Вертикальный свиток 10"/>
          <p:cNvSpPr/>
          <p:nvPr/>
        </p:nvSpPr>
        <p:spPr>
          <a:xfrm>
            <a:off x="1043608" y="3697593"/>
            <a:ext cx="3060848" cy="168018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0" indent="15875" algn="just">
              <a:buSzPts val="1632"/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Работникам торгового зала необходимо приветствовать лично каждого покупателя. </a:t>
            </a:r>
          </a:p>
          <a:p>
            <a:pPr marL="93663" lvl="0" indent="15875" algn="just">
              <a:buSzPts val="1632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3663" lvl="0" indent="15875" algn="just">
              <a:buSzPts val="1632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5148064" y="3697593"/>
            <a:ext cx="3168352" cy="168018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Продавец должен вежливо и с улыбкой отвечать на все вопросы клиента.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508104" y="1117307"/>
            <a:ext cx="3168352" cy="1740193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6032" algn="just">
              <a:buSzPts val="1632"/>
              <a:buFont typeface="Wingdings" pitchFamily="2" charset="2"/>
              <a:buChar char="v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just">
              <a:buSzPts val="1632"/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Внешний вид продавца характеризует его профессиональные качества.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79912" y="457233"/>
            <a:ext cx="2736304" cy="5772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 № 9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Определите способы выкладки товаров</a:t>
            </a:r>
          </a:p>
        </p:txBody>
      </p:sp>
      <p:pic>
        <p:nvPicPr>
          <p:cNvPr id="5" name="Picture 2" descr="C:\Users\Наталья\Desktop\ori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657367"/>
            <a:ext cx="6075147" cy="3490788"/>
          </a:xfrm>
          <a:prstGeom prst="rect">
            <a:avLst/>
          </a:prstGeom>
          <a:noFill/>
        </p:spPr>
      </p:pic>
      <p:pic>
        <p:nvPicPr>
          <p:cNvPr id="6" name="Picture 2" descr="C:\Users\Наталья\Desktop\ДЛЯ ВИКТОРИНЫ\likejacking-malware-xyz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64875" cy="1051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18600" t="19231" r="49973" b="24359"/>
          <a:stretch>
            <a:fillRect/>
          </a:stretch>
        </p:blipFill>
        <p:spPr bwMode="auto">
          <a:xfrm>
            <a:off x="3491880" y="1837387"/>
            <a:ext cx="2160240" cy="291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8920" t="19231" r="49653" b="25214"/>
          <a:stretch>
            <a:fillRect/>
          </a:stretch>
        </p:blipFill>
        <p:spPr bwMode="auto">
          <a:xfrm>
            <a:off x="323528" y="1597360"/>
            <a:ext cx="2808312" cy="29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1545" t="26282" r="42437" b="32051"/>
          <a:stretch>
            <a:fillRect/>
          </a:stretch>
        </p:blipFill>
        <p:spPr bwMode="auto">
          <a:xfrm>
            <a:off x="5940152" y="1597360"/>
            <a:ext cx="2819802" cy="291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563888" y="337220"/>
            <a:ext cx="2736304" cy="5772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 № 10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Укажите что объединяет картинки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7" y="2317440"/>
            <a:ext cx="4957319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Картинка 35 из 8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558" y="1849234"/>
            <a:ext cx="2980395" cy="194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Картинка 10 из 3044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77480"/>
            <a:ext cx="3814614" cy="23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75656" y="697260"/>
            <a:ext cx="6995120" cy="4683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Общие сведения о профессии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117641"/>
            <a:ext cx="29523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b="1" dirty="0" smtClean="0">
                <a:solidFill>
                  <a:srgbClr val="161645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Обслуживать - это значит, служить людям.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477347"/>
            <a:ext cx="3816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«Я не знаю других людей, у которых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Взор охватывал бы и обязательно должен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бы охватить столь широкие горизонты,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у настоящих деятелей торговли»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И.Гете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518525" cy="81727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Перспективы профессионального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роста</a:t>
            </a:r>
          </a:p>
        </p:txBody>
      </p:sp>
      <p:sp>
        <p:nvSpPr>
          <p:cNvPr id="14339" name="Rectangle 29"/>
          <p:cNvSpPr>
            <a:spLocks noGrp="1" noChangeArrowheads="1"/>
          </p:cNvSpPr>
          <p:nvPr>
            <p:ph idx="1"/>
          </p:nvPr>
        </p:nvSpPr>
        <p:spPr>
          <a:xfrm>
            <a:off x="971551" y="4897438"/>
            <a:ext cx="1800225" cy="660136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</a:p>
          <a:p>
            <a:pPr marL="0" indent="0" eaLnBrk="1" hangingPunct="1">
              <a:buFontTx/>
              <a:buNone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403648" y="1417340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Карьерный рост внутри торговой компании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00114" y="2497667"/>
            <a:ext cx="7559675" cy="3000375"/>
            <a:chOff x="567" y="1933"/>
            <a:chExt cx="4762" cy="226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67" y="3748"/>
              <a:ext cx="952" cy="453"/>
              <a:chOff x="567" y="3748"/>
              <a:chExt cx="952" cy="453"/>
            </a:xfrm>
          </p:grpSpPr>
          <p:sp>
            <p:nvSpPr>
              <p:cNvPr id="14364" name="Line 10"/>
              <p:cNvSpPr>
                <a:spLocks noChangeShapeType="1"/>
              </p:cNvSpPr>
              <p:nvPr/>
            </p:nvSpPr>
            <p:spPr bwMode="auto">
              <a:xfrm flipV="1">
                <a:off x="567" y="3748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5" name="Line 11"/>
              <p:cNvSpPr>
                <a:spLocks noChangeShapeType="1"/>
              </p:cNvSpPr>
              <p:nvPr/>
            </p:nvSpPr>
            <p:spPr bwMode="auto">
              <a:xfrm>
                <a:off x="567" y="3748"/>
                <a:ext cx="9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520" y="3294"/>
              <a:ext cx="952" cy="453"/>
              <a:chOff x="567" y="3748"/>
              <a:chExt cx="952" cy="453"/>
            </a:xfrm>
          </p:grpSpPr>
          <p:sp>
            <p:nvSpPr>
              <p:cNvPr id="14362" name="Line 14"/>
              <p:cNvSpPr>
                <a:spLocks noChangeShapeType="1"/>
              </p:cNvSpPr>
              <p:nvPr/>
            </p:nvSpPr>
            <p:spPr bwMode="auto">
              <a:xfrm flipV="1">
                <a:off x="567" y="3748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Line 15"/>
              <p:cNvSpPr>
                <a:spLocks noChangeShapeType="1"/>
              </p:cNvSpPr>
              <p:nvPr/>
            </p:nvSpPr>
            <p:spPr bwMode="auto">
              <a:xfrm>
                <a:off x="567" y="3748"/>
                <a:ext cx="9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472" y="2840"/>
              <a:ext cx="952" cy="453"/>
              <a:chOff x="567" y="3748"/>
              <a:chExt cx="952" cy="453"/>
            </a:xfrm>
          </p:grpSpPr>
          <p:sp>
            <p:nvSpPr>
              <p:cNvPr id="14360" name="Line 17"/>
              <p:cNvSpPr>
                <a:spLocks noChangeShapeType="1"/>
              </p:cNvSpPr>
              <p:nvPr/>
            </p:nvSpPr>
            <p:spPr bwMode="auto">
              <a:xfrm flipV="1">
                <a:off x="567" y="3748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1" name="Line 18"/>
              <p:cNvSpPr>
                <a:spLocks noChangeShapeType="1"/>
              </p:cNvSpPr>
              <p:nvPr/>
            </p:nvSpPr>
            <p:spPr bwMode="auto">
              <a:xfrm>
                <a:off x="567" y="3748"/>
                <a:ext cx="9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425" y="2387"/>
              <a:ext cx="952" cy="453"/>
              <a:chOff x="567" y="3748"/>
              <a:chExt cx="952" cy="453"/>
            </a:xfrm>
          </p:grpSpPr>
          <p:sp>
            <p:nvSpPr>
              <p:cNvPr id="14358" name="Line 20"/>
              <p:cNvSpPr>
                <a:spLocks noChangeShapeType="1"/>
              </p:cNvSpPr>
              <p:nvPr/>
            </p:nvSpPr>
            <p:spPr bwMode="auto">
              <a:xfrm flipV="1">
                <a:off x="567" y="3748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9" name="Line 21"/>
              <p:cNvSpPr>
                <a:spLocks noChangeShapeType="1"/>
              </p:cNvSpPr>
              <p:nvPr/>
            </p:nvSpPr>
            <p:spPr bwMode="auto">
              <a:xfrm>
                <a:off x="567" y="3748"/>
                <a:ext cx="9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377" y="1933"/>
              <a:ext cx="952" cy="453"/>
              <a:chOff x="567" y="3748"/>
              <a:chExt cx="952" cy="453"/>
            </a:xfrm>
          </p:grpSpPr>
          <p:sp>
            <p:nvSpPr>
              <p:cNvPr id="14356" name="Line 23"/>
              <p:cNvSpPr>
                <a:spLocks noChangeShapeType="1"/>
              </p:cNvSpPr>
              <p:nvPr/>
            </p:nvSpPr>
            <p:spPr bwMode="auto">
              <a:xfrm flipV="1">
                <a:off x="567" y="3748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7" name="Line 24"/>
              <p:cNvSpPr>
                <a:spLocks noChangeShapeType="1"/>
              </p:cNvSpPr>
              <p:nvPr/>
            </p:nvSpPr>
            <p:spPr bwMode="auto">
              <a:xfrm>
                <a:off x="567" y="3748"/>
                <a:ext cx="9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342" name="Rectangle 30"/>
          <p:cNvSpPr>
            <a:spLocks noChangeArrowheads="1"/>
          </p:cNvSpPr>
          <p:nvPr/>
        </p:nvSpPr>
        <p:spPr bwMode="auto">
          <a:xfrm>
            <a:off x="2555876" y="4298157"/>
            <a:ext cx="1800225" cy="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Менеджер</a:t>
            </a:r>
          </a:p>
        </p:txBody>
      </p:sp>
      <p:sp>
        <p:nvSpPr>
          <p:cNvPr id="14343" name="Rectangle 31"/>
          <p:cNvSpPr>
            <a:spLocks noChangeArrowheads="1"/>
          </p:cNvSpPr>
          <p:nvPr/>
        </p:nvSpPr>
        <p:spPr bwMode="auto">
          <a:xfrm>
            <a:off x="3995739" y="3697553"/>
            <a:ext cx="2160587" cy="89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Администратор торгового зала, товаровед</a:t>
            </a:r>
          </a:p>
        </p:txBody>
      </p:sp>
      <p:sp>
        <p:nvSpPr>
          <p:cNvPr id="14344" name="Rectangle 32"/>
          <p:cNvSpPr>
            <a:spLocks noChangeArrowheads="1"/>
          </p:cNvSpPr>
          <p:nvPr/>
        </p:nvSpPr>
        <p:spPr bwMode="auto">
          <a:xfrm>
            <a:off x="5581650" y="3096948"/>
            <a:ext cx="1943100" cy="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Управляющий магазином</a:t>
            </a:r>
          </a:p>
        </p:txBody>
      </p:sp>
      <p:sp>
        <p:nvSpPr>
          <p:cNvPr id="14345" name="Rectangle 33"/>
          <p:cNvSpPr>
            <a:spLocks noChangeArrowheads="1"/>
          </p:cNvSpPr>
          <p:nvPr/>
        </p:nvSpPr>
        <p:spPr bwMode="auto">
          <a:xfrm>
            <a:off x="7019926" y="2497667"/>
            <a:ext cx="1800225" cy="6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Генеральный директор</a:t>
            </a:r>
          </a:p>
        </p:txBody>
      </p:sp>
      <p:pic>
        <p:nvPicPr>
          <p:cNvPr id="14346" name="Picture 34" descr="босс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1" y="1477699"/>
            <a:ext cx="1368425" cy="114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5" descr="директ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0050" y="2472532"/>
            <a:ext cx="1447800" cy="62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6" descr="босс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893219"/>
            <a:ext cx="965200" cy="80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7" descr="босс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69" r="18733"/>
          <a:stretch>
            <a:fillRect/>
          </a:stretch>
        </p:blipFill>
        <p:spPr bwMode="auto">
          <a:xfrm>
            <a:off x="1403350" y="4057386"/>
            <a:ext cx="647700" cy="84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38" descr="босс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3458104"/>
            <a:ext cx="863600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7207"/>
            <a:ext cx="8229600" cy="42004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Самые востребованные профессии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2303016"/>
            <a:ext cx="4691078" cy="3283889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697260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данным портала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rabota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наибольшее количество вакансий размещается в таких профессиональных сферах, как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Продажи / Клиент-менеджмент" (13%),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Ритейл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/ Розничная торговля" (12%),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Информационные технологии" (11%) 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92080" y="3381639"/>
            <a:ext cx="3456384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Товар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материальная продукция, предназначенная для купли-продажи.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cf.ppt-online.org/files1/slide/s/S9ONyP3t68psmAnCKjk1zlTRBVGZJIgX5uoh0rQYif/slide-15.jp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cf.ppt-online.org/files1/slide/s/S9ONyP3t68psmAnCKjk1zlTRBVGZJIgX5uoh0rQYif/slide-15.jp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C:\Users\Наталья\Desktop\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37320"/>
            <a:ext cx="3526202" cy="2053278"/>
          </a:xfrm>
          <a:prstGeom prst="rect">
            <a:avLst/>
          </a:prstGeom>
          <a:noFill/>
        </p:spPr>
      </p:pic>
      <p:pic>
        <p:nvPicPr>
          <p:cNvPr id="5127" name="Picture 7" descr="C:\Users\Наталья\Desktop\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118754"/>
            <a:ext cx="3528392" cy="19589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95400" y="190500"/>
            <a:ext cx="7105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Основные понятия в товароведение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19672" y="960080"/>
            <a:ext cx="3456384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Товароведение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наука об основополагающих характеристиках товаров, определяющих их потребительные стоимости, и факторах обеспечения этих характеристик.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59832" y="217207"/>
            <a:ext cx="2952328" cy="18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7944" y="2077413"/>
            <a:ext cx="2952328" cy="18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3914800"/>
            <a:ext cx="2952328" cy="18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539552" y="637253"/>
            <a:ext cx="2664296" cy="660073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Гипермаркет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555776" y="4417674"/>
            <a:ext cx="2664296" cy="660073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Торговый центр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547664" y="2677480"/>
            <a:ext cx="2664296" cy="660073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Торговый дом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5" r="10047" b="26000"/>
          <a:stretch/>
        </p:blipFill>
        <p:spPr bwMode="auto">
          <a:xfrm>
            <a:off x="3347865" y="397227"/>
            <a:ext cx="2469213" cy="145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7420"/>
            <a:ext cx="2413442" cy="168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62258"/>
            <a:ext cx="2232248" cy="131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01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79912" y="843938"/>
            <a:ext cx="4176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Непродовольственные товары.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1" name="Picture 1" descr="C:\Users\Наталья\Desktop\d10eac582842b30f1d66d53502a56d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37287"/>
            <a:ext cx="2448272" cy="1656664"/>
          </a:xfrm>
          <a:prstGeom prst="rect">
            <a:avLst/>
          </a:prstGeom>
          <a:noFill/>
        </p:spPr>
      </p:pic>
      <p:pic>
        <p:nvPicPr>
          <p:cNvPr id="66562" name="Picture 2" descr="C:\Users\Наталья\Desktop\limpie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1477347"/>
            <a:ext cx="2027153" cy="1380153"/>
          </a:xfrm>
          <a:prstGeom prst="rect">
            <a:avLst/>
          </a:prstGeom>
          <a:noFill/>
        </p:spPr>
      </p:pic>
      <p:pic>
        <p:nvPicPr>
          <p:cNvPr id="6" name="Picture 4" descr="shoes leather background Фото со стока - 819612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97427"/>
            <a:ext cx="1944216" cy="1080120"/>
          </a:xfrm>
          <a:prstGeom prst="rect">
            <a:avLst/>
          </a:prstGeom>
          <a:noFill/>
        </p:spPr>
      </p:pic>
      <p:pic>
        <p:nvPicPr>
          <p:cNvPr id="7" name="Picture 2" descr="https://modnoistilno.ru/wp-content/uploads/2017/03/Top_muzhskih_aromat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77513"/>
            <a:ext cx="1800200" cy="10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5" y="3397560"/>
            <a:ext cx="2226593" cy="139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117640"/>
            <a:ext cx="2232860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39952" y="783931"/>
            <a:ext cx="36724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Продовольственные товары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5" descr="C:\Users\1\Desktop\1275027611_96455917_1----3-12-1275027611.jpg"/>
          <p:cNvPicPr>
            <a:picLocks noChangeAspect="1" noChangeArrowheads="1"/>
          </p:cNvPicPr>
          <p:nvPr/>
        </p:nvPicPr>
        <p:blipFill>
          <a:blip r:embed="rId2" cstate="print"/>
          <a:srcRect l="7281" b="-13333"/>
          <a:stretch>
            <a:fillRect/>
          </a:stretch>
        </p:blipFill>
        <p:spPr bwMode="auto">
          <a:xfrm>
            <a:off x="1403648" y="1057300"/>
            <a:ext cx="1833884" cy="102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C:\Users\1\Desktop\76462466_2222299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7340"/>
            <a:ext cx="1730952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3" descr="C:\Users\1\Desktop\98842714726924.jpg"/>
          <p:cNvPicPr>
            <a:picLocks noChangeAspect="1" noChangeArrowheads="1"/>
          </p:cNvPicPr>
          <p:nvPr/>
        </p:nvPicPr>
        <p:blipFill>
          <a:blip r:embed="rId4" cstate="print"/>
          <a:srcRect b="7999"/>
          <a:stretch>
            <a:fillRect/>
          </a:stretch>
        </p:blipFill>
        <p:spPr bwMode="auto">
          <a:xfrm>
            <a:off x="1259632" y="2377447"/>
            <a:ext cx="1800200" cy="11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7" descr="C:\Users\1\Desktop\hqeg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874343"/>
            <a:ext cx="1584176" cy="9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ggs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837387"/>
            <a:ext cx="1440160" cy="900100"/>
          </a:xfrm>
          <a:prstGeom prst="rect">
            <a:avLst/>
          </a:prstGeom>
        </p:spPr>
      </p:pic>
      <p:pic>
        <p:nvPicPr>
          <p:cNvPr id="5122" name="Picture 2" descr="C:\Users\Наталья\Desktop\2008211418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577580"/>
            <a:ext cx="1584176" cy="1153873"/>
          </a:xfrm>
          <a:prstGeom prst="rect">
            <a:avLst/>
          </a:prstGeom>
          <a:noFill/>
        </p:spPr>
      </p:pic>
      <p:pic>
        <p:nvPicPr>
          <p:cNvPr id="5127" name="Picture 7" descr="C:\Users\Наталья\Desktop\50328734-assorted-cheese-on-wooden-platter-rich-and-healthy-breakfast-or-snack-foo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417674"/>
            <a:ext cx="1802008" cy="1001501"/>
          </a:xfrm>
          <a:prstGeom prst="rect">
            <a:avLst/>
          </a:prstGeom>
          <a:noFill/>
        </p:spPr>
      </p:pic>
      <p:pic>
        <p:nvPicPr>
          <p:cNvPr id="5128" name="Picture 8" descr="C:\Users\Наталья\Desktop\Seafoods_Fish_Food_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2617473"/>
            <a:ext cx="2123728" cy="117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357158" y="374414"/>
            <a:ext cx="8358246" cy="505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428596" y="1369208"/>
            <a:ext cx="3429024" cy="95250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Энергетическая ценность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42910" y="2500310"/>
            <a:ext cx="3571900" cy="101203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Биологическая ценность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714876" y="2440778"/>
            <a:ext cx="3286148" cy="107157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Физиологическая ценность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000628" y="1428740"/>
            <a:ext cx="3357586" cy="89297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Органолептическая ценность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142976" y="3690944"/>
            <a:ext cx="6929486" cy="1012038"/>
          </a:xfrm>
          <a:prstGeom prst="flowChartAlternateProcess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Усвояемость  и доброкачественность продуктов 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701969" y="1546933"/>
            <a:ext cx="1204281" cy="4643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3643306" y="1190614"/>
            <a:ext cx="571504" cy="119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947050" y="1172754"/>
            <a:ext cx="178595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161232" y="1684726"/>
            <a:ext cx="1250165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315882" y="2244324"/>
            <a:ext cx="244079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066800" y="342900"/>
            <a:ext cx="7247776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Пищевая ценность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4261</TotalTime>
  <Words>386</Words>
  <Application>Microsoft Office PowerPoint</Application>
  <PresentationFormat>Экран (16:10)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Слайд 1</vt:lpstr>
      <vt:lpstr>Слайд 2</vt:lpstr>
      <vt:lpstr> Перспективы профессионального роста</vt:lpstr>
      <vt:lpstr>Самые востребованные профессии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Наталья</cp:lastModifiedBy>
  <cp:revision>485</cp:revision>
  <cp:lastPrinted>2021-03-29T13:05:45Z</cp:lastPrinted>
  <dcterms:created xsi:type="dcterms:W3CDTF">2021-03-16T06:36:21Z</dcterms:created>
  <dcterms:modified xsi:type="dcterms:W3CDTF">2021-10-22T12:24:27Z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2021-03-16T00:00:00Z</vt:filetime>
  </property>
</Properties>
</file>