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2" r:id="rId4"/>
    <p:sldMasterId id="2147483738" r:id="rId5"/>
  </p:sldMasterIdLst>
  <p:notesMasterIdLst>
    <p:notesMasterId r:id="rId52"/>
  </p:notesMasterIdLst>
  <p:sldIdLst>
    <p:sldId id="329" r:id="rId6"/>
    <p:sldId id="351" r:id="rId7"/>
    <p:sldId id="333" r:id="rId8"/>
    <p:sldId id="352" r:id="rId9"/>
    <p:sldId id="330" r:id="rId10"/>
    <p:sldId id="259" r:id="rId11"/>
    <p:sldId id="266" r:id="rId12"/>
    <p:sldId id="262" r:id="rId13"/>
    <p:sldId id="261" r:id="rId14"/>
    <p:sldId id="264" r:id="rId15"/>
    <p:sldId id="337" r:id="rId16"/>
    <p:sldId id="336" r:id="rId17"/>
    <p:sldId id="353" r:id="rId18"/>
    <p:sldId id="354" r:id="rId19"/>
    <p:sldId id="355" r:id="rId20"/>
    <p:sldId id="356" r:id="rId21"/>
    <p:sldId id="357" r:id="rId22"/>
    <p:sldId id="367" r:id="rId23"/>
    <p:sldId id="366" r:id="rId24"/>
    <p:sldId id="358" r:id="rId25"/>
    <p:sldId id="359" r:id="rId26"/>
    <p:sldId id="360" r:id="rId27"/>
    <p:sldId id="272" r:id="rId28"/>
    <p:sldId id="348" r:id="rId29"/>
    <p:sldId id="361" r:id="rId30"/>
    <p:sldId id="350" r:id="rId31"/>
    <p:sldId id="362" r:id="rId32"/>
    <p:sldId id="363" r:id="rId33"/>
    <p:sldId id="365" r:id="rId34"/>
    <p:sldId id="368" r:id="rId35"/>
    <p:sldId id="369" r:id="rId36"/>
    <p:sldId id="370" r:id="rId37"/>
    <p:sldId id="376" r:id="rId38"/>
    <p:sldId id="377" r:id="rId39"/>
    <p:sldId id="371" r:id="rId40"/>
    <p:sldId id="373" r:id="rId41"/>
    <p:sldId id="380" r:id="rId42"/>
    <p:sldId id="382" r:id="rId43"/>
    <p:sldId id="383" r:id="rId44"/>
    <p:sldId id="384" r:id="rId45"/>
    <p:sldId id="372" r:id="rId46"/>
    <p:sldId id="375" r:id="rId47"/>
    <p:sldId id="385" r:id="rId48"/>
    <p:sldId id="386" r:id="rId49"/>
    <p:sldId id="389" r:id="rId50"/>
    <p:sldId id="388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E7D34A04-C453-4DFB-B3B9-309B5375C3C3}">
          <p14:sldIdLst>
            <p14:sldId id="329"/>
            <p14:sldId id="346"/>
            <p14:sldId id="347"/>
            <p14:sldId id="283"/>
            <p14:sldId id="281"/>
            <p14:sldId id="333"/>
            <p14:sldId id="334"/>
            <p14:sldId id="330"/>
            <p14:sldId id="259"/>
            <p14:sldId id="266"/>
            <p14:sldId id="262"/>
            <p14:sldId id="261"/>
            <p14:sldId id="263"/>
            <p14:sldId id="267"/>
            <p14:sldId id="264"/>
            <p14:sldId id="344"/>
            <p14:sldId id="343"/>
            <p14:sldId id="345"/>
            <p14:sldId id="331"/>
            <p14:sldId id="332"/>
            <p14:sldId id="335"/>
            <p14:sldId id="338"/>
            <p14:sldId id="337"/>
            <p14:sldId id="336"/>
            <p14:sldId id="340"/>
            <p14:sldId id="339"/>
            <p14:sldId id="341"/>
            <p14:sldId id="342"/>
            <p14:sldId id="319"/>
            <p14:sldId id="272"/>
            <p14:sldId id="348"/>
            <p14:sldId id="350"/>
            <p14:sldId id="349"/>
          </p14:sldIdLst>
        </p14:section>
        <p14:section name="Раздел без заголовка" id="{D829FC06-65EF-481B-94CD-53EF249C289C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6606" autoAdjust="0"/>
  </p:normalViewPr>
  <p:slideViewPr>
    <p:cSldViewPr snapToGrid="0">
      <p:cViewPr>
        <p:scale>
          <a:sx n="60" d="100"/>
          <a:sy n="60" d="100"/>
        </p:scale>
        <p:origin x="-884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725CC-573E-4B5C-BB73-26A9ADB28ED0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23751-656F-4E1A-AA7D-E5DD85F37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36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3751-656F-4E1A-AA7D-E5DD85F3747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515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23751-656F-4E1A-AA7D-E5DD85F37479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060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3751-656F-4E1A-AA7D-E5DD85F3747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40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23751-656F-4E1A-AA7D-E5DD85F37479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489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8"/>
          <p:cNvSpPr>
            <a:spLocks noChangeArrowheads="1"/>
          </p:cNvSpPr>
          <p:nvPr/>
        </p:nvSpPr>
        <p:spPr bwMode="gray">
          <a:xfrm>
            <a:off x="912284" y="333375"/>
            <a:ext cx="7874000" cy="5761038"/>
          </a:xfrm>
          <a:prstGeom prst="ellipse">
            <a:avLst/>
          </a:prstGeom>
          <a:gradFill rotWithShape="1">
            <a:gsLst>
              <a:gs pos="0">
                <a:schemeClr val="bg2">
                  <a:alpha val="48000"/>
                </a:schemeClr>
              </a:gs>
              <a:gs pos="100000">
                <a:schemeClr val="bg2">
                  <a:gamma/>
                  <a:tint val="0"/>
                  <a:invGamma/>
                  <a:alpha val="8000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ltGray">
          <a:xfrm>
            <a:off x="0" y="4437064"/>
            <a:ext cx="12192000" cy="17287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Oval 40" descr="a"/>
          <p:cNvSpPr>
            <a:spLocks noChangeArrowheads="1"/>
          </p:cNvSpPr>
          <p:nvPr/>
        </p:nvSpPr>
        <p:spPr bwMode="gray">
          <a:xfrm>
            <a:off x="1295401" y="1628775"/>
            <a:ext cx="4705351" cy="3671888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41" descr="b"/>
          <p:cNvSpPr>
            <a:spLocks noChangeArrowheads="1"/>
          </p:cNvSpPr>
          <p:nvPr/>
        </p:nvSpPr>
        <p:spPr bwMode="gray">
          <a:xfrm>
            <a:off x="431801" y="1268413"/>
            <a:ext cx="1917700" cy="15113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42" descr="d"/>
          <p:cNvSpPr>
            <a:spLocks noChangeArrowheads="1"/>
          </p:cNvSpPr>
          <p:nvPr/>
        </p:nvSpPr>
        <p:spPr bwMode="gray">
          <a:xfrm>
            <a:off x="1678518" y="260351"/>
            <a:ext cx="1246716" cy="936625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Oval 43"/>
          <p:cNvSpPr>
            <a:spLocks noChangeArrowheads="1"/>
          </p:cNvSpPr>
          <p:nvPr/>
        </p:nvSpPr>
        <p:spPr bwMode="gray">
          <a:xfrm>
            <a:off x="5615518" y="2636838"/>
            <a:ext cx="1631949" cy="1223962"/>
          </a:xfrm>
          <a:prstGeom prst="ellipse">
            <a:avLst/>
          </a:prstGeom>
          <a:solidFill>
            <a:srgbClr val="1BABE5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val 44" descr="c"/>
          <p:cNvSpPr>
            <a:spLocks noChangeArrowheads="1"/>
          </p:cNvSpPr>
          <p:nvPr/>
        </p:nvSpPr>
        <p:spPr bwMode="gray">
          <a:xfrm>
            <a:off x="5135034" y="3500439"/>
            <a:ext cx="2110317" cy="1582737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gray">
          <a:xfrm>
            <a:off x="10350500" y="62865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89600" y="1219200"/>
            <a:ext cx="5994400" cy="1752600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486400"/>
            <a:ext cx="101600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775200" y="6400801"/>
            <a:ext cx="2946400" cy="244475"/>
          </a:xfrm>
        </p:spPr>
        <p:txBody>
          <a:bodyPr/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12101" y="6391276"/>
            <a:ext cx="2578100" cy="244475"/>
          </a:xfrm>
        </p:spPr>
        <p:txBody>
          <a:bodyPr/>
          <a:lstStyle>
            <a:lvl1pPr>
              <a:defRPr sz="1200" b="1" i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99"/>
                </a:solidFill>
              </a:rPr>
              <a:t>www.themegallery.com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08000" y="6400801"/>
            <a:ext cx="2844800" cy="244475"/>
          </a:xfrm>
        </p:spPr>
        <p:txBody>
          <a:bodyPr/>
          <a:lstStyle>
            <a:lvl1pPr algn="l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6DFA11-BBB2-4625-B019-240C473E5CD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0E546-C103-40C7-85A3-E08DAC256F8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4529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7301" y="609600"/>
            <a:ext cx="27559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609600"/>
            <a:ext cx="80645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0821E-9644-4326-A083-2DA0463A879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5966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609601"/>
            <a:ext cx="80264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76400"/>
            <a:ext cx="11023600" cy="46482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7AF23-35DC-4A5C-B6C1-5D56ADED5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9761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8"/>
          <p:cNvSpPr>
            <a:spLocks noChangeArrowheads="1"/>
          </p:cNvSpPr>
          <p:nvPr/>
        </p:nvSpPr>
        <p:spPr bwMode="gray">
          <a:xfrm>
            <a:off x="912284" y="333375"/>
            <a:ext cx="7874000" cy="5761038"/>
          </a:xfrm>
          <a:prstGeom prst="ellipse">
            <a:avLst/>
          </a:prstGeom>
          <a:gradFill rotWithShape="1">
            <a:gsLst>
              <a:gs pos="0">
                <a:schemeClr val="bg2">
                  <a:alpha val="48000"/>
                </a:schemeClr>
              </a:gs>
              <a:gs pos="100000">
                <a:schemeClr val="bg2">
                  <a:gamma/>
                  <a:tint val="0"/>
                  <a:invGamma/>
                  <a:alpha val="8000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ltGray">
          <a:xfrm>
            <a:off x="0" y="4437064"/>
            <a:ext cx="12192000" cy="17287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Oval 40" descr="a"/>
          <p:cNvSpPr>
            <a:spLocks noChangeArrowheads="1"/>
          </p:cNvSpPr>
          <p:nvPr/>
        </p:nvSpPr>
        <p:spPr bwMode="gray">
          <a:xfrm>
            <a:off x="1295401" y="1628775"/>
            <a:ext cx="4705351" cy="3671888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41" descr="b"/>
          <p:cNvSpPr>
            <a:spLocks noChangeArrowheads="1"/>
          </p:cNvSpPr>
          <p:nvPr/>
        </p:nvSpPr>
        <p:spPr bwMode="gray">
          <a:xfrm>
            <a:off x="431801" y="1268413"/>
            <a:ext cx="1917700" cy="15113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42" descr="d"/>
          <p:cNvSpPr>
            <a:spLocks noChangeArrowheads="1"/>
          </p:cNvSpPr>
          <p:nvPr/>
        </p:nvSpPr>
        <p:spPr bwMode="gray">
          <a:xfrm>
            <a:off x="1678518" y="260351"/>
            <a:ext cx="1246716" cy="936625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Oval 43"/>
          <p:cNvSpPr>
            <a:spLocks noChangeArrowheads="1"/>
          </p:cNvSpPr>
          <p:nvPr/>
        </p:nvSpPr>
        <p:spPr bwMode="gray">
          <a:xfrm>
            <a:off x="5615518" y="2636838"/>
            <a:ext cx="1631949" cy="1223962"/>
          </a:xfrm>
          <a:prstGeom prst="ellipse">
            <a:avLst/>
          </a:prstGeom>
          <a:solidFill>
            <a:srgbClr val="1BABE5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val 44" descr="c"/>
          <p:cNvSpPr>
            <a:spLocks noChangeArrowheads="1"/>
          </p:cNvSpPr>
          <p:nvPr/>
        </p:nvSpPr>
        <p:spPr bwMode="gray">
          <a:xfrm>
            <a:off x="5135034" y="3500439"/>
            <a:ext cx="2110317" cy="1582737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gray">
          <a:xfrm>
            <a:off x="10350500" y="62865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89600" y="1219200"/>
            <a:ext cx="5994400" cy="1752600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486400"/>
            <a:ext cx="101600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775200" y="6400801"/>
            <a:ext cx="2946400" cy="244475"/>
          </a:xfrm>
        </p:spPr>
        <p:txBody>
          <a:bodyPr/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12101" y="6391276"/>
            <a:ext cx="2578100" cy="244475"/>
          </a:xfrm>
        </p:spPr>
        <p:txBody>
          <a:bodyPr/>
          <a:lstStyle>
            <a:lvl1pPr>
              <a:defRPr sz="1200" b="1" i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99"/>
                </a:solidFill>
              </a:rPr>
              <a:t>www.themegallery.com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08000" y="6400801"/>
            <a:ext cx="2844800" cy="244475"/>
          </a:xfrm>
        </p:spPr>
        <p:txBody>
          <a:bodyPr/>
          <a:lstStyle>
            <a:lvl1pPr algn="l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6DFA11-BBB2-4625-B019-240C473E5CD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870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8F815-FC60-4984-8A7F-97149BBB0B8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008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0EEE8-C283-4BC1-BD70-808B2458D95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6061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410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23000" y="1676400"/>
            <a:ext cx="5410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39124-A1C3-4EA8-A1E6-7FC259DFFEA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15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7F8262-A9F8-402B-8549-C170FCADA3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9413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A7194-879C-4397-8901-7BB8C760CDD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246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BE2ACD-C3DC-4208-8C19-6215A5039F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409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8F815-FC60-4984-8A7F-97149BBB0B8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6925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FB610A-1F89-484A-AAA3-66360D3D25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4284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F08FF2-80E2-4A6F-B0AA-C472C55078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7072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0E546-C103-40C7-85A3-E08DAC256F8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5862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7301" y="609600"/>
            <a:ext cx="27559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609600"/>
            <a:ext cx="80645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0821E-9644-4326-A083-2DA0463A879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9909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609601"/>
            <a:ext cx="80264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76400"/>
            <a:ext cx="11023600" cy="46482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7AF23-35DC-4A5C-B6C1-5D56ADED5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2490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8"/>
          <p:cNvSpPr>
            <a:spLocks noChangeArrowheads="1"/>
          </p:cNvSpPr>
          <p:nvPr/>
        </p:nvSpPr>
        <p:spPr bwMode="gray">
          <a:xfrm>
            <a:off x="912284" y="333375"/>
            <a:ext cx="7874000" cy="5761038"/>
          </a:xfrm>
          <a:prstGeom prst="ellipse">
            <a:avLst/>
          </a:prstGeom>
          <a:gradFill rotWithShape="1">
            <a:gsLst>
              <a:gs pos="0">
                <a:schemeClr val="bg2">
                  <a:alpha val="48000"/>
                </a:schemeClr>
              </a:gs>
              <a:gs pos="100000">
                <a:schemeClr val="bg2">
                  <a:gamma/>
                  <a:tint val="0"/>
                  <a:invGamma/>
                  <a:alpha val="8000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ltGray">
          <a:xfrm>
            <a:off x="0" y="4437064"/>
            <a:ext cx="12192000" cy="17287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Oval 40" descr="a"/>
          <p:cNvSpPr>
            <a:spLocks noChangeArrowheads="1"/>
          </p:cNvSpPr>
          <p:nvPr/>
        </p:nvSpPr>
        <p:spPr bwMode="gray">
          <a:xfrm>
            <a:off x="1295401" y="1628775"/>
            <a:ext cx="4705351" cy="3671888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41" descr="b"/>
          <p:cNvSpPr>
            <a:spLocks noChangeArrowheads="1"/>
          </p:cNvSpPr>
          <p:nvPr/>
        </p:nvSpPr>
        <p:spPr bwMode="gray">
          <a:xfrm>
            <a:off x="431801" y="1268413"/>
            <a:ext cx="1917700" cy="15113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42" descr="d"/>
          <p:cNvSpPr>
            <a:spLocks noChangeArrowheads="1"/>
          </p:cNvSpPr>
          <p:nvPr/>
        </p:nvSpPr>
        <p:spPr bwMode="gray">
          <a:xfrm>
            <a:off x="1678518" y="260351"/>
            <a:ext cx="1246716" cy="936625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Oval 43"/>
          <p:cNvSpPr>
            <a:spLocks noChangeArrowheads="1"/>
          </p:cNvSpPr>
          <p:nvPr/>
        </p:nvSpPr>
        <p:spPr bwMode="gray">
          <a:xfrm>
            <a:off x="5615518" y="2636838"/>
            <a:ext cx="1631949" cy="1223962"/>
          </a:xfrm>
          <a:prstGeom prst="ellipse">
            <a:avLst/>
          </a:prstGeom>
          <a:solidFill>
            <a:srgbClr val="1BABE5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val 44" descr="c"/>
          <p:cNvSpPr>
            <a:spLocks noChangeArrowheads="1"/>
          </p:cNvSpPr>
          <p:nvPr/>
        </p:nvSpPr>
        <p:spPr bwMode="gray">
          <a:xfrm>
            <a:off x="5135034" y="3500439"/>
            <a:ext cx="2110317" cy="1582737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gray">
          <a:xfrm>
            <a:off x="10350500" y="62865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89600" y="1219200"/>
            <a:ext cx="5994400" cy="1752600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486400"/>
            <a:ext cx="101600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775200" y="6400801"/>
            <a:ext cx="2946400" cy="244475"/>
          </a:xfrm>
        </p:spPr>
        <p:txBody>
          <a:bodyPr/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12101" y="6391276"/>
            <a:ext cx="2578100" cy="244475"/>
          </a:xfrm>
        </p:spPr>
        <p:txBody>
          <a:bodyPr/>
          <a:lstStyle>
            <a:lvl1pPr>
              <a:defRPr sz="1200" b="1" i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99"/>
                </a:solidFill>
              </a:rPr>
              <a:t>www.themegallery.com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08000" y="6400801"/>
            <a:ext cx="2844800" cy="244475"/>
          </a:xfrm>
        </p:spPr>
        <p:txBody>
          <a:bodyPr/>
          <a:lstStyle>
            <a:lvl1pPr algn="l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6DFA11-BBB2-4625-B019-240C473E5CD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8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8F815-FC60-4984-8A7F-97149BBB0B8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3508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0EEE8-C283-4BC1-BD70-808B2458D95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8437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410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23000" y="1676400"/>
            <a:ext cx="5410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39124-A1C3-4EA8-A1E6-7FC259DFFEA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3232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7F8262-A9F8-402B-8549-C170FCADA3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09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0EEE8-C283-4BC1-BD70-808B2458D95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7754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A7194-879C-4397-8901-7BB8C760CDD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4899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BE2ACD-C3DC-4208-8C19-6215A5039F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9410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FB610A-1F89-484A-AAA3-66360D3D25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0619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F08FF2-80E2-4A6F-B0AA-C472C55078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006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0E546-C103-40C7-85A3-E08DAC256F8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9628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7301" y="609600"/>
            <a:ext cx="27559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609600"/>
            <a:ext cx="80645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0821E-9644-4326-A083-2DA0463A879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4213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609601"/>
            <a:ext cx="80264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76400"/>
            <a:ext cx="11023600" cy="46482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7AF23-35DC-4A5C-B6C1-5D56ADED5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6732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8"/>
          <p:cNvSpPr>
            <a:spLocks noChangeArrowheads="1"/>
          </p:cNvSpPr>
          <p:nvPr/>
        </p:nvSpPr>
        <p:spPr bwMode="gray">
          <a:xfrm>
            <a:off x="912284" y="333375"/>
            <a:ext cx="7874000" cy="5761038"/>
          </a:xfrm>
          <a:prstGeom prst="ellipse">
            <a:avLst/>
          </a:prstGeom>
          <a:gradFill rotWithShape="1">
            <a:gsLst>
              <a:gs pos="0">
                <a:schemeClr val="bg2">
                  <a:alpha val="48000"/>
                </a:schemeClr>
              </a:gs>
              <a:gs pos="100000">
                <a:schemeClr val="bg2">
                  <a:gamma/>
                  <a:tint val="0"/>
                  <a:invGamma/>
                  <a:alpha val="8000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ltGray">
          <a:xfrm>
            <a:off x="0" y="4437064"/>
            <a:ext cx="12192000" cy="17287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Oval 40" descr="a"/>
          <p:cNvSpPr>
            <a:spLocks noChangeArrowheads="1"/>
          </p:cNvSpPr>
          <p:nvPr/>
        </p:nvSpPr>
        <p:spPr bwMode="gray">
          <a:xfrm>
            <a:off x="1295401" y="1628775"/>
            <a:ext cx="4705351" cy="3671888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41" descr="b"/>
          <p:cNvSpPr>
            <a:spLocks noChangeArrowheads="1"/>
          </p:cNvSpPr>
          <p:nvPr/>
        </p:nvSpPr>
        <p:spPr bwMode="gray">
          <a:xfrm>
            <a:off x="431801" y="1268413"/>
            <a:ext cx="1917700" cy="15113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42" descr="d"/>
          <p:cNvSpPr>
            <a:spLocks noChangeArrowheads="1"/>
          </p:cNvSpPr>
          <p:nvPr/>
        </p:nvSpPr>
        <p:spPr bwMode="gray">
          <a:xfrm>
            <a:off x="1678518" y="260351"/>
            <a:ext cx="1246716" cy="936625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Oval 43"/>
          <p:cNvSpPr>
            <a:spLocks noChangeArrowheads="1"/>
          </p:cNvSpPr>
          <p:nvPr/>
        </p:nvSpPr>
        <p:spPr bwMode="gray">
          <a:xfrm>
            <a:off x="5615518" y="2636838"/>
            <a:ext cx="1631949" cy="1223962"/>
          </a:xfrm>
          <a:prstGeom prst="ellipse">
            <a:avLst/>
          </a:prstGeom>
          <a:solidFill>
            <a:srgbClr val="1BABE5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val 44" descr="c"/>
          <p:cNvSpPr>
            <a:spLocks noChangeArrowheads="1"/>
          </p:cNvSpPr>
          <p:nvPr/>
        </p:nvSpPr>
        <p:spPr bwMode="gray">
          <a:xfrm>
            <a:off x="5135034" y="3500439"/>
            <a:ext cx="2110317" cy="1582737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gray">
          <a:xfrm>
            <a:off x="10350500" y="62865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89600" y="1219200"/>
            <a:ext cx="5994400" cy="1752600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486400"/>
            <a:ext cx="101600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775200" y="6400801"/>
            <a:ext cx="2946400" cy="244475"/>
          </a:xfrm>
        </p:spPr>
        <p:txBody>
          <a:bodyPr/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12101" y="6391276"/>
            <a:ext cx="2578100" cy="244475"/>
          </a:xfrm>
        </p:spPr>
        <p:txBody>
          <a:bodyPr/>
          <a:lstStyle>
            <a:lvl1pPr>
              <a:defRPr sz="1200" b="1" i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99"/>
                </a:solidFill>
              </a:rPr>
              <a:t>www.themegallery.com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08000" y="6400801"/>
            <a:ext cx="2844800" cy="244475"/>
          </a:xfrm>
        </p:spPr>
        <p:txBody>
          <a:bodyPr/>
          <a:lstStyle>
            <a:lvl1pPr algn="l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6DFA11-BBB2-4625-B019-240C473E5CD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5046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8F815-FC60-4984-8A7F-97149BBB0B8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0860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0EEE8-C283-4BC1-BD70-808B2458D95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539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410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23000" y="1676400"/>
            <a:ext cx="5410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39124-A1C3-4EA8-A1E6-7FC259DFFEA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0026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410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23000" y="1676400"/>
            <a:ext cx="5410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39124-A1C3-4EA8-A1E6-7FC259DFFEA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659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7F8262-A9F8-402B-8549-C170FCADA3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5936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A7194-879C-4397-8901-7BB8C760CDD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60024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BE2ACD-C3DC-4208-8C19-6215A5039F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76105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FB610A-1F89-484A-AAA3-66360D3D25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28403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F08FF2-80E2-4A6F-B0AA-C472C55078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4121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0E546-C103-40C7-85A3-E08DAC256F8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3558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7301" y="609600"/>
            <a:ext cx="27559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609600"/>
            <a:ext cx="80645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0821E-9644-4326-A083-2DA0463A879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38874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609601"/>
            <a:ext cx="80264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76400"/>
            <a:ext cx="11023600" cy="46482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7AF23-35DC-4A5C-B6C1-5D56ADED5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996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8"/>
          <p:cNvSpPr>
            <a:spLocks noChangeArrowheads="1"/>
          </p:cNvSpPr>
          <p:nvPr/>
        </p:nvSpPr>
        <p:spPr bwMode="gray">
          <a:xfrm>
            <a:off x="912284" y="333375"/>
            <a:ext cx="7874000" cy="5761038"/>
          </a:xfrm>
          <a:prstGeom prst="ellipse">
            <a:avLst/>
          </a:prstGeom>
          <a:gradFill rotWithShape="1">
            <a:gsLst>
              <a:gs pos="0">
                <a:schemeClr val="bg2">
                  <a:alpha val="48000"/>
                </a:schemeClr>
              </a:gs>
              <a:gs pos="100000">
                <a:schemeClr val="bg2">
                  <a:gamma/>
                  <a:tint val="0"/>
                  <a:invGamma/>
                  <a:alpha val="8000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ltGray">
          <a:xfrm>
            <a:off x="0" y="4437064"/>
            <a:ext cx="12192000" cy="17287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Oval 40" descr="a"/>
          <p:cNvSpPr>
            <a:spLocks noChangeArrowheads="1"/>
          </p:cNvSpPr>
          <p:nvPr/>
        </p:nvSpPr>
        <p:spPr bwMode="gray">
          <a:xfrm>
            <a:off x="1295401" y="1628775"/>
            <a:ext cx="4705351" cy="3671888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41" descr="b"/>
          <p:cNvSpPr>
            <a:spLocks noChangeArrowheads="1"/>
          </p:cNvSpPr>
          <p:nvPr/>
        </p:nvSpPr>
        <p:spPr bwMode="gray">
          <a:xfrm>
            <a:off x="431801" y="1268413"/>
            <a:ext cx="1917700" cy="15113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42" descr="d"/>
          <p:cNvSpPr>
            <a:spLocks noChangeArrowheads="1"/>
          </p:cNvSpPr>
          <p:nvPr/>
        </p:nvSpPr>
        <p:spPr bwMode="gray">
          <a:xfrm>
            <a:off x="1678518" y="260351"/>
            <a:ext cx="1246716" cy="936625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Oval 43"/>
          <p:cNvSpPr>
            <a:spLocks noChangeArrowheads="1"/>
          </p:cNvSpPr>
          <p:nvPr/>
        </p:nvSpPr>
        <p:spPr bwMode="gray">
          <a:xfrm>
            <a:off x="5615518" y="2636838"/>
            <a:ext cx="1631949" cy="1223962"/>
          </a:xfrm>
          <a:prstGeom prst="ellipse">
            <a:avLst/>
          </a:prstGeom>
          <a:solidFill>
            <a:srgbClr val="1BABE5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val 44" descr="c"/>
          <p:cNvSpPr>
            <a:spLocks noChangeArrowheads="1"/>
          </p:cNvSpPr>
          <p:nvPr/>
        </p:nvSpPr>
        <p:spPr bwMode="gray">
          <a:xfrm>
            <a:off x="5135034" y="3500439"/>
            <a:ext cx="2110317" cy="1582737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gray">
          <a:xfrm>
            <a:off x="10350500" y="62865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89600" y="1219200"/>
            <a:ext cx="5994400" cy="1752600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486400"/>
            <a:ext cx="10160000" cy="304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775200" y="6400801"/>
            <a:ext cx="2946400" cy="244475"/>
          </a:xfrm>
        </p:spPr>
        <p:txBody>
          <a:bodyPr/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12101" y="6391276"/>
            <a:ext cx="2578100" cy="244475"/>
          </a:xfrm>
        </p:spPr>
        <p:txBody>
          <a:bodyPr/>
          <a:lstStyle>
            <a:lvl1pPr>
              <a:defRPr sz="1200" b="1" i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3399"/>
                </a:solidFill>
              </a:rPr>
              <a:t>www.themegallery.com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08000" y="6400801"/>
            <a:ext cx="2844800" cy="244475"/>
          </a:xfrm>
        </p:spPr>
        <p:txBody>
          <a:bodyPr/>
          <a:lstStyle>
            <a:lvl1pPr algn="l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6DFA11-BBB2-4625-B019-240C473E5CD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172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7F8262-A9F8-402B-8549-C170FCADA3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33168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8F815-FC60-4984-8A7F-97149BBB0B8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5700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0EEE8-C283-4BC1-BD70-808B2458D95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093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410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23000" y="1676400"/>
            <a:ext cx="5410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839124-A1C3-4EA8-A1E6-7FC259DFFEA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4444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7F8262-A9F8-402B-8549-C170FCADA32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5017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A7194-879C-4397-8901-7BB8C760CDD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1294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BE2ACD-C3DC-4208-8C19-6215A5039F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4875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FB610A-1F89-484A-AAA3-66360D3D25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84446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F08FF2-80E2-4A6F-B0AA-C472C55078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5106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C0E546-C103-40C7-85A3-E08DAC256F8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81305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7301" y="609600"/>
            <a:ext cx="27559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609600"/>
            <a:ext cx="80645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0821E-9644-4326-A083-2DA0463A879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9117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A7194-879C-4397-8901-7BB8C760CDD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2748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609601"/>
            <a:ext cx="8026400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76400"/>
            <a:ext cx="11023600" cy="46482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D7AF23-35DC-4A5C-B6C1-5D56ADED55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78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BE2ACD-C3DC-4208-8C19-6215A5039F4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074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FB610A-1F89-484A-AAA3-66360D3D251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691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F08FF2-80E2-4A6F-B0AA-C472C55078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2831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239185" y="0"/>
            <a:ext cx="9072033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gray">
          <a:xfrm>
            <a:off x="0" y="549275"/>
            <a:ext cx="12192000" cy="647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1" name="Oval 107" descr="b"/>
          <p:cNvSpPr>
            <a:spLocks noChangeArrowheads="1"/>
          </p:cNvSpPr>
          <p:nvPr/>
        </p:nvSpPr>
        <p:spPr bwMode="gray">
          <a:xfrm>
            <a:off x="1488018" y="58739"/>
            <a:ext cx="1153583" cy="892175"/>
          </a:xfrm>
          <a:prstGeom prst="ellipse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2" name="Oval 108" descr="c"/>
          <p:cNvSpPr>
            <a:spLocks noChangeArrowheads="1"/>
          </p:cNvSpPr>
          <p:nvPr/>
        </p:nvSpPr>
        <p:spPr bwMode="gray">
          <a:xfrm>
            <a:off x="10801351" y="106363"/>
            <a:ext cx="1054100" cy="830262"/>
          </a:xfrm>
          <a:prstGeom prst="ellipse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3" name="Oval 109" descr="a"/>
          <p:cNvSpPr>
            <a:spLocks noChangeArrowheads="1"/>
          </p:cNvSpPr>
          <p:nvPr/>
        </p:nvSpPr>
        <p:spPr bwMode="gray">
          <a:xfrm>
            <a:off x="239185" y="333376"/>
            <a:ext cx="1536700" cy="1223963"/>
          </a:xfrm>
          <a:prstGeom prst="ellipse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76400"/>
            <a:ext cx="11023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737600" y="65532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588000" y="6534150"/>
            <a:ext cx="1117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CEC7CE-AE6D-4141-8722-014D776753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743200" y="609601"/>
            <a:ext cx="8026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8000" y="6534150"/>
            <a:ext cx="2540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05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239185" y="0"/>
            <a:ext cx="9072033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gray">
          <a:xfrm>
            <a:off x="0" y="549275"/>
            <a:ext cx="12192000" cy="647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1" name="Oval 107" descr="b"/>
          <p:cNvSpPr>
            <a:spLocks noChangeArrowheads="1"/>
          </p:cNvSpPr>
          <p:nvPr/>
        </p:nvSpPr>
        <p:spPr bwMode="gray">
          <a:xfrm>
            <a:off x="1488018" y="58739"/>
            <a:ext cx="1153583" cy="892175"/>
          </a:xfrm>
          <a:prstGeom prst="ellipse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2" name="Oval 108" descr="c"/>
          <p:cNvSpPr>
            <a:spLocks noChangeArrowheads="1"/>
          </p:cNvSpPr>
          <p:nvPr/>
        </p:nvSpPr>
        <p:spPr bwMode="gray">
          <a:xfrm>
            <a:off x="10801351" y="106363"/>
            <a:ext cx="1054100" cy="830262"/>
          </a:xfrm>
          <a:prstGeom prst="ellipse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3" name="Oval 109" descr="a"/>
          <p:cNvSpPr>
            <a:spLocks noChangeArrowheads="1"/>
          </p:cNvSpPr>
          <p:nvPr/>
        </p:nvSpPr>
        <p:spPr bwMode="gray">
          <a:xfrm>
            <a:off x="239185" y="333376"/>
            <a:ext cx="1536700" cy="1223963"/>
          </a:xfrm>
          <a:prstGeom prst="ellipse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76400"/>
            <a:ext cx="11023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737600" y="65532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588000" y="6534150"/>
            <a:ext cx="1117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CEC7CE-AE6D-4141-8722-014D776753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743200" y="609601"/>
            <a:ext cx="8026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8000" y="6534150"/>
            <a:ext cx="2540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3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239185" y="0"/>
            <a:ext cx="9072033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gray">
          <a:xfrm>
            <a:off x="0" y="549275"/>
            <a:ext cx="12192000" cy="647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1" name="Oval 107" descr="b"/>
          <p:cNvSpPr>
            <a:spLocks noChangeArrowheads="1"/>
          </p:cNvSpPr>
          <p:nvPr/>
        </p:nvSpPr>
        <p:spPr bwMode="gray">
          <a:xfrm>
            <a:off x="1488018" y="58739"/>
            <a:ext cx="1153583" cy="892175"/>
          </a:xfrm>
          <a:prstGeom prst="ellipse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2" name="Oval 108" descr="c"/>
          <p:cNvSpPr>
            <a:spLocks noChangeArrowheads="1"/>
          </p:cNvSpPr>
          <p:nvPr/>
        </p:nvSpPr>
        <p:spPr bwMode="gray">
          <a:xfrm>
            <a:off x="10801351" y="106363"/>
            <a:ext cx="1054100" cy="830262"/>
          </a:xfrm>
          <a:prstGeom prst="ellipse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3" name="Oval 109" descr="a"/>
          <p:cNvSpPr>
            <a:spLocks noChangeArrowheads="1"/>
          </p:cNvSpPr>
          <p:nvPr/>
        </p:nvSpPr>
        <p:spPr bwMode="gray">
          <a:xfrm>
            <a:off x="239185" y="333376"/>
            <a:ext cx="1536700" cy="1223963"/>
          </a:xfrm>
          <a:prstGeom prst="ellipse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76400"/>
            <a:ext cx="11023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737600" y="65532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588000" y="6534150"/>
            <a:ext cx="1117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CEC7CE-AE6D-4141-8722-014D776753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743200" y="609601"/>
            <a:ext cx="8026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8000" y="6534150"/>
            <a:ext cx="2540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499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239185" y="0"/>
            <a:ext cx="9072033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gray">
          <a:xfrm>
            <a:off x="0" y="549275"/>
            <a:ext cx="12192000" cy="647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1" name="Oval 107" descr="b"/>
          <p:cNvSpPr>
            <a:spLocks noChangeArrowheads="1"/>
          </p:cNvSpPr>
          <p:nvPr/>
        </p:nvSpPr>
        <p:spPr bwMode="gray">
          <a:xfrm>
            <a:off x="1488018" y="58739"/>
            <a:ext cx="1153583" cy="892175"/>
          </a:xfrm>
          <a:prstGeom prst="ellipse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2" name="Oval 108" descr="c"/>
          <p:cNvSpPr>
            <a:spLocks noChangeArrowheads="1"/>
          </p:cNvSpPr>
          <p:nvPr/>
        </p:nvSpPr>
        <p:spPr bwMode="gray">
          <a:xfrm>
            <a:off x="10801351" y="106363"/>
            <a:ext cx="1054100" cy="830262"/>
          </a:xfrm>
          <a:prstGeom prst="ellipse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3" name="Oval 109" descr="a"/>
          <p:cNvSpPr>
            <a:spLocks noChangeArrowheads="1"/>
          </p:cNvSpPr>
          <p:nvPr/>
        </p:nvSpPr>
        <p:spPr bwMode="gray">
          <a:xfrm>
            <a:off x="239185" y="333376"/>
            <a:ext cx="1536700" cy="1223963"/>
          </a:xfrm>
          <a:prstGeom prst="ellipse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76400"/>
            <a:ext cx="11023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737600" y="65532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588000" y="6534150"/>
            <a:ext cx="1117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CEC7CE-AE6D-4141-8722-014D776753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743200" y="609601"/>
            <a:ext cx="8026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8000" y="6534150"/>
            <a:ext cx="2540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963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Oval 105"/>
          <p:cNvSpPr>
            <a:spLocks noChangeArrowheads="1"/>
          </p:cNvSpPr>
          <p:nvPr/>
        </p:nvSpPr>
        <p:spPr bwMode="gray">
          <a:xfrm>
            <a:off x="239185" y="0"/>
            <a:ext cx="9072033" cy="6858000"/>
          </a:xfrm>
          <a:prstGeom prst="ellipse">
            <a:avLst/>
          </a:prstGeom>
          <a:gradFill rotWithShape="1">
            <a:gsLst>
              <a:gs pos="0">
                <a:schemeClr val="bg2">
                  <a:alpha val="44000"/>
                </a:schemeClr>
              </a:gs>
              <a:gs pos="100000">
                <a:schemeClr val="bg2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gray">
          <a:xfrm>
            <a:off x="0" y="549275"/>
            <a:ext cx="12192000" cy="6477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1" name="Oval 107" descr="b"/>
          <p:cNvSpPr>
            <a:spLocks noChangeArrowheads="1"/>
          </p:cNvSpPr>
          <p:nvPr/>
        </p:nvSpPr>
        <p:spPr bwMode="gray">
          <a:xfrm>
            <a:off x="1488018" y="58739"/>
            <a:ext cx="1153583" cy="892175"/>
          </a:xfrm>
          <a:prstGeom prst="ellipse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2" name="Oval 108" descr="c"/>
          <p:cNvSpPr>
            <a:spLocks noChangeArrowheads="1"/>
          </p:cNvSpPr>
          <p:nvPr/>
        </p:nvSpPr>
        <p:spPr bwMode="gray">
          <a:xfrm>
            <a:off x="10801351" y="106363"/>
            <a:ext cx="1054100" cy="830262"/>
          </a:xfrm>
          <a:prstGeom prst="ellipse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33" name="Oval 109" descr="a"/>
          <p:cNvSpPr>
            <a:spLocks noChangeArrowheads="1"/>
          </p:cNvSpPr>
          <p:nvPr/>
        </p:nvSpPr>
        <p:spPr bwMode="gray">
          <a:xfrm>
            <a:off x="239185" y="333376"/>
            <a:ext cx="1536700" cy="1223963"/>
          </a:xfrm>
          <a:prstGeom prst="ellipse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  <a:effectLst>
            <a:outerShdw dist="89803" dir="2700000" algn="ctr" rotWithShape="0">
              <a:srgbClr val="000000">
                <a:alpha val="19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76400"/>
            <a:ext cx="11023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737600" y="65532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5588000" y="6534150"/>
            <a:ext cx="1117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CEC7CE-AE6D-4141-8722-014D7767531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743200" y="609601"/>
            <a:ext cx="8026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8000" y="6534150"/>
            <a:ext cx="2540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964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773" y="1548245"/>
            <a:ext cx="11932227" cy="4776355"/>
          </a:xfrm>
        </p:spPr>
        <p:txBody>
          <a:bodyPr/>
          <a:lstStyle/>
          <a:p>
            <a:pPr marL="0" indent="0" algn="ctr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ПРЕДПРИНИМАТЕЛЯ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мероприятий региональной инновационной площадки 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«Сетевое взаимодействие образовательных учреждений в условиях реализации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предпрофильной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подготовки и профильного обучения»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ГБПОУ СТЭК: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Сазанова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Илона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Евгеньевна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727760"/>
            <a:ext cx="1214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СО «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АМАРСКИЙ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ТОРГОВО-ЭКОНОМИЧЕСКИЙ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74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2828259" y="571500"/>
            <a:ext cx="80169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chemeClr val="bg1"/>
                </a:solidFill>
                <a:latin typeface="Arial" pitchFamily="34" charset="0"/>
              </a:rPr>
              <a:t>Виды 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</a:rPr>
              <a:t>предпринимательства</a:t>
            </a:r>
            <a:endParaRPr lang="ru-RU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1952625" y="3286126"/>
            <a:ext cx="2571750" cy="78581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latin typeface="Arial"/>
              </a:rPr>
              <a:t>Бизнес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238625" y="1357313"/>
            <a:ext cx="3786188" cy="5715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00"/>
                </a:solidFill>
                <a:latin typeface="Arial"/>
              </a:rPr>
              <a:t>Производственный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310313" y="2357439"/>
            <a:ext cx="1714500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Торговый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953125" y="3286125"/>
            <a:ext cx="2357438" cy="5715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финансовый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6453188" y="4539636"/>
            <a:ext cx="1857375" cy="5000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страховой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231607" y="5524023"/>
            <a:ext cx="2714625" cy="5715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посреднический</a:t>
            </a:r>
          </a:p>
        </p:txBody>
      </p:sp>
      <p:sp>
        <p:nvSpPr>
          <p:cNvPr id="12297" name="Стрелка вниз 16"/>
          <p:cNvSpPr>
            <a:spLocks noChangeArrowheads="1"/>
          </p:cNvSpPr>
          <p:nvPr/>
        </p:nvSpPr>
        <p:spPr bwMode="auto">
          <a:xfrm rot="13455652" flipH="1">
            <a:off x="3340100" y="1346200"/>
            <a:ext cx="203200" cy="2185988"/>
          </a:xfrm>
          <a:prstGeom prst="downArrow">
            <a:avLst>
              <a:gd name="adj1" fmla="val 50000"/>
              <a:gd name="adj2" fmla="val 5000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298" name="Стрелка вниз 17"/>
          <p:cNvSpPr>
            <a:spLocks noChangeArrowheads="1"/>
          </p:cNvSpPr>
          <p:nvPr/>
        </p:nvSpPr>
        <p:spPr bwMode="auto">
          <a:xfrm rot="14982469" flipH="1">
            <a:off x="5036344" y="1837532"/>
            <a:ext cx="261938" cy="2187575"/>
          </a:xfrm>
          <a:prstGeom prst="downArrow">
            <a:avLst>
              <a:gd name="adj1" fmla="val 50000"/>
              <a:gd name="adj2" fmla="val 5018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299" name="Стрелка вниз 18"/>
          <p:cNvSpPr>
            <a:spLocks noChangeArrowheads="1"/>
          </p:cNvSpPr>
          <p:nvPr/>
        </p:nvSpPr>
        <p:spPr bwMode="auto">
          <a:xfrm rot="16200000" flipH="1">
            <a:off x="4940301" y="3084513"/>
            <a:ext cx="387350" cy="1076325"/>
          </a:xfrm>
          <a:prstGeom prst="downArrow">
            <a:avLst>
              <a:gd name="adj1" fmla="val 50000"/>
              <a:gd name="adj2" fmla="val 4995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00" name="Стрелка вниз 19"/>
          <p:cNvSpPr>
            <a:spLocks noChangeArrowheads="1"/>
          </p:cNvSpPr>
          <p:nvPr/>
        </p:nvSpPr>
        <p:spPr bwMode="auto">
          <a:xfrm rot="17173700" flipH="1">
            <a:off x="5096670" y="3271045"/>
            <a:ext cx="269875" cy="1989137"/>
          </a:xfrm>
          <a:prstGeom prst="downArrow">
            <a:avLst>
              <a:gd name="adj1" fmla="val 50000"/>
              <a:gd name="adj2" fmla="val 4999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01" name="Стрелка вниз 20"/>
          <p:cNvSpPr>
            <a:spLocks noChangeArrowheads="1"/>
          </p:cNvSpPr>
          <p:nvPr/>
        </p:nvSpPr>
        <p:spPr bwMode="auto">
          <a:xfrm rot="18088892" flipH="1">
            <a:off x="4267995" y="3710782"/>
            <a:ext cx="244475" cy="2246313"/>
          </a:xfrm>
          <a:prstGeom prst="downArrow">
            <a:avLst>
              <a:gd name="adj1" fmla="val 50000"/>
              <a:gd name="adj2" fmla="val 5015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302" name="TextBox 21"/>
          <p:cNvSpPr txBox="1">
            <a:spLocks noChangeArrowheads="1"/>
          </p:cNvSpPr>
          <p:nvPr/>
        </p:nvSpPr>
        <p:spPr bwMode="auto">
          <a:xfrm>
            <a:off x="8524875" y="1285875"/>
            <a:ext cx="20002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  <a:latin typeface="Arial" pitchFamily="34" charset="0"/>
              </a:rPr>
              <a:t>Экономические продукты</a:t>
            </a:r>
          </a:p>
        </p:txBody>
      </p:sp>
      <p:cxnSp>
        <p:nvCxnSpPr>
          <p:cNvPr id="12303" name="Прямая со стрелкой 25"/>
          <p:cNvCxnSpPr>
            <a:cxnSpLocks noChangeShapeType="1"/>
            <a:endCxn id="12302" idx="1"/>
          </p:cNvCxnSpPr>
          <p:nvPr/>
        </p:nvCxnSpPr>
        <p:spPr bwMode="auto">
          <a:xfrm>
            <a:off x="8096251" y="1571626"/>
            <a:ext cx="428625" cy="349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4" name="Прямая со стрелкой 27"/>
          <p:cNvCxnSpPr>
            <a:cxnSpLocks noChangeShapeType="1"/>
          </p:cNvCxnSpPr>
          <p:nvPr/>
        </p:nvCxnSpPr>
        <p:spPr bwMode="auto">
          <a:xfrm rot="5400000">
            <a:off x="6775450" y="2178050"/>
            <a:ext cx="357188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2305" name="TextBox 28"/>
          <p:cNvSpPr txBox="1">
            <a:spLocks noChangeArrowheads="1"/>
          </p:cNvSpPr>
          <p:nvPr/>
        </p:nvSpPr>
        <p:spPr bwMode="auto">
          <a:xfrm>
            <a:off x="8453439" y="2357438"/>
            <a:ext cx="2117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  <a:latin typeface="Arial" pitchFamily="34" charset="0"/>
              </a:rPr>
              <a:t>Купля – продажа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  <a:latin typeface="Arial" pitchFamily="34" charset="0"/>
              </a:rPr>
              <a:t>товаров</a:t>
            </a:r>
          </a:p>
        </p:txBody>
      </p:sp>
      <p:cxnSp>
        <p:nvCxnSpPr>
          <p:cNvPr id="12306" name="Прямая со стрелкой 30"/>
          <p:cNvCxnSpPr>
            <a:cxnSpLocks noChangeShapeType="1"/>
            <a:endCxn id="12305" idx="1"/>
          </p:cNvCxnSpPr>
          <p:nvPr/>
        </p:nvCxnSpPr>
        <p:spPr bwMode="auto">
          <a:xfrm>
            <a:off x="8096250" y="2571750"/>
            <a:ext cx="357188" cy="1095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7" name="Прямая со стрелкой 32"/>
          <p:cNvCxnSpPr>
            <a:cxnSpLocks noChangeShapeType="1"/>
          </p:cNvCxnSpPr>
          <p:nvPr/>
        </p:nvCxnSpPr>
        <p:spPr bwMode="auto">
          <a:xfrm rot="5400000">
            <a:off x="6739732" y="3071019"/>
            <a:ext cx="428625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2308" name="TextBox 33"/>
          <p:cNvSpPr txBox="1">
            <a:spLocks noChangeArrowheads="1"/>
          </p:cNvSpPr>
          <p:nvPr/>
        </p:nvSpPr>
        <p:spPr bwMode="auto">
          <a:xfrm>
            <a:off x="8524875" y="3214688"/>
            <a:ext cx="2000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  <a:latin typeface="Arial" pitchFamily="34" charset="0"/>
              </a:rPr>
              <a:t>«пустить деньги в рост»</a:t>
            </a:r>
          </a:p>
        </p:txBody>
      </p:sp>
      <p:cxnSp>
        <p:nvCxnSpPr>
          <p:cNvPr id="12309" name="Прямая со стрелкой 35"/>
          <p:cNvCxnSpPr>
            <a:cxnSpLocks noChangeShapeType="1"/>
            <a:stCxn id="9" idx="3"/>
            <a:endCxn id="12308" idx="1"/>
          </p:cNvCxnSpPr>
          <p:nvPr/>
        </p:nvCxnSpPr>
        <p:spPr bwMode="auto">
          <a:xfrm flipV="1">
            <a:off x="8310563" y="3538539"/>
            <a:ext cx="214312" cy="333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="" xmlns:p14="http://schemas.microsoft.com/office/powerpoint/2010/main" val="13530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ГОСУДАРСТВЕННАЯ ПОДДЕРЖКА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9181" r="2011" b="8196"/>
          <a:stretch/>
        </p:blipFill>
        <p:spPr>
          <a:xfrm>
            <a:off x="280555" y="1130534"/>
            <a:ext cx="5424054" cy="2616997"/>
          </a:xfrm>
          <a:prstGeom prst="rect">
            <a:avLst/>
          </a:prstGeom>
        </p:spPr>
      </p:pic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209"/>
          <a:stretch/>
        </p:blipFill>
        <p:spPr bwMode="gray">
          <a:xfrm>
            <a:off x="5881255" y="1856148"/>
            <a:ext cx="6161809" cy="411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4"/>
          <a:srcRect l="25361" t="9836" r="15484" b="5902"/>
          <a:stretch/>
        </p:blipFill>
        <p:spPr bwMode="gray">
          <a:xfrm>
            <a:off x="259773" y="3767742"/>
            <a:ext cx="5455227" cy="293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33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991" y="1510146"/>
            <a:ext cx="11023600" cy="4648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 smtClean="0"/>
              <a:t>Муниципальная </a:t>
            </a:r>
            <a:r>
              <a:rPr lang="ru-RU" sz="2000" b="1" dirty="0"/>
              <a:t>программа городского округа Самара «Развитие и поддержка малого и среднего предпринимательства городского округа Самара» на 2019-2023 годы утвержденной постановлением Администрации городского округа Самара от 08.07.2019 № </a:t>
            </a:r>
            <a:r>
              <a:rPr lang="ru-RU" sz="2000" b="1" dirty="0" smtClean="0"/>
              <a:t>422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37" y="3106882"/>
            <a:ext cx="4887726" cy="3273136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244548" y="3166970"/>
            <a:ext cx="6910943" cy="338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333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генерации бизнес идей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426" y="1575628"/>
            <a:ext cx="11023600" cy="46482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26" y="1575628"/>
            <a:ext cx="11263670" cy="50973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23920" y="3190240"/>
            <a:ext cx="1638949" cy="30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3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609601"/>
            <a:ext cx="8026400" cy="1066799"/>
          </a:xfrm>
        </p:spPr>
        <p:txBody>
          <a:bodyPr/>
          <a:lstStyle/>
          <a:p>
            <a:r>
              <a:rPr lang="ru-RU" sz="2800" dirty="0"/>
              <a:t>Источники возникновения бизнес </a:t>
            </a:r>
            <a:r>
              <a:rPr lang="ru-RU" sz="2800" dirty="0" smtClean="0"/>
              <a:t>- идей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416" y="1676400"/>
            <a:ext cx="6127011" cy="8535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7389" y="2456854"/>
            <a:ext cx="5429250" cy="3632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913" y="2456854"/>
            <a:ext cx="5376876" cy="363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33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771" y="609601"/>
            <a:ext cx="8461829" cy="487363"/>
          </a:xfrm>
        </p:spPr>
        <p:txBody>
          <a:bodyPr/>
          <a:lstStyle/>
          <a:p>
            <a:r>
              <a:rPr lang="ru-RU" dirty="0" smtClean="0"/>
              <a:t>Источники возникновения бизнес-идей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Изменения (законы, демография, мода, предпочтения).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93" y="2498863"/>
            <a:ext cx="3295687" cy="30670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844" y="1607086"/>
            <a:ext cx="2359356" cy="21886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851" y="4428580"/>
            <a:ext cx="2266749" cy="2055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171" y="4077856"/>
            <a:ext cx="2468443" cy="246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38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Источники возникновения бизнес-идей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Доступ к ресурсам (сырьевая база, технологии, помещение).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1" y="2665106"/>
            <a:ext cx="4229929" cy="3041487"/>
          </a:xfrm>
          <a:prstGeom prst="rect">
            <a:avLst/>
          </a:prstGeom>
        </p:spPr>
      </p:pic>
      <p:pic>
        <p:nvPicPr>
          <p:cNvPr id="6" name="Picture 2" descr="C:\Users\selifanov\Desktop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2091" y="2626223"/>
            <a:ext cx="4015642" cy="311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705" y="2626223"/>
            <a:ext cx="3392904" cy="31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000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Источники возникновения бизнес-идей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36461" y="1357172"/>
            <a:ext cx="3732903" cy="2488602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60516" y="1843550"/>
            <a:ext cx="3818194" cy="978308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Новые продукты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5" y="2484120"/>
            <a:ext cx="4075946" cy="2723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381" y="3895592"/>
            <a:ext cx="4280738" cy="26754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52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 «Мозговой штурм»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Мозговой штурм – разработка Алекса Осборна. Такой способ поиска идей практикуется во многих компаниях как крупных, так и начинающих. Преимущество мозгового штурма в том, что он позволяет получить новые идеи, вне зависимости от текущего направления деятельности.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26" y="3297158"/>
            <a:ext cx="5606193" cy="33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50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7161" y="831055"/>
            <a:ext cx="8026400" cy="487363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Ловушка для идей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1902" y="1676400"/>
            <a:ext cx="4762500" cy="32004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830" y="2164080"/>
            <a:ext cx="3768090" cy="376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793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755074"/>
            <a:ext cx="8026400" cy="741217"/>
          </a:xfrm>
        </p:spPr>
        <p:txBody>
          <a:bodyPr/>
          <a:lstStyle/>
          <a:p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Сазанова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Илона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Евгеньевна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41676" t="16212" r="37869" b="32576"/>
          <a:stretch>
            <a:fillRect/>
          </a:stretch>
        </p:blipFill>
        <p:spPr bwMode="auto">
          <a:xfrm>
            <a:off x="9812780" y="3812073"/>
            <a:ext cx="2032213" cy="290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41761" t="16364" r="37699" b="32121"/>
          <a:stretch>
            <a:fillRect/>
          </a:stretch>
        </p:blipFill>
        <p:spPr bwMode="auto">
          <a:xfrm>
            <a:off x="4602895" y="3641843"/>
            <a:ext cx="2201942" cy="310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41506" t="16667" r="37528" b="31212"/>
          <a:stretch>
            <a:fillRect/>
          </a:stretch>
        </p:blipFill>
        <p:spPr bwMode="auto">
          <a:xfrm>
            <a:off x="7115680" y="3843032"/>
            <a:ext cx="2156053" cy="287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26004" t="20155" r="20848" b="16641"/>
          <a:stretch>
            <a:fillRect/>
          </a:stretch>
        </p:blipFill>
        <p:spPr bwMode="auto">
          <a:xfrm>
            <a:off x="8333134" y="1355729"/>
            <a:ext cx="3341415" cy="22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 l="37329" t="16667" r="33523" b="46970"/>
          <a:stretch>
            <a:fillRect/>
          </a:stretch>
        </p:blipFill>
        <p:spPr bwMode="auto">
          <a:xfrm>
            <a:off x="4917555" y="1370555"/>
            <a:ext cx="2981147" cy="209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Ilona\Desktop\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3134" y="1562985"/>
            <a:ext cx="3413052" cy="512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«автобус, кровать, ванная»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6586"/>
          <a:stretch/>
        </p:blipFill>
        <p:spPr>
          <a:xfrm>
            <a:off x="6990735" y="3311603"/>
            <a:ext cx="5010280" cy="34726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5974" y="1789471"/>
            <a:ext cx="67547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Данный метод основывается на том, что идеи приходят к нам всегда и в различных местах. Не думайте, что только сидя в офисе, или дома в удобном кресле, вы сможете выдумать что-то новое. Как правило, самые интересные идеи застанут Вас врасплох, в 3 часа дня, в какой-то обычный рабочий день. Помните, что озарение приходит спонтанно, но вы должны быть к этому готовы. Носите с собой ручку и блокнот, записывайте все, что кажется интересным</a:t>
            </a:r>
          </a:p>
        </p:txBody>
      </p:sp>
    </p:spTree>
    <p:extLst>
      <p:ext uri="{BB962C8B-B14F-4D97-AF65-F5344CB8AC3E}">
        <p14:creationId xmlns="" xmlns:p14="http://schemas.microsoft.com/office/powerpoint/2010/main" val="200870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«Ментальных карт»</a:t>
            </a:r>
            <a:endParaRPr lang="ru-RU" dirty="0"/>
          </a:p>
        </p:txBody>
      </p:sp>
      <p:pic>
        <p:nvPicPr>
          <p:cNvPr id="5" name="Объект 4" descr="https://avatars.mds.yandex.net/get-zen_doc/241223/pub_5cd3c9199885ae00b3454e94_5cdbba2c1d734100b4d2a311/scale_12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00" y="1866781"/>
            <a:ext cx="4264231" cy="46421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240593" y="1467697"/>
            <a:ext cx="6096000" cy="3990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1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elvetica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9148" y="1777514"/>
            <a:ext cx="66662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Ментальные карты – это метод, который опирается на особенности мышления и память человека. Разработчик – Тони </a:t>
            </a:r>
            <a:r>
              <a:rPr kumimoji="0" lang="ru-RU" sz="2400" b="0" i="0" u="none" strike="noStrike" kern="120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Бьюзен</a:t>
            </a:r>
            <a:r>
              <a:rPr kumimoji="0" lang="ru-RU" sz="2400" b="0" i="0" u="none" strike="noStrike" kern="120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Он считал, что основные процессы мышления основываются именно на памяти, воспоминаниях, приобретенном опыте.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536" y="4085837"/>
            <a:ext cx="4587282" cy="25902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31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Морфологический ящик</a:t>
            </a:r>
            <a:endParaRPr lang="ru-RU" dirty="0"/>
          </a:p>
        </p:txBody>
      </p:sp>
      <p:pic>
        <p:nvPicPr>
          <p:cNvPr id="2050" name="Picture 2" descr="морфологический ящик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581"/>
          <a:stretch/>
        </p:blipFill>
        <p:spPr bwMode="auto">
          <a:xfrm>
            <a:off x="8071894" y="4072908"/>
            <a:ext cx="3723866" cy="2281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9560" y="1615440"/>
            <a:ext cx="11902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Roboto"/>
              </a:rPr>
              <a:t>Метод морфологического ящика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 (морфологический анализ) основан на подборе возможных решений для отдельных частей задачи (так называемых морфологических признаков, характеризующих устройство) и последующем систематизированном получении их сочетаний (комбинировании). Определение не очень понятное, но дальше на примерах мы его проясним.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401" t="24375" r="39342" b="51666"/>
          <a:stretch/>
        </p:blipFill>
        <p:spPr>
          <a:xfrm>
            <a:off x="152400" y="3873853"/>
            <a:ext cx="7589520" cy="23407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77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бизнес-идеи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cap="all" dirty="0" smtClean="0"/>
              <a:t>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Продажа» идеи друзьям и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знакомым. 10/8/5</a:t>
            </a:r>
            <a:endParaRPr lang="ru-RU" sz="3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Оценка эксперта.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(Где найти эксперта? лекции, мастер-классы, форумы, семинары, выставки и конференции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3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Проверяем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спрос по поисковой системе или в социальных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сетях,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специализированные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ресурсы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FAN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</a:t>
            </a:r>
            <a:r>
              <a:rPr lang="ru-RU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Кауффмана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2427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3512" cy="69995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05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«Шести шляп»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474839"/>
            <a:ext cx="2901001" cy="4876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458" y="1219200"/>
            <a:ext cx="8760541" cy="563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052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 </a:t>
            </a:r>
            <a:r>
              <a:rPr lang="ru-RU" dirty="0" err="1" smtClean="0"/>
              <a:t>Кауффмана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57" y="1184050"/>
            <a:ext cx="11778343" cy="60005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7565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Яндекс - подбор слов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2" cstate="print"/>
          <a:srcRect l="3069" t="12928" r="18664" b="52972"/>
          <a:stretch>
            <a:fillRect/>
          </a:stretch>
        </p:blipFill>
        <p:spPr bwMode="auto">
          <a:xfrm>
            <a:off x="4497572" y="1378624"/>
            <a:ext cx="7694428" cy="219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 l="1532" t="13435" r="5275" b="23949"/>
          <a:stretch>
            <a:fillRect/>
          </a:stretch>
        </p:blipFill>
        <p:spPr bwMode="auto">
          <a:xfrm>
            <a:off x="0" y="3819413"/>
            <a:ext cx="9548037" cy="30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19625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forms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https://www.google.ru/intl/ru/forms/about/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418" y="2161781"/>
            <a:ext cx="8622647" cy="44215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6694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www.themegallery.com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53013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cap="all" dirty="0" smtClean="0">
                <a:solidFill>
                  <a:srgbClr val="FFFFFF"/>
                </a:solidFill>
                <a:latin typeface="ff-good-headline-web-pro-con"/>
              </a:rPr>
              <a:t/>
            </a:r>
            <a:br>
              <a:rPr lang="ru-RU" b="0" cap="all" dirty="0" smtClean="0">
                <a:solidFill>
                  <a:srgbClr val="FFFFFF"/>
                </a:solidFill>
                <a:latin typeface="ff-good-headline-web-pro-con"/>
              </a:rPr>
            </a:br>
            <a:r>
              <a:rPr lang="ru-RU" b="0" cap="all" dirty="0" smtClean="0">
                <a:solidFill>
                  <a:srgbClr val="FFFFFF"/>
                </a:solidFill>
                <a:latin typeface="ff-good-headline-web-pro-con"/>
              </a:rPr>
              <a:t>ДВИЖЕНИЕ </a:t>
            </a:r>
            <a:r>
              <a:rPr lang="en-US" b="0" cap="all" dirty="0">
                <a:solidFill>
                  <a:srgbClr val="FFFFFF"/>
                </a:solidFill>
                <a:latin typeface="ff-good-headline-web-pro-con"/>
              </a:rPr>
              <a:t>WORLDSKILLS</a:t>
            </a:r>
            <a:br>
              <a:rPr lang="en-US" b="0" cap="all" dirty="0">
                <a:solidFill>
                  <a:srgbClr val="FFFFFF"/>
                </a:solidFill>
                <a:latin typeface="ff-good-headline-web-pro-co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76400"/>
            <a:ext cx="11369040" cy="4648200"/>
          </a:xfrm>
        </p:spPr>
        <p:txBody>
          <a:bodyPr/>
          <a:lstStyle/>
          <a:p>
            <a:r>
              <a:rPr lang="ru-RU" dirty="0">
                <a:latin typeface="ff-good-headline-web-pro-con"/>
              </a:rPr>
              <a:t>Союз «Молодые профессионалы (</a:t>
            </a:r>
            <a:r>
              <a:rPr lang="ru-RU" dirty="0" err="1">
                <a:latin typeface="ff-good-headline-web-pro-con"/>
              </a:rPr>
              <a:t>Ворлдскиллс</a:t>
            </a:r>
            <a:r>
              <a:rPr lang="ru-RU" dirty="0">
                <a:latin typeface="ff-good-headline-web-pro-con"/>
              </a:rPr>
              <a:t> Россия)» – официальный оператор международного некоммерческого движения </a:t>
            </a:r>
            <a:r>
              <a:rPr lang="ru-RU" b="1" dirty="0" err="1">
                <a:latin typeface="ff-good-headline-web-pro-con"/>
              </a:rPr>
              <a:t>WorldSkills</a:t>
            </a:r>
            <a:r>
              <a:rPr lang="ru-RU" b="1" dirty="0">
                <a:latin typeface="ff-good-headline-web-pro-con"/>
              </a:rPr>
              <a:t> </a:t>
            </a:r>
            <a:r>
              <a:rPr lang="ru-RU" b="1" dirty="0" err="1" smtClean="0">
                <a:latin typeface="ff-good-headline-web-pro-con"/>
              </a:rPr>
              <a:t>International</a:t>
            </a:r>
            <a:r>
              <a:rPr lang="ru-RU" b="1" dirty="0" smtClean="0">
                <a:latin typeface="ff-good-headline-web-pro-con"/>
              </a:rPr>
              <a:t>.</a:t>
            </a:r>
            <a:endParaRPr lang="ru-RU" dirty="0">
              <a:latin typeface="ff-good-headline-web-pro-con"/>
            </a:endParaRPr>
          </a:p>
          <a:p>
            <a:r>
              <a:rPr lang="ru-RU" dirty="0">
                <a:latin typeface="ff-good-headline-web-pro-con"/>
              </a:rPr>
              <a:t>М</a:t>
            </a:r>
            <a:r>
              <a:rPr lang="ru-RU" dirty="0" smtClean="0">
                <a:latin typeface="ff-good-headline-web-pro-con"/>
              </a:rPr>
              <a:t>иссия </a:t>
            </a:r>
            <a:r>
              <a:rPr lang="ru-RU" dirty="0">
                <a:latin typeface="ff-good-headline-web-pro-con"/>
              </a:rPr>
              <a:t>которого – повышение стандартов подготовки </a:t>
            </a:r>
            <a:r>
              <a:rPr lang="ru-RU" dirty="0" smtClean="0">
                <a:latin typeface="ff-good-headline-web-pro-con"/>
              </a:rPr>
              <a:t>кадров.</a:t>
            </a:r>
          </a:p>
          <a:p>
            <a:r>
              <a:rPr lang="ru-RU" dirty="0">
                <a:latin typeface="ff-good-headline-web-pro-con"/>
              </a:rPr>
              <a:t>Д</a:t>
            </a:r>
            <a:r>
              <a:rPr lang="ru-RU" dirty="0" smtClean="0">
                <a:latin typeface="ff-good-headline-web-pro-con"/>
              </a:rPr>
              <a:t>евиз</a:t>
            </a:r>
            <a:r>
              <a:rPr lang="ru-RU" dirty="0">
                <a:latin typeface="ff-good-headline-web-pro-con"/>
              </a:rPr>
              <a:t>: </a:t>
            </a:r>
            <a:r>
              <a:rPr lang="ru-RU" i="1" dirty="0">
                <a:latin typeface="ff-good-headline-web-pro-con"/>
              </a:rPr>
              <a:t>«</a:t>
            </a:r>
            <a:r>
              <a:rPr lang="ru-RU" b="1" i="1" dirty="0">
                <a:latin typeface="ff-good-headline-web-pro-con"/>
              </a:rPr>
              <a:t>Делай мир лучше силой своего мастерства</a:t>
            </a:r>
            <a:r>
              <a:rPr lang="ru-RU" i="1" dirty="0">
                <a:latin typeface="ff-good-headline-web-pro-con"/>
              </a:rPr>
              <a:t>!»</a:t>
            </a:r>
            <a:endParaRPr lang="ru-RU" dirty="0"/>
          </a:p>
        </p:txBody>
      </p:sp>
      <p:pic>
        <p:nvPicPr>
          <p:cNvPr id="1026" name="Picture 2" descr="C:\Users\Ilona\Desktop\World-Skills-Russ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3304" y="3831432"/>
            <a:ext cx="4504660" cy="2707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177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БИЗНЕС-ПЛАНА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Резюме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бизнес-идеи.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Описание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компании.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Целевой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рынок.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. Маркетинговый план.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5Планирование рабочего процесса.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Смета проекта (финансовый план)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dirty="0"/>
          </a:p>
        </p:txBody>
      </p:sp>
      <p:pic>
        <p:nvPicPr>
          <p:cNvPr id="1026" name="Picture 2" descr="C:\Users\Ilona\Desktop\39702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0233" y="1916298"/>
            <a:ext cx="4969898" cy="3314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9482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Резюме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Краткое содержание бизнес плана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0" y="1394460"/>
            <a:ext cx="5234940" cy="5234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0065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ОПИСАНИЕ КОМПАНИИ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62" y="1897025"/>
            <a:ext cx="5910374" cy="3940249"/>
          </a:xfrm>
        </p:spPr>
      </p:pic>
      <p:sp>
        <p:nvSpPr>
          <p:cNvPr id="3" name="Прямоугольник 2"/>
          <p:cNvSpPr/>
          <p:nvPr/>
        </p:nvSpPr>
        <p:spPr>
          <a:xfrm>
            <a:off x="317760" y="1996689"/>
            <a:ext cx="5876472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AutoNum type="arabicPeriod"/>
            </a:pPr>
            <a:r>
              <a:rPr lang="ru-RU" sz="2400" kern="0" dirty="0">
                <a:solidFill>
                  <a:srgbClr val="000000"/>
                </a:solidFill>
              </a:rPr>
              <a:t>Месторасположение </a:t>
            </a:r>
            <a:r>
              <a:rPr lang="ru-RU" sz="2400" kern="0" dirty="0" smtClean="0">
                <a:solidFill>
                  <a:srgbClr val="000000"/>
                </a:solidFill>
              </a:rPr>
              <a:t>компании</a:t>
            </a:r>
          </a:p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AutoNum type="arabicPeriod"/>
            </a:pPr>
            <a:r>
              <a:rPr lang="ru-RU" sz="2400" kern="0" dirty="0" smtClean="0">
                <a:solidFill>
                  <a:srgbClr val="000000"/>
                </a:solidFill>
              </a:rPr>
              <a:t>Наличие помещения</a:t>
            </a:r>
          </a:p>
          <a:p>
            <a:pPr marL="457200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AutoNum type="arabicPeriod"/>
            </a:pPr>
            <a:r>
              <a:rPr lang="ru-RU" sz="2400" kern="0" dirty="0" smtClean="0">
                <a:solidFill>
                  <a:srgbClr val="000000"/>
                </a:solidFill>
              </a:rPr>
              <a:t>Оборудование</a:t>
            </a:r>
            <a:endParaRPr lang="ru-RU" sz="24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525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13" y="1503045"/>
            <a:ext cx="10293773" cy="5233035"/>
          </a:xfrm>
        </p:spPr>
      </p:pic>
    </p:spTree>
    <p:extLst>
      <p:ext uri="{BB962C8B-B14F-4D97-AF65-F5344CB8AC3E}">
        <p14:creationId xmlns="" xmlns:p14="http://schemas.microsoft.com/office/powerpoint/2010/main" val="3564544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Портрет покупателя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740" r="1066" b="7868"/>
          <a:stretch/>
        </p:blipFill>
        <p:spPr>
          <a:xfrm>
            <a:off x="1158241" y="1280160"/>
            <a:ext cx="11033759" cy="5441418"/>
          </a:xfrm>
        </p:spPr>
      </p:pic>
    </p:spTree>
    <p:extLst>
      <p:ext uri="{BB962C8B-B14F-4D97-AF65-F5344CB8AC3E}">
        <p14:creationId xmlns="" xmlns:p14="http://schemas.microsoft.com/office/powerpoint/2010/main" val="916961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Целевая группа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245" y="1323109"/>
            <a:ext cx="11658600" cy="2978727"/>
          </a:xfrm>
        </p:spPr>
        <p:txBody>
          <a:bodyPr/>
          <a:lstStyle/>
          <a:p>
            <a:pPr marL="0" lvl="0" indent="0" algn="just"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Анализ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рынка и отрасли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Целевые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рынки (целевые потребители)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Анализ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рынков сбыта (оценка размера рынка и возможных тенденций его развития, оценка доли рынка и объема продаж, сегментация рынка и определение ниши продукта бизнеса).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Определяют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детально описывают целевые группы (приводятся качественное характеристики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73" y="4158973"/>
            <a:ext cx="3830320" cy="2475743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76537" y="4270348"/>
            <a:ext cx="3901945" cy="243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93" y="4258628"/>
            <a:ext cx="3739361" cy="24209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1244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Маркетинговое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планирование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473" y="1600199"/>
            <a:ext cx="11023600" cy="4402281"/>
          </a:xfrm>
        </p:spPr>
        <p:txBody>
          <a:bodyPr/>
          <a:lstStyle/>
          <a:p>
            <a:pPr lvl="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и описание конкурентов, какие сильные и слабые стороны вы будете иметь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gray">
          <a:xfrm>
            <a:off x="2753591" y="2204796"/>
            <a:ext cx="9164782" cy="433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1786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Маркетинговое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планирование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473" y="1354281"/>
            <a:ext cx="11023600" cy="4648200"/>
          </a:xfrm>
        </p:spPr>
        <p:txBody>
          <a:bodyPr/>
          <a:lstStyle/>
          <a:p>
            <a:pPr lvl="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маркетинговые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исследования, описание рынка и его перспективы развития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сбыт — начиная от упаковки и хранения и заканчивая непосредственно сбытом в местах продаж и гарантийным обслуживанием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привлечение потребителей — какими способами (маркетинговыми инструментами), анализ эластичности спроса по цене, стратегии ценообразования.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6" t="5448" r="2712" b="16274"/>
          <a:stretch/>
        </p:blipFill>
        <p:spPr bwMode="gray">
          <a:xfrm>
            <a:off x="1049481" y="3730336"/>
            <a:ext cx="10650682" cy="29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1786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6360" y="1203961"/>
            <a:ext cx="10835640" cy="5654040"/>
          </a:xfrm>
        </p:spPr>
      </p:pic>
    </p:spTree>
    <p:extLst>
      <p:ext uri="{BB962C8B-B14F-4D97-AF65-F5344CB8AC3E}">
        <p14:creationId xmlns:p14="http://schemas.microsoft.com/office/powerpoint/2010/main" xmlns="" val="1624778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УТП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62" t="246" r="1062" b="15082"/>
          <a:stretch/>
        </p:blipFill>
        <p:spPr>
          <a:xfrm>
            <a:off x="7316611" y="1834651"/>
            <a:ext cx="4626008" cy="4420676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1564554"/>
            <a:ext cx="7949896" cy="190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Уникальное торговое предложение — преимущество, которое выделяет вас на фоне конкурентов — формируется на основе данных, полученных в результате анализа ЦА.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10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0014" y="609601"/>
            <a:ext cx="8639586" cy="4873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Ilona\Desktop\КОЛЛЕДЖ\ДИПЛОМЫ, СЕРТИФИКАТЫ\Дювина 1 Предпринимательст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162" y="3678865"/>
            <a:ext cx="1954586" cy="272193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41163" t="16434" r="37384" b="31008"/>
          <a:stretch>
            <a:fillRect/>
          </a:stretch>
        </p:blipFill>
        <p:spPr bwMode="auto">
          <a:xfrm>
            <a:off x="7014289" y="3636334"/>
            <a:ext cx="2044650" cy="28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32529" t="11318" r="34331" b="7597"/>
          <a:stretch>
            <a:fillRect/>
          </a:stretch>
        </p:blipFill>
        <p:spPr bwMode="auto">
          <a:xfrm>
            <a:off x="9303489" y="3686786"/>
            <a:ext cx="1858781" cy="274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 l="17314" t="27581" r="11942" b="6558"/>
          <a:stretch>
            <a:fillRect/>
          </a:stretch>
        </p:blipFill>
        <p:spPr bwMode="auto">
          <a:xfrm>
            <a:off x="1" y="0"/>
            <a:ext cx="6379534" cy="351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0047" y="0"/>
            <a:ext cx="5971953" cy="355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C:\Users\Ilona\Desktop\КОЛЛЕДЖ\ДИПЛОМЫ, СЕРТИФИКАТЫ\Кришталева 1 Предпринимательств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586" y="3715530"/>
            <a:ext cx="1909996" cy="2738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791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РЕКЛАМНАЯ МОДЕЛЬ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9280" y="1158240"/>
            <a:ext cx="10332720" cy="5699760"/>
          </a:xfrm>
        </p:spPr>
      </p:pic>
    </p:spTree>
    <p:extLst>
      <p:ext uri="{BB962C8B-B14F-4D97-AF65-F5344CB8AC3E}">
        <p14:creationId xmlns:p14="http://schemas.microsoft.com/office/powerpoint/2010/main" xmlns="" val="1449155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0" y="733646"/>
            <a:ext cx="8026400" cy="52099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Планирование рабочего процесса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Бизнес-процесс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управляющие, операционные и поддерживающие).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Организационная структура.</a:t>
            </a:r>
          </a:p>
          <a:p>
            <a:pPr marL="457200" indent="-457200">
              <a:buFont typeface="Wingdings" pitchFamily="2" charset="2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Антикризисный и перспективный план, для бизнеса.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0233"/>
            <a:ext cx="5603626" cy="3722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16" t="42829" r="26806" b="19687"/>
          <a:stretch/>
        </p:blipFill>
        <p:spPr>
          <a:xfrm>
            <a:off x="6121400" y="3042861"/>
            <a:ext cx="6070600" cy="36111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9660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6512" y="209107"/>
            <a:ext cx="9506688" cy="135387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Смета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Финансирование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вашего проекта на стартовом этапе.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8434" t="26042" r="19429" b="12917"/>
          <a:stretch/>
        </p:blipFill>
        <p:spPr>
          <a:xfrm>
            <a:off x="8168640" y="1859280"/>
            <a:ext cx="3464560" cy="4739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825" t="55541" r="11915" b="4563"/>
          <a:stretch/>
        </p:blipFill>
        <p:spPr>
          <a:xfrm>
            <a:off x="426027" y="2133168"/>
            <a:ext cx="6065520" cy="43930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8017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ЦЕНЫ И ЦЕНООБРАЗОВАНИЕ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56" y="1754373"/>
            <a:ext cx="9522194" cy="48803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2508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Себестоимость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товаров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11521440" cy="5029200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793" y="3417461"/>
            <a:ext cx="5474847" cy="31846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8571" y="1752600"/>
            <a:ext cx="80554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Себестоимость продукции (работ, услуг) – представляет собой выраженные в денежной форме затраты предприятия на производство и реализацию товара (работ, услуг).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6099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ГОТОВЫЙ БИЗНЕС 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5400"/>
            <a:ext cx="11521440" cy="5029200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работы 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готовый бизнес план для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Ilona\Desktop\30357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0223" y="1522229"/>
            <a:ext cx="5582308" cy="4644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76099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963084" y="1446029"/>
            <a:ext cx="10363200" cy="1414129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Bahnschrift SemiBold" pitchFamily="34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solidFill>
                <a:srgbClr val="002060"/>
              </a:solidFill>
              <a:latin typeface="Bahnschrift SemiBold" pitchFamily="34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5705" t="28484" r="42819" b="16803"/>
          <a:stretch/>
        </p:blipFill>
        <p:spPr>
          <a:xfrm>
            <a:off x="6964327" y="2978889"/>
            <a:ext cx="5227673" cy="38791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2545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Азбука предпринимательства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488" y="1531088"/>
            <a:ext cx="11925832" cy="5326912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Введение в предпринимательскую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1.1 Основы предпринимательской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1.2  Организационно-правовые основы предпринимательской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Способы организации своего дела 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indent="-457200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2.1. Предпринимательская идея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Бизнес-план как важнейший этап создания собственного дела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3.1.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Типовая структура бизнес-плана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3.2 Резюме бизнес проекта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3.3 Анализ рынка, конкурентов и продвижение товара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3.4 Планирование рабочего процесса 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3.5 Основы составления сметы бизнес проекта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920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24314" y="571500"/>
            <a:ext cx="4429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chemeClr val="bg1"/>
                </a:solidFill>
                <a:latin typeface="Arial" pitchFamily="34" charset="0"/>
              </a:rPr>
              <a:t>Что такое бизнес?</a:t>
            </a:r>
          </a:p>
        </p:txBody>
      </p:sp>
      <p:pic>
        <p:nvPicPr>
          <p:cNvPr id="6" name="Picture 36" descr="1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0625" y="1143001"/>
            <a:ext cx="13716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95564" y="1714500"/>
            <a:ext cx="6072187" cy="1200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solidFill>
                  <a:srgbClr val="000000"/>
                </a:solidFill>
                <a:latin typeface="Arial"/>
              </a:rPr>
              <a:t>Бизнес (предпринимательство) – это экономическая деятельность, направленная на получение </a:t>
            </a:r>
            <a:r>
              <a:rPr lang="ru-RU" sz="2400" b="1" i="1" dirty="0">
                <a:solidFill>
                  <a:srgbClr val="FF0000"/>
                </a:solidFill>
                <a:latin typeface="Arial"/>
              </a:rPr>
              <a:t>прибыли.</a:t>
            </a:r>
          </a:p>
        </p:txBody>
      </p:sp>
      <p:pic>
        <p:nvPicPr>
          <p:cNvPr id="8" name="Picture 38" descr="3D_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25" y="2857500"/>
            <a:ext cx="16002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0" y="3071814"/>
            <a:ext cx="334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srgbClr val="000000"/>
                </a:solidFill>
                <a:latin typeface="Arial" pitchFamily="34" charset="0"/>
              </a:rPr>
              <a:t>Формула бизнеса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4063" y="3643313"/>
            <a:ext cx="6572250" cy="1200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Вложение денег в дело + успешная реализация проекта = возврат вложенных денег + </a:t>
            </a:r>
            <a:r>
              <a:rPr lang="ru-RU" sz="2400" b="1" dirty="0">
                <a:solidFill>
                  <a:srgbClr val="FF0000"/>
                </a:solidFill>
                <a:latin typeface="Arial"/>
              </a:rPr>
              <a:t>прибыль.</a:t>
            </a:r>
          </a:p>
        </p:txBody>
      </p:sp>
      <p:sp>
        <p:nvSpPr>
          <p:cNvPr id="20" name="Плюс 19"/>
          <p:cNvSpPr/>
          <p:nvPr/>
        </p:nvSpPr>
        <p:spPr bwMode="auto">
          <a:xfrm>
            <a:off x="4310063" y="5357813"/>
            <a:ext cx="842962" cy="914400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Равно 20"/>
          <p:cNvSpPr/>
          <p:nvPr/>
        </p:nvSpPr>
        <p:spPr bwMode="auto">
          <a:xfrm>
            <a:off x="7596188" y="5357813"/>
            <a:ext cx="914400" cy="914400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178" name="Picture 13" descr="C:\Documents and Settings\Юра.31D5A55F9BCC4F9\Рабочий стол\Новая папка\Рисунок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1838" y="5146675"/>
            <a:ext cx="2157412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4" descr="C:\Documents and Settings\Юра.31D5A55F9BCC4F9\Рабочий стол\Новая папка\Рисунок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4314" y="5100639"/>
            <a:ext cx="2371725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5" descr="C:\Documents and Settings\Юра.31D5A55F9BCC4F9\Рабочий стол\Новая папка\Рисунок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3439" y="4857750"/>
            <a:ext cx="1881187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40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5" grpId="0"/>
      <p:bldP spid="16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Предприниматель – какой он?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6569" y="3595688"/>
            <a:ext cx="185738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6" descr="3D_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1357313"/>
            <a:ext cx="11318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7" descr="0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69400" y="4772666"/>
            <a:ext cx="160020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2" descr="3D_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17062" y="2488407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1" descr="3D_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9350" y="5214938"/>
            <a:ext cx="12873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4" descr="17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96064" y="5286375"/>
            <a:ext cx="130392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 descr="C:\Documents and Settings\Юра.31D5A55F9BCC4F9\Рабочий стол\Новая папка\Рисунок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81314" y="1500189"/>
            <a:ext cx="20081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2" descr="C:\Documents and Settings\Юра.31D5A55F9BCC4F9\Рабочий стол\Новая папка\Рисунок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67313" y="2500314"/>
            <a:ext cx="24003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1364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7386" y="642938"/>
            <a:ext cx="8420986" cy="487362"/>
          </a:xfrm>
        </p:spPr>
        <p:txBody>
          <a:bodyPr/>
          <a:lstStyle/>
          <a:p>
            <a:pPr eaLnBrk="1" hangingPunct="1"/>
            <a:r>
              <a:rPr lang="ru-RU" dirty="0" smtClean="0"/>
              <a:t>Личные качества предпринимателя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4648" y="1275243"/>
            <a:ext cx="6969125" cy="954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00"/>
                </a:solidFill>
                <a:latin typeface="Arial"/>
              </a:rPr>
              <a:t>Какими качествами должен обладать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00"/>
                </a:solidFill>
                <a:latin typeface="Arial"/>
              </a:rPr>
              <a:t>бизнесмен?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1189" y="2928939"/>
            <a:ext cx="1785937" cy="708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Arial"/>
              </a:rPr>
              <a:t>Знание своего дела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95688" y="4143375"/>
            <a:ext cx="1397000" cy="400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Arial"/>
              </a:rPr>
              <a:t>смелость</a:t>
            </a:r>
            <a:endParaRPr lang="ru-RU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8813" y="2714625"/>
            <a:ext cx="2284412" cy="400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Arial"/>
              </a:rPr>
              <a:t>инициативность</a:t>
            </a:r>
            <a:endParaRPr lang="ru-RU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4313" y="5500688"/>
            <a:ext cx="4438650" cy="400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rial"/>
              </a:rPr>
              <a:t>Готовность </a:t>
            </a:r>
            <a:r>
              <a:rPr lang="ru-RU" sz="2000" b="1" dirty="0">
                <a:solidFill>
                  <a:srgbClr val="000000"/>
                </a:solidFill>
                <a:latin typeface="Arial"/>
              </a:rPr>
              <a:t>рисковать</a:t>
            </a:r>
            <a:r>
              <a:rPr lang="ru-RU" b="1" dirty="0">
                <a:solidFill>
                  <a:srgbClr val="000000"/>
                </a:solidFill>
                <a:latin typeface="Arial"/>
              </a:rPr>
              <a:t>, неся убытки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3188" y="4000500"/>
            <a:ext cx="3911600" cy="400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00"/>
                </a:solidFill>
                <a:latin typeface="Arial"/>
              </a:rPr>
              <a:t>стремление создавать новое</a:t>
            </a:r>
          </a:p>
        </p:txBody>
      </p:sp>
      <p:sp>
        <p:nvSpPr>
          <p:cNvPr id="11" name="Стрелка вниз 10"/>
          <p:cNvSpPr>
            <a:spLocks noChangeArrowheads="1"/>
          </p:cNvSpPr>
          <p:nvPr/>
        </p:nvSpPr>
        <p:spPr bwMode="auto">
          <a:xfrm>
            <a:off x="3167064" y="2286000"/>
            <a:ext cx="142875" cy="64293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Стрелка вниз 11"/>
          <p:cNvSpPr>
            <a:spLocks noChangeArrowheads="1"/>
          </p:cNvSpPr>
          <p:nvPr/>
        </p:nvSpPr>
        <p:spPr bwMode="auto">
          <a:xfrm>
            <a:off x="6810376" y="2286001"/>
            <a:ext cx="142875" cy="4286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Стрелка вниз 12"/>
          <p:cNvSpPr>
            <a:spLocks noChangeArrowheads="1"/>
          </p:cNvSpPr>
          <p:nvPr/>
        </p:nvSpPr>
        <p:spPr bwMode="auto">
          <a:xfrm>
            <a:off x="4167188" y="2286001"/>
            <a:ext cx="285750" cy="1857375"/>
          </a:xfrm>
          <a:prstGeom prst="downArrow">
            <a:avLst>
              <a:gd name="adj1" fmla="val 50000"/>
              <a:gd name="adj2" fmla="val 5001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Стрелка вниз 13"/>
          <p:cNvSpPr>
            <a:spLocks noChangeArrowheads="1"/>
          </p:cNvSpPr>
          <p:nvPr/>
        </p:nvSpPr>
        <p:spPr bwMode="auto">
          <a:xfrm>
            <a:off x="5381626" y="2286001"/>
            <a:ext cx="214313" cy="3286125"/>
          </a:xfrm>
          <a:prstGeom prst="downArrow">
            <a:avLst>
              <a:gd name="adj1" fmla="val 50000"/>
              <a:gd name="adj2" fmla="val 4997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Стрелка вниз 14"/>
          <p:cNvSpPr>
            <a:spLocks noChangeArrowheads="1"/>
          </p:cNvSpPr>
          <p:nvPr/>
        </p:nvSpPr>
        <p:spPr bwMode="auto">
          <a:xfrm>
            <a:off x="8524876" y="2286000"/>
            <a:ext cx="214313" cy="1714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09455" y="571500"/>
            <a:ext cx="8011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</a:rPr>
              <a:t>Предприниматель</a:t>
            </a:r>
            <a:endParaRPr lang="ru-RU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1314" y="1428751"/>
            <a:ext cx="7342187" cy="4619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С какой целью человек занимается бизнесом?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452689" y="2857500"/>
            <a:ext cx="3214687" cy="8572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Стремление получить </a:t>
            </a:r>
            <a:r>
              <a:rPr lang="ru-RU" sz="2400" b="1" dirty="0">
                <a:solidFill>
                  <a:srgbClr val="FF0000"/>
                </a:solidFill>
                <a:latin typeface="Arial"/>
              </a:rPr>
              <a:t>прибыль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310438" y="2857501"/>
            <a:ext cx="3143250" cy="16430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</a:rPr>
              <a:t>Стремление проявить свои </a:t>
            </a:r>
            <a:r>
              <a:rPr lang="ru-RU" sz="2400" b="1" dirty="0">
                <a:solidFill>
                  <a:srgbClr val="FF0000"/>
                </a:solidFill>
                <a:latin typeface="Arial"/>
              </a:rPr>
              <a:t>способности, характер</a:t>
            </a:r>
          </a:p>
        </p:txBody>
      </p:sp>
      <p:sp>
        <p:nvSpPr>
          <p:cNvPr id="9" name="Стрелка вниз 8"/>
          <p:cNvSpPr>
            <a:spLocks noChangeArrowheads="1"/>
          </p:cNvSpPr>
          <p:nvPr/>
        </p:nvSpPr>
        <p:spPr bwMode="auto">
          <a:xfrm>
            <a:off x="3810001" y="2000251"/>
            <a:ext cx="428625" cy="785813"/>
          </a:xfrm>
          <a:prstGeom prst="down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Стрелка вниз 10"/>
          <p:cNvSpPr>
            <a:spLocks noChangeArrowheads="1"/>
          </p:cNvSpPr>
          <p:nvPr/>
        </p:nvSpPr>
        <p:spPr bwMode="auto">
          <a:xfrm>
            <a:off x="8596314" y="1928813"/>
            <a:ext cx="357187" cy="8572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200" name="Picture 11" descr="C:\Documents and Settings\Юра.31D5A55F9BCC4F9\Рабочий стол\Новая папка\Рисунок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8438" y="3929064"/>
            <a:ext cx="24003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2" descr="C:\Documents and Settings\Юра.31D5A55F9BCC4F9\Рабочий стол\Новая папка\Рисунок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9276" y="4065588"/>
            <a:ext cx="20097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3" descr="C:\Documents and Settings\Юра.31D5A55F9BCC4F9\Рабочий стол\Новая папка\Рисунок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3376" y="4572001"/>
            <a:ext cx="222726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0984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cdb2004213l">
  <a:themeElements>
    <a:clrScheme name="Тема Office 3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76CA2A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db2004213l">
  <a:themeElements>
    <a:clrScheme name="Тема Office 3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76CA2A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db2004213l">
  <a:themeElements>
    <a:clrScheme name="Тема Office 3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76CA2A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db2004213l">
  <a:themeElements>
    <a:clrScheme name="Тема Office 3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76CA2A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cdb2004213l">
  <a:themeElements>
    <a:clrScheme name="Тема Office 3">
      <a:dk1>
        <a:srgbClr val="000000"/>
      </a:dk1>
      <a:lt1>
        <a:srgbClr val="FFFFFF"/>
      </a:lt1>
      <a:dk2>
        <a:srgbClr val="003399"/>
      </a:dk2>
      <a:lt2>
        <a:srgbClr val="C0C0C0"/>
      </a:lt2>
      <a:accent1>
        <a:srgbClr val="5E9CDA"/>
      </a:accent1>
      <a:accent2>
        <a:srgbClr val="93C052"/>
      </a:accent2>
      <a:accent3>
        <a:srgbClr val="FFFFFF"/>
      </a:accent3>
      <a:accent4>
        <a:srgbClr val="000000"/>
      </a:accent4>
      <a:accent5>
        <a:srgbClr val="B6CBEA"/>
      </a:accent5>
      <a:accent6>
        <a:srgbClr val="85AE49"/>
      </a:accent6>
      <a:hlink>
        <a:srgbClr val="FF9933"/>
      </a:hlink>
      <a:folHlink>
        <a:srgbClr val="855ADA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142288"/>
        </a:dk2>
        <a:lt2>
          <a:srgbClr val="C0C0C0"/>
        </a:lt2>
        <a:accent1>
          <a:srgbClr val="39998E"/>
        </a:accent1>
        <a:accent2>
          <a:srgbClr val="14CAEE"/>
        </a:accent2>
        <a:accent3>
          <a:srgbClr val="FFFFFF"/>
        </a:accent3>
        <a:accent4>
          <a:srgbClr val="000000"/>
        </a:accent4>
        <a:accent5>
          <a:srgbClr val="AECAC6"/>
        </a:accent5>
        <a:accent6>
          <a:srgbClr val="11B7D8"/>
        </a:accent6>
        <a:hlink>
          <a:srgbClr val="8963E9"/>
        </a:hlink>
        <a:folHlink>
          <a:srgbClr val="3067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76CA2A"/>
        </a:accent1>
        <a:accent2>
          <a:srgbClr val="40BAD2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39A8BE"/>
        </a:accent6>
        <a:hlink>
          <a:srgbClr val="715EE6"/>
        </a:hlink>
        <a:folHlink>
          <a:srgbClr val="238D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5E9CD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6CBEA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749</Words>
  <Application>Microsoft Office PowerPoint</Application>
  <PresentationFormat>Произвольный</PresentationFormat>
  <Paragraphs>142</Paragraphs>
  <Slides>46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cdb2004213l</vt:lpstr>
      <vt:lpstr>1_cdb2004213l</vt:lpstr>
      <vt:lpstr>2_cdb2004213l</vt:lpstr>
      <vt:lpstr>4_cdb2004213l</vt:lpstr>
      <vt:lpstr>6_cdb2004213l</vt:lpstr>
      <vt:lpstr>Слайд 1</vt:lpstr>
      <vt:lpstr>Сазанова Илона Евгеньевна </vt:lpstr>
      <vt:lpstr> ДВИЖЕНИЕ WORLDSKILLS </vt:lpstr>
      <vt:lpstr>Слайд 4</vt:lpstr>
      <vt:lpstr>Азбука предпринимательства</vt:lpstr>
      <vt:lpstr>Слайд 6</vt:lpstr>
      <vt:lpstr>Предприниматель – какой он?</vt:lpstr>
      <vt:lpstr>Личные качества предпринимателя</vt:lpstr>
      <vt:lpstr>Слайд 9</vt:lpstr>
      <vt:lpstr>Слайд 10</vt:lpstr>
      <vt:lpstr>ГОСУДАРСТВЕННАЯ ПОДДЕРЖКА</vt:lpstr>
      <vt:lpstr>ПРОГРАММЫ</vt:lpstr>
      <vt:lpstr>Методы генерации бизнес идей</vt:lpstr>
      <vt:lpstr>Источники возникновения бизнес - идей  </vt:lpstr>
      <vt:lpstr>Источники возникновения бизнес-идей</vt:lpstr>
      <vt:lpstr>Источники возникновения бизнес-идей</vt:lpstr>
      <vt:lpstr>Источники возникновения бизнес-идей</vt:lpstr>
      <vt:lpstr>Метод «Мозговой штурм»</vt:lpstr>
      <vt:lpstr>Ловушка для идей </vt:lpstr>
      <vt:lpstr> Метод «автобус, кровать, ванная» </vt:lpstr>
      <vt:lpstr>Метод «Ментальных карт»</vt:lpstr>
      <vt:lpstr>Морфологический ящик</vt:lpstr>
      <vt:lpstr>Оценка бизнес-идеи</vt:lpstr>
      <vt:lpstr>Слайд 24</vt:lpstr>
      <vt:lpstr>Метод «Шести шляп»</vt:lpstr>
      <vt:lpstr>Метод Кауффмана</vt:lpstr>
      <vt:lpstr>Яндекс - подбор слов</vt:lpstr>
      <vt:lpstr>Google forms</vt:lpstr>
      <vt:lpstr>Слайд 29</vt:lpstr>
      <vt:lpstr>СТРУКТУРА БИЗНЕС-ПЛАНА</vt:lpstr>
      <vt:lpstr>Резюме</vt:lpstr>
      <vt:lpstr>ОПИСАНИЕ КОМПАНИИ</vt:lpstr>
      <vt:lpstr>Слайд 33</vt:lpstr>
      <vt:lpstr>Портрет покупателя</vt:lpstr>
      <vt:lpstr>Целевая группа</vt:lpstr>
      <vt:lpstr>Маркетинговое планирование</vt:lpstr>
      <vt:lpstr>Маркетинговое планирование</vt:lpstr>
      <vt:lpstr>Слайд 38</vt:lpstr>
      <vt:lpstr>УТП</vt:lpstr>
      <vt:lpstr>РЕКЛАМНАЯ МОДЕЛЬ </vt:lpstr>
      <vt:lpstr>Планирование рабочего процесса </vt:lpstr>
      <vt:lpstr>Смета проекта</vt:lpstr>
      <vt:lpstr>ЦЕНЫ И ЦЕНООБРАЗОВАНИЕ</vt:lpstr>
      <vt:lpstr>Себестоимость товаров </vt:lpstr>
      <vt:lpstr>ГОТОВЫЙ БИЗНЕС ПЛАН</vt:lpstr>
      <vt:lpstr>Слайд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</dc:creator>
  <cp:lastModifiedBy>Ilona</cp:lastModifiedBy>
  <cp:revision>210</cp:revision>
  <dcterms:created xsi:type="dcterms:W3CDTF">2020-08-10T09:02:43Z</dcterms:created>
  <dcterms:modified xsi:type="dcterms:W3CDTF">2021-10-22T14:45:17Z</dcterms:modified>
</cp:coreProperties>
</file>