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4630400" cy="8229600"/>
  <p:notesSz cx="8229600" cy="14630400"/>
  <p:embeddedFontLst>
    <p:embeddedFont>
      <p:font typeface="Open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itter Medium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597218"/>
            <a:ext cx="7623810" cy="2714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1257299" y="4524866"/>
            <a:ext cx="7562851" cy="1197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ru-RU" sz="2000" dirty="0" smtClean="0"/>
              <a:t>Докладчик:</a:t>
            </a:r>
          </a:p>
          <a:p>
            <a:pPr algn="r">
              <a:lnSpc>
                <a:spcPts val="2700"/>
              </a:lnSpc>
            </a:pPr>
            <a:r>
              <a:rPr lang="ru-RU" sz="2000" dirty="0" smtClean="0"/>
              <a:t>Преподаватель ГБПОУ «КГТ»</a:t>
            </a:r>
          </a:p>
          <a:p>
            <a:pPr algn="r">
              <a:lnSpc>
                <a:spcPts val="2700"/>
              </a:lnSpc>
            </a:pPr>
            <a:r>
              <a:rPr lang="ru-RU" sz="2000" dirty="0" err="1" smtClean="0"/>
              <a:t>Лукьянцева</a:t>
            </a:r>
            <a:r>
              <a:rPr lang="ru-RU" sz="2000" dirty="0" smtClean="0"/>
              <a:t> С.В.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60095" y="5966460"/>
            <a:ext cx="7623810" cy="1042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760095" y="7269361"/>
            <a:ext cx="347424" cy="347424"/>
          </a:xfrm>
          <a:prstGeom prst="roundRect">
            <a:avLst>
              <a:gd name="adj" fmla="val 2631679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Прямоугольник 8"/>
          <p:cNvSpPr/>
          <p:nvPr/>
        </p:nvSpPr>
        <p:spPr>
          <a:xfrm>
            <a:off x="952500" y="597218"/>
            <a:ext cx="8039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правовой грамотности студентов специальности 44.02.01 Дошкольное образование в условиях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цифровизации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образования: возможности и риски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0095" y="597218"/>
            <a:ext cx="7623810" cy="2714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1257299" y="4152900"/>
            <a:ext cx="7562851" cy="1569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00"/>
              </a:lnSpc>
            </a:pP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60095" y="5966460"/>
            <a:ext cx="7623810" cy="1042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760095" y="7269361"/>
            <a:ext cx="347424" cy="347424"/>
          </a:xfrm>
          <a:prstGeom prst="roundRect">
            <a:avLst>
              <a:gd name="adj" fmla="val 2631679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Прямоугольник 8"/>
          <p:cNvSpPr/>
          <p:nvPr/>
        </p:nvSpPr>
        <p:spPr>
          <a:xfrm>
            <a:off x="952500" y="597218"/>
            <a:ext cx="7229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Актуальность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темы</a:t>
            </a:r>
          </a:p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" y="1409700"/>
            <a:ext cx="8324850" cy="648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 общество стремительно движется к цифровой реальности, и игнорировать этот факт в процессе подготовки будущих педагогов было бы непростительной ошибкой. Детские сады все активнее внедряют в свою работу интерактивные доски, образовательные платформы, цифровые игры и другие инструменты, требующие от воспитателя не только уверенного владения техникой, но и глубокого понимания правовых аспектов их использования.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7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2431" y="491847"/>
            <a:ext cx="7891939" cy="1117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Почему правовая грамотность важна в цифровом образовании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2431" y="1878092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98882" y="2064544"/>
            <a:ext cx="236291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Защита прав ребенка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8882" y="2451259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 должен уметь оградить детей от вредоносной информации, кибербуллинга и других интернет-угроз.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2431" y="3388757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298882" y="3575209"/>
            <a:ext cx="3144203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Соблюдение авторских прав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8882" y="3961924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Важно знать правила использования образовательных ресурсов, лицензионные соглашения и уважать интеллектуальную собственность.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2431" y="4899422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98882" y="5085874"/>
            <a:ext cx="3408759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Защита персональных данных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8882" y="5472589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 отвечает за конфиденциальность информации о детях и их семьях в электронном виде.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2431" y="6410087"/>
            <a:ext cx="7891939" cy="1331833"/>
          </a:xfrm>
          <a:prstGeom prst="roundRect">
            <a:avLst>
              <a:gd name="adj" fmla="val 564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98882" y="6596539"/>
            <a:ext cx="2599849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Ответственность в сети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8882" y="6983254"/>
            <a:ext cx="7519035" cy="572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Осознание ответственности за публикации в соцсетях и онлайн-пространствах в профессиональной деятельности.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23742" y="501015"/>
            <a:ext cx="7869317" cy="1707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Возможности цифровизации для повышения правовой грамотности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123742" y="2481501"/>
            <a:ext cx="409694" cy="409694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15482" y="2544008"/>
            <a:ext cx="405253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Доступ к нормативным документам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715482" y="2937748"/>
            <a:ext cx="7277576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Онлайн-базы с федеральными законами, приказами и СанПиНами для оперативного поиска информации.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23742" y="3884295"/>
            <a:ext cx="409694" cy="409694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715482" y="3946803"/>
            <a:ext cx="3174325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Интерактивные платформы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715482" y="4340543"/>
            <a:ext cx="7277576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Курсы, тесты и тренажеры по правовой тематике, адаптированные для будущих педагогов.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23742" y="5287089"/>
            <a:ext cx="409694" cy="409694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715482" y="5349597"/>
            <a:ext cx="2968109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Вебинары и консультации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715482" y="5743337"/>
            <a:ext cx="7277576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Возможность участия в онлайн-вебинарах и получения консультаций от юристов по образовательному праву.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23742" y="6689884"/>
            <a:ext cx="409694" cy="409694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715482" y="6752392"/>
            <a:ext cx="295132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Моделирование ситуаций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715482" y="7146131"/>
            <a:ext cx="7277576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Виртуальные кейсы для практического применения знаний и развития навыков принятия решений.</a:t>
            </a:r>
            <a:endParaRPr lang="en-US" sz="140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304" y="2405300"/>
            <a:ext cx="12766424" cy="149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Риски цифровизации и пути их преодоления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69304" y="3108365"/>
            <a:ext cx="1923068" cy="100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Переизбыток информации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61999" y="4242061"/>
            <a:ext cx="2236903" cy="609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Необходимость развития критического мышления для фильтрации достоверных данных.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2916222" y="3108365"/>
            <a:ext cx="2247900" cy="354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Нарушение авторских прав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998902" y="4242060"/>
            <a:ext cx="2419350" cy="907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Риск неправомерного использования контента из-за легкости копирования и распространения.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570650" y="3108365"/>
            <a:ext cx="3763851" cy="18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Кибербуллинг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570650" y="4242059"/>
            <a:ext cx="2165221" cy="553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 должен распознавать и предотвращать онлайн-агрессию в отношении детей.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059721" y="3108365"/>
            <a:ext cx="3008330" cy="354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Угроза персональным данным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059721" y="4316033"/>
            <a:ext cx="3332180" cy="1187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Соблюдение мер безопасности для защиты личной информации от утечек и злоупотреблений.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1293312" y="3108365"/>
            <a:ext cx="2543300" cy="32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Зависимость </a:t>
            </a:r>
            <a:r>
              <a:rPr lang="en-US" sz="2200" dirty="0" err="1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от</a:t>
            </a: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endParaRPr lang="ru-RU" sz="2200" dirty="0" smtClean="0">
              <a:solidFill>
                <a:srgbClr val="2C3F42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цифровых</a:t>
            </a:r>
            <a:r>
              <a:rPr lang="en-US" sz="2200" dirty="0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22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устройств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1391901" y="4109085"/>
            <a:ext cx="2444710" cy="2996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Баланс </a:t>
            </a:r>
            <a:r>
              <a:rPr lang="en-US" sz="1750" dirty="0" err="1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между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ru-RU" sz="1750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использованием</a:t>
            </a:r>
            <a:r>
              <a:rPr lang="en-US" sz="1750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ru-RU" sz="1750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технологий</a:t>
            </a:r>
            <a:r>
              <a:rPr lang="en-US" sz="1750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 </a:t>
            </a:r>
            <a:endParaRPr lang="ru-RU" sz="1750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другими</a:t>
            </a:r>
            <a:r>
              <a:rPr lang="en-US" sz="1750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видами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ru-RU" sz="1750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деятельности</a:t>
            </a:r>
            <a:r>
              <a:rPr lang="en-US" sz="1750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</a:t>
            </a:r>
            <a:endParaRPr lang="ru-RU" sz="1750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здоровья детей.</a:t>
            </a:r>
            <a:endParaRPr lang="en-US" sz="17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316"/>
            <a:ext cx="14630400" cy="2205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7938" y="508992"/>
            <a:ext cx="7848124" cy="1735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Методические рекомендации по формированию правовой грамотности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38" y="2521863"/>
            <a:ext cx="925592" cy="13627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51184" y="2706886"/>
            <a:ext cx="4648557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Включение специализированного курса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51184" y="3107174"/>
            <a:ext cx="6644878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Правовые аспекты использования ИТ в образовании должны быть частью учебного плана.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38" y="3884652"/>
            <a:ext cx="925592" cy="13627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51184" y="4069675"/>
            <a:ext cx="3921681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Интерактивные методы обучения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51184" y="4469963"/>
            <a:ext cx="6644878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Деловые игры, кейс-стади, мозговые штурмы и дискуссии для активного вовлечения студентов.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8" y="5247442"/>
            <a:ext cx="925592" cy="13627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1184" y="5432465"/>
            <a:ext cx="2816304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Приглашение экспертов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51184" y="5832753"/>
            <a:ext cx="6644878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Юристы и специалисты по информационной безопасности проводят занятия и консультации.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38" y="6610231"/>
            <a:ext cx="925592" cy="111073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51184" y="6795254"/>
            <a:ext cx="262318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Практические занятия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851184" y="7195542"/>
            <a:ext cx="664487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Работа с нормативными документами и правовыми онлайн-ресурсами.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0089" y="625554"/>
            <a:ext cx="13210223" cy="126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Дополнительные рекомендации и поддержка студентов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10089" y="2299335"/>
            <a:ext cx="1651278" cy="1168956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93031" y="2705457"/>
            <a:ext cx="285274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4249" y="2502218"/>
            <a:ext cx="3335417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Анализ этических дилемм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2564249" y="2940844"/>
            <a:ext cx="7860387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Задания на принятие обоснованных решений в сложных правовых ситуациях.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2462808" y="3458766"/>
            <a:ext cx="11356062" cy="11430"/>
          </a:xfrm>
          <a:prstGeom prst="roundRect">
            <a:avLst>
              <a:gd name="adj" fmla="val 745570"/>
            </a:avLst>
          </a:prstGeom>
          <a:solidFill>
            <a:srgbClr val="E2C8B5"/>
          </a:solidFill>
          <a:ln/>
        </p:spPr>
      </p:sp>
      <p:sp>
        <p:nvSpPr>
          <p:cNvPr id="8" name="Shape 6"/>
          <p:cNvSpPr/>
          <p:nvPr/>
        </p:nvSpPr>
        <p:spPr>
          <a:xfrm>
            <a:off x="710089" y="3569732"/>
            <a:ext cx="3302556" cy="1168956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218730" y="3975854"/>
            <a:ext cx="285274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215527" y="3772614"/>
            <a:ext cx="3065621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Самостоятельная работа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4215527" y="4211241"/>
            <a:ext cx="8544878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Поощрение изучения правовых вопросов и подготовка исследовательских проектов.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4114086" y="4729163"/>
            <a:ext cx="9704784" cy="11430"/>
          </a:xfrm>
          <a:prstGeom prst="roundRect">
            <a:avLst>
              <a:gd name="adj" fmla="val 745570"/>
            </a:avLst>
          </a:prstGeom>
          <a:solidFill>
            <a:srgbClr val="E2C8B5"/>
          </a:solidFill>
          <a:ln/>
        </p:spPr>
      </p:sp>
      <p:sp>
        <p:nvSpPr>
          <p:cNvPr id="13" name="Shape 11"/>
          <p:cNvSpPr/>
          <p:nvPr/>
        </p:nvSpPr>
        <p:spPr>
          <a:xfrm>
            <a:off x="710089" y="4840129"/>
            <a:ext cx="4953833" cy="1168956"/>
          </a:xfrm>
          <a:prstGeom prst="roundRect">
            <a:avLst>
              <a:gd name="adj" fmla="val 729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44309" y="5246251"/>
            <a:ext cx="285274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866805" y="5043011"/>
            <a:ext cx="4393883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Виртуальная среда обмена опытом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5866805" y="5481638"/>
            <a:ext cx="7658576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Создание платформ для обсуждения правовых проблем и обмена знаниями.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5765363" y="5999559"/>
            <a:ext cx="8053507" cy="11430"/>
          </a:xfrm>
          <a:prstGeom prst="roundRect">
            <a:avLst>
              <a:gd name="adj" fmla="val 745570"/>
            </a:avLst>
          </a:prstGeom>
          <a:solidFill>
            <a:srgbClr val="E2C8B5"/>
          </a:solidFill>
          <a:ln/>
        </p:spPr>
      </p:sp>
      <p:sp>
        <p:nvSpPr>
          <p:cNvPr id="18" name="Shape 16"/>
          <p:cNvSpPr/>
          <p:nvPr/>
        </p:nvSpPr>
        <p:spPr>
          <a:xfrm>
            <a:off x="710089" y="6110526"/>
            <a:ext cx="6605111" cy="1493520"/>
          </a:xfrm>
          <a:prstGeom prst="roundRect">
            <a:avLst>
              <a:gd name="adj" fmla="val 5706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870008" y="6678930"/>
            <a:ext cx="285274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518083" y="6313408"/>
            <a:ext cx="5367576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Использование дистанционного обучения</a:t>
            </a:r>
            <a:endParaRPr lang="en-US" sz="1950" dirty="0"/>
          </a:p>
        </p:txBody>
      </p:sp>
      <p:sp>
        <p:nvSpPr>
          <p:cNvPr id="21" name="Text 19"/>
          <p:cNvSpPr/>
          <p:nvPr/>
        </p:nvSpPr>
        <p:spPr>
          <a:xfrm>
            <a:off x="7518083" y="6752034"/>
            <a:ext cx="6199346" cy="649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Расширение доступа к правовым знаниям через онлайн-курсы и ресурсы.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235670"/>
            <a:ext cx="8946037" cy="480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Значение правовой грамотности для </a:t>
            </a:r>
            <a:r>
              <a:rPr lang="en-US" sz="4450" dirty="0" err="1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будущих</a:t>
            </a: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dirty="0" err="1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педагогов</a:t>
            </a:r>
            <a:endParaRPr lang="ru-RU" sz="4450" dirty="0" smtClean="0">
              <a:solidFill>
                <a:srgbClr val="2C3F42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 marL="0" indent="0" algn="ctr" rtl="1">
              <a:lnSpc>
                <a:spcPts val="5550"/>
              </a:lnSpc>
              <a:buNone/>
            </a:pPr>
            <a:endParaRPr lang="ru-RU" sz="4450" dirty="0" smtClean="0">
              <a:solidFill>
                <a:srgbClr val="2C3F42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 marL="0" indent="0" algn="ctr" rtl="1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22548" y="2809188"/>
            <a:ext cx="8640453" cy="1743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buNone/>
            </a:pPr>
            <a:r>
              <a:rPr lang="ru-RU" sz="175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            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Формирование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правовой грамотности у будущих педагогов дошкольного образования — это не просто требование времени, а жизненная необходимость. Только обладая знаниями и навыками, они смогут эффективно и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безопасно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использовать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цифровые технологии в </a:t>
            </a:r>
            <a:r>
              <a:rPr lang="en-US" sz="2800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работе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.</a:t>
            </a:r>
            <a:endParaRPr lang="ru-RU" sz="2800" dirty="0" smtClean="0">
              <a:solidFill>
                <a:srgbClr val="2B2E3C"/>
              </a:solidFill>
              <a:ea typeface="Open Sans" pitchFamily="34" charset="-122"/>
              <a:cs typeface="Open Sans" pitchFamily="34" charset="-120"/>
            </a:endParaRPr>
          </a:p>
          <a:p>
            <a:pPr algn="ctr" rtl="1"/>
            <a:r>
              <a:rPr lang="ru-RU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          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Это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позволит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защищать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права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детей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и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создавать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справедливое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безопасное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цифровое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пространство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для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развития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dirty="0" err="1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воспитанников</a:t>
            </a:r>
            <a:r>
              <a:rPr lang="en-US" sz="2800" dirty="0" smtClean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.</a:t>
            </a:r>
            <a:endParaRPr lang="en-US" sz="2800" dirty="0" smtClean="0"/>
          </a:p>
          <a:p>
            <a:pPr marL="0" indent="0" algn="ctr" rtl="1">
              <a:lnSpc>
                <a:spcPts val="2850"/>
              </a:lnSpc>
              <a:buNone/>
            </a:pPr>
            <a:endParaRPr lang="ru-RU" sz="3600" dirty="0" smtClean="0">
              <a:solidFill>
                <a:srgbClr val="2B2E3C"/>
              </a:solidFill>
              <a:ea typeface="Open Sans" pitchFamily="34" charset="-122"/>
              <a:cs typeface="Open Sans" pitchFamily="34" charset="-120"/>
            </a:endParaRPr>
          </a:p>
          <a:p>
            <a:pPr marL="0" indent="0" algn="ctr" rtl="1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492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Open Sans</vt:lpstr>
      <vt:lpstr>Calibri</vt:lpstr>
      <vt:lpstr>Bitter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11</cp:revision>
  <dcterms:created xsi:type="dcterms:W3CDTF">2025-05-20T06:06:58Z</dcterms:created>
  <dcterms:modified xsi:type="dcterms:W3CDTF">2025-05-22T10:18:21Z</dcterms:modified>
</cp:coreProperties>
</file>